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5BCD"/>
    <a:srgbClr val="3C0D49"/>
    <a:srgbClr val="428840"/>
    <a:srgbClr val="3C7A3A"/>
    <a:srgbClr val="499747"/>
    <a:srgbClr val="6AB868"/>
    <a:srgbClr val="24663D"/>
    <a:srgbClr val="0F496F"/>
    <a:srgbClr val="052F61"/>
    <a:srgbClr val="0514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075" autoAdjust="0"/>
    <p:restoredTop sz="95253" autoAdjust="0"/>
  </p:normalViewPr>
  <p:slideViewPr>
    <p:cSldViewPr snapToGrid="0">
      <p:cViewPr>
        <p:scale>
          <a:sx n="20" d="100"/>
          <a:sy n="20" d="100"/>
        </p:scale>
        <p:origin x="864" y="-68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D61B2-B1EE-416A-8AA6-BD909D413835}" type="datetimeFigureOut">
              <a:rPr lang="en-US" smtClean="0"/>
              <a:t>4/30/2018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4E4550-B107-4496-B5A7-3F9163D08213}" type="slidenum">
              <a:rPr lang="en-US" smtClean="0"/>
              <a:t>‹#›</a:t>
            </a:fld>
            <a:endParaRPr lang="en-US"/>
          </a:p>
        </p:txBody>
      </p:sp>
    </p:spTree>
    <p:extLst>
      <p:ext uri="{BB962C8B-B14F-4D97-AF65-F5344CB8AC3E}">
        <p14:creationId xmlns:p14="http://schemas.microsoft.com/office/powerpoint/2010/main" val="3569987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AGE??!?!!?!?</a:t>
            </a:r>
          </a:p>
        </p:txBody>
      </p:sp>
      <p:sp>
        <p:nvSpPr>
          <p:cNvPr id="4" name="Slide Number Placeholder 3"/>
          <p:cNvSpPr>
            <a:spLocks noGrp="1"/>
          </p:cNvSpPr>
          <p:nvPr>
            <p:ph type="sldNum" sz="quarter" idx="10"/>
          </p:nvPr>
        </p:nvSpPr>
        <p:spPr/>
        <p:txBody>
          <a:bodyPr/>
          <a:lstStyle/>
          <a:p>
            <a:fld id="{814E4550-B107-4496-B5A7-3F9163D08213}" type="slidenum">
              <a:rPr lang="en-US" smtClean="0"/>
              <a:t>1</a:t>
            </a:fld>
            <a:endParaRPr lang="en-US"/>
          </a:p>
        </p:txBody>
      </p:sp>
    </p:spTree>
    <p:extLst>
      <p:ext uri="{BB962C8B-B14F-4D97-AF65-F5344CB8AC3E}">
        <p14:creationId xmlns:p14="http://schemas.microsoft.com/office/powerpoint/2010/main" val="1630875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19940694" y="6551614"/>
            <a:ext cx="22148241" cy="27965291"/>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2453642" y="2987043"/>
            <a:ext cx="28311680" cy="17495526"/>
          </a:xfrm>
        </p:spPr>
        <p:txBody>
          <a:bodyPr anchor="b">
            <a:normAutofit/>
          </a:bodyPr>
          <a:lstStyle>
            <a:lvl1pPr algn="l">
              <a:defRPr sz="20240">
                <a:effectLst/>
              </a:defRPr>
            </a:lvl1pPr>
          </a:lstStyle>
          <a:p>
            <a:r>
              <a:rPr lang="en-US"/>
              <a:t>Click to edit Master title style</a:t>
            </a:r>
            <a:endParaRPr lang="en-US" dirty="0"/>
          </a:p>
        </p:txBody>
      </p:sp>
      <p:sp>
        <p:nvSpPr>
          <p:cNvPr id="3" name="Subtitle 2"/>
          <p:cNvSpPr>
            <a:spLocks noGrp="1"/>
          </p:cNvSpPr>
          <p:nvPr>
            <p:ph type="subTitle" idx="1"/>
          </p:nvPr>
        </p:nvSpPr>
        <p:spPr>
          <a:xfrm>
            <a:off x="2453640" y="21525661"/>
            <a:ext cx="22789550" cy="10715410"/>
          </a:xfrm>
        </p:spPr>
        <p:txBody>
          <a:bodyPr anchor="t">
            <a:normAutofit/>
          </a:bodyPr>
          <a:lstStyle>
            <a:lvl1pPr marL="0" indent="0" algn="l">
              <a:buNone/>
              <a:defRPr sz="9200">
                <a:solidFill>
                  <a:schemeClr val="bg2">
                    <a:lumMod val="75000"/>
                  </a:schemeClr>
                </a:solidFill>
              </a:defRPr>
            </a:lvl1pPr>
            <a:lvl2pPr marL="2103120" indent="0" algn="ctr">
              <a:buNone/>
              <a:defRPr>
                <a:solidFill>
                  <a:schemeClr val="tx1">
                    <a:tint val="75000"/>
                  </a:schemeClr>
                </a:solidFill>
              </a:defRPr>
            </a:lvl2pPr>
            <a:lvl3pPr marL="4206240" indent="0" algn="ctr">
              <a:buNone/>
              <a:defRPr>
                <a:solidFill>
                  <a:schemeClr val="tx1">
                    <a:tint val="75000"/>
                  </a:schemeClr>
                </a:solidFill>
              </a:defRPr>
            </a:lvl3pPr>
            <a:lvl4pPr marL="6309360" indent="0" algn="ctr">
              <a:buNone/>
              <a:defRPr>
                <a:solidFill>
                  <a:schemeClr val="tx1">
                    <a:tint val="75000"/>
                  </a:schemeClr>
                </a:solidFill>
              </a:defRPr>
            </a:lvl4pPr>
            <a:lvl5pPr marL="8412480" indent="0" algn="ctr">
              <a:buNone/>
              <a:defRPr>
                <a:solidFill>
                  <a:schemeClr val="tx1">
                    <a:tint val="75000"/>
                  </a:schemeClr>
                </a:solidFill>
              </a:defRPr>
            </a:lvl5pPr>
            <a:lvl6pPr marL="10515600" indent="0" algn="ctr">
              <a:buNone/>
              <a:defRPr>
                <a:solidFill>
                  <a:schemeClr val="tx1">
                    <a:tint val="75000"/>
                  </a:schemeClr>
                </a:solidFill>
              </a:defRPr>
            </a:lvl6pPr>
            <a:lvl7pPr marL="12618720" indent="0" algn="ctr">
              <a:buNone/>
              <a:defRPr>
                <a:solidFill>
                  <a:schemeClr val="tx1">
                    <a:tint val="75000"/>
                  </a:schemeClr>
                </a:solidFill>
              </a:defRPr>
            </a:lvl7pPr>
            <a:lvl8pPr marL="14721840" indent="0" algn="ctr">
              <a:buNone/>
              <a:defRPr>
                <a:solidFill>
                  <a:schemeClr val="tx1">
                    <a:tint val="75000"/>
                  </a:schemeClr>
                </a:solidFill>
              </a:defRPr>
            </a:lvl8pPr>
            <a:lvl9pPr marL="1682496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3923396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2453640" y="2987040"/>
            <a:ext cx="37155120" cy="1749552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7360"/>
            </a:lvl1pPr>
            <a:lvl2pPr marL="2103120" indent="0">
              <a:buNone/>
              <a:defRPr sz="7360"/>
            </a:lvl2pPr>
            <a:lvl3pPr marL="4206240" indent="0">
              <a:buNone/>
              <a:defRPr sz="7360"/>
            </a:lvl3pPr>
            <a:lvl4pPr marL="6309360" indent="0">
              <a:buNone/>
              <a:defRPr sz="7360"/>
            </a:lvl4pPr>
            <a:lvl5pPr marL="8412480" indent="0">
              <a:buNone/>
              <a:defRPr sz="7360"/>
            </a:lvl5pPr>
            <a:lvl6pPr marL="10515600" indent="0">
              <a:buNone/>
              <a:defRPr sz="7360"/>
            </a:lvl6pPr>
            <a:lvl7pPr marL="12618720" indent="0">
              <a:buNone/>
              <a:defRPr sz="7360"/>
            </a:lvl7pPr>
            <a:lvl8pPr marL="14721840" indent="0">
              <a:buNone/>
              <a:defRPr sz="7360"/>
            </a:lvl8pPr>
            <a:lvl9pPr marL="16824960" indent="0">
              <a:buNone/>
              <a:defRPr sz="7360"/>
            </a:lvl9pPr>
          </a:lstStyle>
          <a:p>
            <a:r>
              <a:rPr lang="en-US"/>
              <a:t>Click icon to add picture</a:t>
            </a:r>
            <a:endParaRPr lang="en-US" dirty="0"/>
          </a:p>
        </p:txBody>
      </p:sp>
      <p:sp>
        <p:nvSpPr>
          <p:cNvPr id="9" name="Text Placeholder 9"/>
          <p:cNvSpPr>
            <a:spLocks noGrp="1"/>
          </p:cNvSpPr>
          <p:nvPr>
            <p:ph type="body" sz="quarter" idx="14"/>
          </p:nvPr>
        </p:nvSpPr>
        <p:spPr>
          <a:xfrm>
            <a:off x="3505209" y="21525655"/>
            <a:ext cx="33494127" cy="2560320"/>
          </a:xfrm>
        </p:spPr>
        <p:txBody>
          <a:bodyPr anchor="t">
            <a:normAutofit/>
          </a:bodyPr>
          <a:lstStyle>
            <a:lvl1pPr marL="0" indent="0">
              <a:buFontTx/>
              <a:buNone/>
              <a:defRPr sz="7360"/>
            </a:lvl1pPr>
            <a:lvl2pPr marL="2103120" indent="0">
              <a:buFontTx/>
              <a:buNone/>
              <a:defRPr/>
            </a:lvl2pPr>
            <a:lvl3pPr marL="4206240" indent="0">
              <a:buFontTx/>
              <a:buNone/>
              <a:defRPr/>
            </a:lvl3pPr>
            <a:lvl4pPr marL="6309360" indent="0">
              <a:buFontTx/>
              <a:buNone/>
              <a:defRPr/>
            </a:lvl4pPr>
            <a:lvl5pPr marL="841248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C2557EEB-0A36-4720-B7A3-3F6240A6C47E}" type="datetimeFigureOut">
              <a:rPr lang="en-US" smtClean="0"/>
              <a:t>4/30/2018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62241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453640" y="2987040"/>
            <a:ext cx="37155120" cy="16215360"/>
          </a:xfrm>
        </p:spPr>
        <p:txBody>
          <a:bodyPr anchor="ctr">
            <a:normAutofit/>
          </a:bodyPr>
          <a:lstStyle>
            <a:lvl1pPr algn="l">
              <a:defRPr sz="12880" b="0" cap="all"/>
            </a:lvl1pPr>
          </a:lstStyle>
          <a:p>
            <a:r>
              <a:rPr lang="en-US"/>
              <a:t>Click to edit Master title style</a:t>
            </a:r>
            <a:endParaRPr lang="en-US" dirty="0"/>
          </a:p>
        </p:txBody>
      </p:sp>
      <p:sp>
        <p:nvSpPr>
          <p:cNvPr id="3" name="Text Placeholder 2"/>
          <p:cNvSpPr>
            <a:spLocks noGrp="1"/>
          </p:cNvSpPr>
          <p:nvPr>
            <p:ph type="body" idx="1"/>
          </p:nvPr>
        </p:nvSpPr>
        <p:spPr>
          <a:xfrm>
            <a:off x="2453640" y="23042880"/>
            <a:ext cx="29364339" cy="10668000"/>
          </a:xfrm>
        </p:spPr>
        <p:txBody>
          <a:bodyPr anchor="ctr">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81934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938904" y="2987040"/>
            <a:ext cx="31555020" cy="16215360"/>
          </a:xfrm>
        </p:spPr>
        <p:txBody>
          <a:bodyPr anchor="ctr">
            <a:normAutofit/>
          </a:bodyPr>
          <a:lstStyle>
            <a:lvl1pPr algn="l">
              <a:defRPr sz="1288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07282" y="19202400"/>
            <a:ext cx="29451348" cy="2702560"/>
          </a:xfrm>
        </p:spPr>
        <p:txBody>
          <a:bodyPr anchor="ctr"/>
          <a:lstStyle>
            <a:lvl1pPr marL="0" indent="0">
              <a:buFontTx/>
              <a:buNone/>
              <a:defRPr/>
            </a:lvl1pPr>
            <a:lvl2pPr marL="2103120" indent="0">
              <a:buFontTx/>
              <a:buNone/>
              <a:defRPr/>
            </a:lvl2pPr>
            <a:lvl3pPr marL="4206240" indent="0">
              <a:buFontTx/>
              <a:buNone/>
              <a:defRPr/>
            </a:lvl3pPr>
            <a:lvl4pPr marL="6309360" indent="0">
              <a:buFontTx/>
              <a:buNone/>
              <a:defRPr/>
            </a:lvl4pPr>
            <a:lvl5pPr marL="8412480" indent="0">
              <a:buFontTx/>
              <a:buNone/>
              <a:defRPr/>
            </a:lvl5pPr>
          </a:lstStyle>
          <a:p>
            <a:pPr lvl="0"/>
            <a:r>
              <a:rPr lang="en-US"/>
              <a:t>Click to edit Master text styles</a:t>
            </a:r>
          </a:p>
        </p:txBody>
      </p:sp>
      <p:sp>
        <p:nvSpPr>
          <p:cNvPr id="3" name="Text Placeholder 2"/>
          <p:cNvSpPr>
            <a:spLocks noGrp="1"/>
          </p:cNvSpPr>
          <p:nvPr>
            <p:ph type="body" idx="1"/>
          </p:nvPr>
        </p:nvSpPr>
        <p:spPr>
          <a:xfrm>
            <a:off x="2453642" y="24085992"/>
            <a:ext cx="29358861" cy="9624888"/>
          </a:xfrm>
        </p:spPr>
        <p:txBody>
          <a:bodyPr anchor="ctr">
            <a:normAutofit/>
          </a:bodyPr>
          <a:lstStyle>
            <a:lvl1pPr marL="0" indent="0" algn="l">
              <a:buNone/>
              <a:defRPr sz="920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
        <p:nvSpPr>
          <p:cNvPr id="14" name="TextBox 13"/>
          <p:cNvSpPr txBox="1"/>
          <p:nvPr/>
        </p:nvSpPr>
        <p:spPr>
          <a:xfrm>
            <a:off x="1051563" y="3979494"/>
            <a:ext cx="2103667" cy="3274746"/>
          </a:xfrm>
          <a:prstGeom prst="rect">
            <a:avLst/>
          </a:prstGeom>
        </p:spPr>
        <p:txBody>
          <a:bodyPr vert="horz" lIns="420624" tIns="210312" rIns="420624" bIns="210312" rtlCol="0" anchor="ctr">
            <a:noAutofit/>
          </a:bodyPr>
          <a:lstStyle/>
          <a:p>
            <a:pPr lvl="0"/>
            <a:r>
              <a:rPr lang="en-US" sz="36800" dirty="0">
                <a:solidFill>
                  <a:schemeClr val="tx1"/>
                </a:solidFill>
                <a:effectLst/>
              </a:rPr>
              <a:t>“</a:t>
            </a:r>
          </a:p>
        </p:txBody>
      </p:sp>
      <p:sp>
        <p:nvSpPr>
          <p:cNvPr id="15" name="TextBox 14"/>
          <p:cNvSpPr txBox="1"/>
          <p:nvPr/>
        </p:nvSpPr>
        <p:spPr>
          <a:xfrm>
            <a:off x="35402523" y="15504165"/>
            <a:ext cx="2103667" cy="3274746"/>
          </a:xfrm>
          <a:prstGeom prst="rect">
            <a:avLst/>
          </a:prstGeom>
        </p:spPr>
        <p:txBody>
          <a:bodyPr vert="horz" lIns="420624" tIns="210312" rIns="420624" bIns="210312" rtlCol="0" anchor="ctr">
            <a:noAutofit/>
          </a:bodyPr>
          <a:lstStyle/>
          <a:p>
            <a:pPr lvl="0" algn="r"/>
            <a:r>
              <a:rPr lang="en-US" sz="36800" dirty="0">
                <a:solidFill>
                  <a:schemeClr val="tx1"/>
                </a:solidFill>
                <a:effectLst/>
              </a:rPr>
              <a:t>”</a:t>
            </a:r>
          </a:p>
        </p:txBody>
      </p:sp>
    </p:spTree>
    <p:extLst>
      <p:ext uri="{BB962C8B-B14F-4D97-AF65-F5344CB8AC3E}">
        <p14:creationId xmlns:p14="http://schemas.microsoft.com/office/powerpoint/2010/main" val="155674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453642" y="19202400"/>
            <a:ext cx="29358861" cy="9505440"/>
          </a:xfrm>
        </p:spPr>
        <p:txBody>
          <a:bodyPr anchor="b">
            <a:normAutofit/>
          </a:bodyPr>
          <a:lstStyle>
            <a:lvl1pPr algn="l">
              <a:defRPr sz="12880" b="0" cap="all"/>
            </a:lvl1pPr>
          </a:lstStyle>
          <a:p>
            <a:r>
              <a:rPr lang="en-US"/>
              <a:t>Click to edit Master title style</a:t>
            </a:r>
            <a:endParaRPr lang="en-US" dirty="0"/>
          </a:p>
        </p:txBody>
      </p:sp>
      <p:sp>
        <p:nvSpPr>
          <p:cNvPr id="3" name="Text Placeholder 2"/>
          <p:cNvSpPr>
            <a:spLocks noGrp="1"/>
          </p:cNvSpPr>
          <p:nvPr>
            <p:ph type="body" idx="1"/>
          </p:nvPr>
        </p:nvSpPr>
        <p:spPr>
          <a:xfrm>
            <a:off x="2453640" y="28744691"/>
            <a:ext cx="29364339" cy="4966186"/>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806063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3938906" y="2987040"/>
            <a:ext cx="31555016" cy="16215360"/>
          </a:xfrm>
        </p:spPr>
        <p:txBody>
          <a:bodyPr anchor="ctr">
            <a:normAutofit/>
          </a:bodyPr>
          <a:lstStyle>
            <a:lvl1pPr algn="l">
              <a:defRPr sz="1288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53642" y="21762720"/>
            <a:ext cx="29358861" cy="5879250"/>
          </a:xfrm>
        </p:spPr>
        <p:txBody>
          <a:bodyPr vert="horz" lIns="91440" tIns="45720" rIns="91440" bIns="45720" rtlCol="0" anchor="b">
            <a:normAutofit/>
          </a:bodyPr>
          <a:lstStyle>
            <a:lvl1pPr>
              <a:buNone/>
              <a:defRPr lang="en-US" sz="92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2453640" y="27736800"/>
            <a:ext cx="29358856" cy="5974080"/>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
        <p:nvSpPr>
          <p:cNvPr id="14" name="TextBox 13"/>
          <p:cNvSpPr txBox="1"/>
          <p:nvPr/>
        </p:nvSpPr>
        <p:spPr>
          <a:xfrm>
            <a:off x="1051563" y="3979494"/>
            <a:ext cx="2103667" cy="3274746"/>
          </a:xfrm>
          <a:prstGeom prst="rect">
            <a:avLst/>
          </a:prstGeom>
        </p:spPr>
        <p:txBody>
          <a:bodyPr vert="horz" lIns="420624" tIns="210312" rIns="420624" bIns="210312" rtlCol="0" anchor="ctr">
            <a:noAutofit/>
          </a:bodyPr>
          <a:lstStyle/>
          <a:p>
            <a:pPr lvl="0"/>
            <a:r>
              <a:rPr lang="en-US" sz="36800" dirty="0">
                <a:solidFill>
                  <a:schemeClr val="tx1"/>
                </a:solidFill>
                <a:effectLst/>
              </a:rPr>
              <a:t>“</a:t>
            </a:r>
          </a:p>
        </p:txBody>
      </p:sp>
      <p:sp>
        <p:nvSpPr>
          <p:cNvPr id="15" name="TextBox 14"/>
          <p:cNvSpPr txBox="1"/>
          <p:nvPr/>
        </p:nvSpPr>
        <p:spPr>
          <a:xfrm>
            <a:off x="35402523" y="15504165"/>
            <a:ext cx="2103667" cy="3274746"/>
          </a:xfrm>
          <a:prstGeom prst="rect">
            <a:avLst/>
          </a:prstGeom>
        </p:spPr>
        <p:txBody>
          <a:bodyPr vert="horz" lIns="420624" tIns="210312" rIns="420624" bIns="210312" rtlCol="0" anchor="ctr">
            <a:noAutofit/>
          </a:bodyPr>
          <a:lstStyle/>
          <a:p>
            <a:pPr lvl="0" algn="r"/>
            <a:r>
              <a:rPr lang="en-US" sz="36800" dirty="0">
                <a:solidFill>
                  <a:schemeClr val="tx1"/>
                </a:solidFill>
                <a:effectLst/>
              </a:rPr>
              <a:t>”</a:t>
            </a:r>
          </a:p>
        </p:txBody>
      </p:sp>
    </p:spTree>
    <p:extLst>
      <p:ext uri="{BB962C8B-B14F-4D97-AF65-F5344CB8AC3E}">
        <p14:creationId xmlns:p14="http://schemas.microsoft.com/office/powerpoint/2010/main" val="1392076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453640" y="2987040"/>
            <a:ext cx="34618027" cy="16215360"/>
          </a:xfrm>
        </p:spPr>
        <p:txBody>
          <a:bodyPr vert="horz" lIns="91440" tIns="45720" rIns="91440" bIns="45720" rtlCol="0" anchor="ctr">
            <a:normAutofit/>
          </a:bodyPr>
          <a:lstStyle>
            <a:lvl1pPr>
              <a:defRPr lang="en-US" sz="1288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2453642" y="21999790"/>
            <a:ext cx="29358861" cy="4693920"/>
          </a:xfrm>
        </p:spPr>
        <p:txBody>
          <a:bodyPr vert="horz" lIns="91440" tIns="45720" rIns="91440" bIns="45720" rtlCol="0" anchor="b">
            <a:normAutofit/>
          </a:bodyPr>
          <a:lstStyle>
            <a:lvl1pPr>
              <a:buNone/>
              <a:defRPr lang="en-US" sz="92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2453640" y="26693719"/>
            <a:ext cx="29358856" cy="7017164"/>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3477799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lgn="l">
              <a:defRPr sz="1288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453642" y="2987046"/>
            <a:ext cx="30152388" cy="2109895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9337720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205468" y="2987040"/>
            <a:ext cx="9403292" cy="24749760"/>
          </a:xfrm>
        </p:spPr>
        <p:txBody>
          <a:bodyPr vert="eaVert">
            <a:normAutofit/>
          </a:bodyPr>
          <a:lstStyle>
            <a:lvl1pPr>
              <a:defRPr sz="1288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453640" y="2987040"/>
            <a:ext cx="26910055" cy="307238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857282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lstStyle/>
          <a:p>
            <a:r>
              <a:rPr lang="en-US"/>
              <a:t>Click to edit Master title style</a:t>
            </a:r>
            <a:endParaRPr lang="en-US" dirty="0"/>
          </a:p>
        </p:txBody>
      </p:sp>
      <p:sp>
        <p:nvSpPr>
          <p:cNvPr id="3" name="Content Placeholder 2"/>
          <p:cNvSpPr>
            <a:spLocks noGrp="1"/>
          </p:cNvSpPr>
          <p:nvPr>
            <p:ph idx="1"/>
          </p:nvPr>
        </p:nvSpPr>
        <p:spPr>
          <a:xfrm>
            <a:off x="2453642" y="2987040"/>
            <a:ext cx="30152388" cy="2109895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78599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53640" y="11094717"/>
            <a:ext cx="29451353" cy="12991255"/>
          </a:xfrm>
        </p:spPr>
        <p:txBody>
          <a:bodyPr anchor="b">
            <a:normAutofit/>
          </a:bodyPr>
          <a:lstStyle>
            <a:lvl1pPr algn="l">
              <a:defRPr sz="14720" b="0" cap="all"/>
            </a:lvl1pPr>
          </a:lstStyle>
          <a:p>
            <a:r>
              <a:rPr lang="en-US"/>
              <a:t>Click to edit Master title style</a:t>
            </a:r>
            <a:endParaRPr lang="en-US" dirty="0"/>
          </a:p>
        </p:txBody>
      </p:sp>
      <p:sp>
        <p:nvSpPr>
          <p:cNvPr id="3" name="Text Placeholder 2"/>
          <p:cNvSpPr>
            <a:spLocks noGrp="1"/>
          </p:cNvSpPr>
          <p:nvPr>
            <p:ph type="body" idx="1"/>
          </p:nvPr>
        </p:nvSpPr>
        <p:spPr>
          <a:xfrm>
            <a:off x="2453642" y="25129068"/>
            <a:ext cx="29451348" cy="8581815"/>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680094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defRPr sz="14720"/>
            </a:lvl1pPr>
          </a:lstStyle>
          <a:p>
            <a:r>
              <a:rPr lang="en-US"/>
              <a:t>Click to edit Master title style</a:t>
            </a:r>
            <a:endParaRPr lang="en-US" dirty="0"/>
          </a:p>
        </p:txBody>
      </p:sp>
      <p:sp>
        <p:nvSpPr>
          <p:cNvPr id="11" name="Content Placeholder 3"/>
          <p:cNvSpPr>
            <a:spLocks noGrp="1"/>
          </p:cNvSpPr>
          <p:nvPr>
            <p:ph sz="half" idx="13"/>
          </p:nvPr>
        </p:nvSpPr>
        <p:spPr>
          <a:xfrm>
            <a:off x="2453642" y="2987043"/>
            <a:ext cx="18169848" cy="210989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21446865" y="2987040"/>
            <a:ext cx="18161895" cy="2105152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557EEB-0A36-4720-B7A3-3F6240A6C47E}"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07466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defRPr sz="14720"/>
            </a:lvl1pPr>
          </a:lstStyle>
          <a:p>
            <a:r>
              <a:rPr lang="en-US"/>
              <a:t>Click to edit Master title style</a:t>
            </a:r>
            <a:endParaRPr lang="en-US" dirty="0"/>
          </a:p>
        </p:txBody>
      </p:sp>
      <p:sp>
        <p:nvSpPr>
          <p:cNvPr id="3" name="Text Placeholder 2"/>
          <p:cNvSpPr>
            <a:spLocks noGrp="1"/>
          </p:cNvSpPr>
          <p:nvPr>
            <p:ph type="body" idx="1"/>
          </p:nvPr>
        </p:nvSpPr>
        <p:spPr>
          <a:xfrm>
            <a:off x="3505204" y="2987040"/>
            <a:ext cx="17097584" cy="3413760"/>
          </a:xfrm>
        </p:spPr>
        <p:txBody>
          <a:bodyPr anchor="b">
            <a:noAutofit/>
          </a:bodyPr>
          <a:lstStyle>
            <a:lvl1pPr marL="0" indent="0">
              <a:buNone/>
              <a:defRPr sz="11040" b="0" cap="all">
                <a:solidFill>
                  <a:schemeClr val="tx1"/>
                </a:solidFill>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453638" y="6400803"/>
            <a:ext cx="18149148" cy="1768517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333076" y="3173733"/>
            <a:ext cx="17314635" cy="3227067"/>
          </a:xfrm>
        </p:spPr>
        <p:txBody>
          <a:bodyPr anchor="b">
            <a:noAutofit/>
          </a:bodyPr>
          <a:lstStyle>
            <a:lvl1pPr marL="0" indent="0">
              <a:buNone/>
              <a:defRPr sz="11040" b="0" cap="all">
                <a:solidFill>
                  <a:schemeClr val="tx1"/>
                </a:solidFill>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446868" y="6400800"/>
            <a:ext cx="18200843" cy="1763776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557EEB-0A36-4720-B7A3-3F6240A6C47E}" type="datetimeFigureOut">
              <a:rPr lang="en-US" smtClean="0"/>
              <a:t>4/30/2018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33180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defRPr sz="1472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557EEB-0A36-4720-B7A3-3F6240A6C47E}" type="datetimeFigureOut">
              <a:rPr lang="en-US" smtClean="0"/>
              <a:t>4/30/2018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954800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57EEB-0A36-4720-B7A3-3F6240A6C47E}" type="datetimeFigureOut">
              <a:rPr lang="en-US" smtClean="0"/>
              <a:t>4/30/2018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142572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925868" y="2987040"/>
            <a:ext cx="14721840" cy="8534400"/>
          </a:xfrm>
        </p:spPr>
        <p:txBody>
          <a:bodyPr anchor="b">
            <a:normAutofit/>
          </a:bodyPr>
          <a:lstStyle>
            <a:lvl1pPr algn="l">
              <a:defRPr sz="9200" b="0"/>
            </a:lvl1pPr>
          </a:lstStyle>
          <a:p>
            <a:r>
              <a:rPr lang="en-US"/>
              <a:t>Click to edit Master title style</a:t>
            </a:r>
            <a:endParaRPr lang="en-US" dirty="0"/>
          </a:p>
        </p:txBody>
      </p:sp>
      <p:sp>
        <p:nvSpPr>
          <p:cNvPr id="3" name="Content Placeholder 2"/>
          <p:cNvSpPr>
            <a:spLocks noGrp="1"/>
          </p:cNvSpPr>
          <p:nvPr>
            <p:ph idx="1"/>
          </p:nvPr>
        </p:nvSpPr>
        <p:spPr>
          <a:xfrm>
            <a:off x="2453638" y="2987040"/>
            <a:ext cx="20418273" cy="3072384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4925868" y="12374894"/>
            <a:ext cx="14721840" cy="11711095"/>
          </a:xfrm>
        </p:spPr>
        <p:txBody>
          <a:bodyPr anchor="t">
            <a:normAutofit/>
          </a:bodyPr>
          <a:lstStyle>
            <a:lvl1pPr marL="0" indent="0">
              <a:buNone/>
              <a:defRPr sz="7360"/>
            </a:lvl1pPr>
            <a:lvl2pPr marL="2103120" indent="0">
              <a:buNone/>
              <a:defRPr sz="5520"/>
            </a:lvl2pPr>
            <a:lvl3pPr marL="4206240" indent="0">
              <a:buNone/>
              <a:defRPr sz="4600"/>
            </a:lvl3pPr>
            <a:lvl4pPr marL="6309360" indent="0">
              <a:buNone/>
              <a:defRPr sz="4140"/>
            </a:lvl4pPr>
            <a:lvl5pPr marL="8412480" indent="0">
              <a:buNone/>
              <a:defRPr sz="4140"/>
            </a:lvl5pPr>
            <a:lvl6pPr marL="10515600" indent="0">
              <a:buNone/>
              <a:defRPr sz="4140"/>
            </a:lvl6pPr>
            <a:lvl7pPr marL="12618720" indent="0">
              <a:buNone/>
              <a:defRPr sz="4140"/>
            </a:lvl7pPr>
            <a:lvl8pPr marL="14721840" indent="0">
              <a:buNone/>
              <a:defRPr sz="4140"/>
            </a:lvl8pPr>
            <a:lvl9pPr marL="16824960" indent="0">
              <a:buNone/>
              <a:defRPr sz="4140"/>
            </a:lvl9pPr>
          </a:lstStyle>
          <a:p>
            <a:pPr lvl="0"/>
            <a:r>
              <a:rPr lang="en-US"/>
              <a:t>Click to edit Master text styles</a:t>
            </a:r>
          </a:p>
        </p:txBody>
      </p:sp>
      <p:sp>
        <p:nvSpPr>
          <p:cNvPr id="5" name="Date Placeholder 4"/>
          <p:cNvSpPr>
            <a:spLocks noGrp="1"/>
          </p:cNvSpPr>
          <p:nvPr>
            <p:ph type="dt" sz="half" idx="10"/>
          </p:nvPr>
        </p:nvSpPr>
        <p:spPr/>
        <p:txBody>
          <a:bodyPr/>
          <a:lstStyle/>
          <a:p>
            <a:fld id="{C2557EEB-0A36-4720-B7A3-3F6240A6C47E}"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51162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680680" y="8107680"/>
            <a:ext cx="16390987" cy="6400800"/>
          </a:xfrm>
        </p:spPr>
        <p:txBody>
          <a:bodyPr anchor="b">
            <a:normAutofit/>
          </a:bodyPr>
          <a:lstStyle>
            <a:lvl1pPr algn="l">
              <a:defRPr sz="11040"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3505200" y="5120640"/>
            <a:ext cx="15092480" cy="2688336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7360"/>
            </a:lvl1pPr>
            <a:lvl2pPr marL="2103120" indent="0">
              <a:buNone/>
              <a:defRPr sz="7360"/>
            </a:lvl2pPr>
            <a:lvl3pPr marL="4206240" indent="0">
              <a:buNone/>
              <a:defRPr sz="7360"/>
            </a:lvl3pPr>
            <a:lvl4pPr marL="6309360" indent="0">
              <a:buNone/>
              <a:defRPr sz="7360"/>
            </a:lvl4pPr>
            <a:lvl5pPr marL="8412480" indent="0">
              <a:buNone/>
              <a:defRPr sz="7360"/>
            </a:lvl5pPr>
            <a:lvl6pPr marL="10515600" indent="0">
              <a:buNone/>
              <a:defRPr sz="7360"/>
            </a:lvl6pPr>
            <a:lvl7pPr marL="12618720" indent="0">
              <a:buNone/>
              <a:defRPr sz="7360"/>
            </a:lvl7pPr>
            <a:lvl8pPr marL="14721840" indent="0">
              <a:buNone/>
              <a:defRPr sz="7360"/>
            </a:lvl8pPr>
            <a:lvl9pPr marL="16824960" indent="0">
              <a:buNone/>
              <a:defRPr sz="7360"/>
            </a:lvl9pPr>
          </a:lstStyle>
          <a:p>
            <a:r>
              <a:rPr lang="en-US"/>
              <a:t>Click icon to add picture</a:t>
            </a:r>
            <a:endParaRPr lang="en-US" dirty="0"/>
          </a:p>
        </p:txBody>
      </p:sp>
      <p:sp>
        <p:nvSpPr>
          <p:cNvPr id="4" name="Text Placeholder 3"/>
          <p:cNvSpPr>
            <a:spLocks noGrp="1"/>
          </p:cNvSpPr>
          <p:nvPr>
            <p:ph type="body" sz="half" idx="2"/>
          </p:nvPr>
        </p:nvSpPr>
        <p:spPr>
          <a:xfrm>
            <a:off x="20681726" y="15361920"/>
            <a:ext cx="16395426" cy="11663680"/>
          </a:xfrm>
        </p:spPr>
        <p:txBody>
          <a:bodyPr anchor="t">
            <a:normAutofit/>
          </a:bodyPr>
          <a:lstStyle>
            <a:lvl1pPr marL="0" indent="0">
              <a:buNone/>
              <a:defRPr sz="8280"/>
            </a:lvl1pPr>
            <a:lvl2pPr marL="2103120" indent="0">
              <a:buNone/>
              <a:defRPr sz="5520"/>
            </a:lvl2pPr>
            <a:lvl3pPr marL="4206240" indent="0">
              <a:buNone/>
              <a:defRPr sz="4600"/>
            </a:lvl3pPr>
            <a:lvl4pPr marL="6309360" indent="0">
              <a:buNone/>
              <a:defRPr sz="4140"/>
            </a:lvl4pPr>
            <a:lvl5pPr marL="8412480" indent="0">
              <a:buNone/>
              <a:defRPr sz="4140"/>
            </a:lvl5pPr>
            <a:lvl6pPr marL="10515600" indent="0">
              <a:buNone/>
              <a:defRPr sz="4140"/>
            </a:lvl6pPr>
            <a:lvl7pPr marL="12618720" indent="0">
              <a:buNone/>
              <a:defRPr sz="4140"/>
            </a:lvl7pPr>
            <a:lvl8pPr marL="14721840" indent="0">
              <a:buNone/>
              <a:defRPr sz="4140"/>
            </a:lvl8pPr>
            <a:lvl9pPr marL="16824960" indent="0">
              <a:buNone/>
              <a:defRPr sz="4140"/>
            </a:lvl9pPr>
          </a:lstStyle>
          <a:p>
            <a:pPr lvl="0"/>
            <a:r>
              <a:rPr lang="en-US"/>
              <a:t>Click to edit Master text styles</a:t>
            </a:r>
          </a:p>
        </p:txBody>
      </p:sp>
      <p:sp>
        <p:nvSpPr>
          <p:cNvPr id="5" name="Date Placeholder 4"/>
          <p:cNvSpPr>
            <a:spLocks noGrp="1"/>
          </p:cNvSpPr>
          <p:nvPr>
            <p:ph type="dt" sz="half" idx="10"/>
          </p:nvPr>
        </p:nvSpPr>
        <p:spPr/>
        <p:txBody>
          <a:bodyPr/>
          <a:lstStyle/>
          <a:p>
            <a:fld id="{C2557EEB-0A36-4720-B7A3-3F6240A6C47E}" type="datetimeFigureOut">
              <a:rPr lang="en-US" smtClean="0"/>
              <a:t>4/30/2018</a:t>
            </a:fld>
            <a:endParaRPr lang="en-US"/>
          </a:p>
        </p:txBody>
      </p:sp>
      <p:sp>
        <p:nvSpPr>
          <p:cNvPr id="6" name="Footer Placeholder 5"/>
          <p:cNvSpPr>
            <a:spLocks noGrp="1"/>
          </p:cNvSpPr>
          <p:nvPr>
            <p:ph type="ftr" sz="quarter" idx="11"/>
          </p:nvPr>
        </p:nvSpPr>
        <p:spPr>
          <a:xfrm>
            <a:off x="2453640" y="34564323"/>
            <a:ext cx="26733930" cy="2044700"/>
          </a:xfrm>
        </p:spPr>
        <p:txBody>
          <a:bodyPr/>
          <a:lstStyle/>
          <a:p>
            <a:endParaRPr lang="en-US"/>
          </a:p>
        </p:txBody>
      </p:sp>
      <p:sp>
        <p:nvSpPr>
          <p:cNvPr id="7" name="Slide Number Placeholder 6"/>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621264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30685105" y="21810138"/>
            <a:ext cx="11364098" cy="14887785"/>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2453642" y="25176480"/>
            <a:ext cx="30152388" cy="85344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53642" y="2987046"/>
            <a:ext cx="30152388" cy="21098952"/>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4179129" y="34564340"/>
            <a:ext cx="5522130" cy="2044700"/>
          </a:xfrm>
          <a:prstGeom prst="rect">
            <a:avLst/>
          </a:prstGeom>
        </p:spPr>
        <p:txBody>
          <a:bodyPr vert="horz" lIns="91440" tIns="45720" rIns="91440" bIns="45720" rtlCol="0" anchor="t"/>
          <a:lstStyle>
            <a:lvl1pPr algn="r">
              <a:defRPr sz="4600" b="0" i="0">
                <a:solidFill>
                  <a:schemeClr val="bg2">
                    <a:lumMod val="50000"/>
                  </a:schemeClr>
                </a:solidFill>
                <a:effectLst/>
                <a:latin typeface="+mn-lt"/>
              </a:defRPr>
            </a:lvl1pPr>
          </a:lstStyle>
          <a:p>
            <a:fld id="{C2557EEB-0A36-4720-B7A3-3F6240A6C47E}" type="datetimeFigureOut">
              <a:rPr lang="en-US" smtClean="0"/>
              <a:t>4/30/2018</a:t>
            </a:fld>
            <a:endParaRPr lang="en-US"/>
          </a:p>
        </p:txBody>
      </p:sp>
      <p:sp>
        <p:nvSpPr>
          <p:cNvPr id="5" name="Footer Placeholder 4"/>
          <p:cNvSpPr>
            <a:spLocks noGrp="1"/>
          </p:cNvSpPr>
          <p:nvPr>
            <p:ph type="ftr" sz="quarter" idx="3"/>
          </p:nvPr>
        </p:nvSpPr>
        <p:spPr>
          <a:xfrm>
            <a:off x="2453640" y="34564323"/>
            <a:ext cx="26733930" cy="2044700"/>
          </a:xfrm>
          <a:prstGeom prst="rect">
            <a:avLst/>
          </a:prstGeom>
        </p:spPr>
        <p:txBody>
          <a:bodyPr vert="horz" lIns="91440" tIns="45720" rIns="91440" bIns="45720" rtlCol="0" anchor="t"/>
          <a:lstStyle>
            <a:lvl1pPr algn="l">
              <a:defRPr sz="46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35762362" y="31239480"/>
            <a:ext cx="3941772" cy="3751580"/>
          </a:xfrm>
          <a:prstGeom prst="rect">
            <a:avLst/>
          </a:prstGeom>
        </p:spPr>
        <p:txBody>
          <a:bodyPr vert="horz" lIns="91440" tIns="45720" rIns="91440" bIns="45720" rtlCol="0" anchor="b"/>
          <a:lstStyle>
            <a:lvl1pPr algn="r">
              <a:defRPr sz="12880" b="0" i="0">
                <a:solidFill>
                  <a:schemeClr val="bg2">
                    <a:lumMod val="50000"/>
                  </a:schemeClr>
                </a:solidFill>
                <a:effectLst/>
                <a:latin typeface="+mn-lt"/>
              </a:defRPr>
            </a:lvl1pPr>
          </a:lstStyle>
          <a:p>
            <a:fld id="{E6DC6C96-57C4-4821-BBDF-D3F579205FA8}" type="slidenum">
              <a:rPr lang="en-US" smtClean="0"/>
              <a:t>‹#›</a:t>
            </a:fld>
            <a:endParaRPr lang="en-US"/>
          </a:p>
        </p:txBody>
      </p:sp>
    </p:spTree>
    <p:extLst>
      <p:ext uri="{BB962C8B-B14F-4D97-AF65-F5344CB8AC3E}">
        <p14:creationId xmlns:p14="http://schemas.microsoft.com/office/powerpoint/2010/main" val="3203823783"/>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2103120" rtl="0" eaLnBrk="1" latinLnBrk="0" hangingPunct="1">
        <a:spcBef>
          <a:spcPct val="0"/>
        </a:spcBef>
        <a:buNone/>
        <a:defRPr sz="1472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314450" indent="-131445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9200" kern="1200" cap="none">
          <a:solidFill>
            <a:schemeClr val="bg2">
              <a:lumMod val="75000"/>
            </a:schemeClr>
          </a:solidFill>
          <a:effectLst/>
          <a:latin typeface="+mn-lt"/>
          <a:ea typeface="+mn-ea"/>
          <a:cs typeface="+mn-cs"/>
        </a:defRPr>
      </a:lvl1pPr>
      <a:lvl2pPr marL="3417570" indent="-131445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8280" kern="1200" cap="none">
          <a:solidFill>
            <a:schemeClr val="bg2">
              <a:lumMod val="75000"/>
            </a:schemeClr>
          </a:solidFill>
          <a:effectLst/>
          <a:latin typeface="+mn-lt"/>
          <a:ea typeface="+mn-ea"/>
          <a:cs typeface="+mn-cs"/>
        </a:defRPr>
      </a:lvl2pPr>
      <a:lvl3pPr marL="5520690" indent="-131445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7360" kern="1200" cap="none">
          <a:solidFill>
            <a:schemeClr val="bg2">
              <a:lumMod val="75000"/>
            </a:schemeClr>
          </a:solidFill>
          <a:effectLst/>
          <a:latin typeface="+mn-lt"/>
          <a:ea typeface="+mn-ea"/>
          <a:cs typeface="+mn-cs"/>
        </a:defRPr>
      </a:lvl3pPr>
      <a:lvl4pPr marL="7098030" indent="-78867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4pPr>
      <a:lvl5pPr marL="9201150" indent="-78867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5pPr>
      <a:lvl6pPr marL="1156716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6pPr>
      <a:lvl7pPr marL="1367028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7pPr>
      <a:lvl8pPr marL="1577340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8pPr>
      <a:lvl9pPr marL="1787652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9pPr>
    </p:bodyStyle>
    <p:otherStyle>
      <a:defPPr>
        <a:defRPr lang="en-US"/>
      </a:defPPr>
      <a:lvl1pPr marL="0" algn="l" defTabSz="2103120" rtl="0" eaLnBrk="1" latinLnBrk="0" hangingPunct="1">
        <a:defRPr sz="8280" kern="1200">
          <a:solidFill>
            <a:schemeClr val="tx1"/>
          </a:solidFill>
          <a:latin typeface="+mn-lt"/>
          <a:ea typeface="+mn-ea"/>
          <a:cs typeface="+mn-cs"/>
        </a:defRPr>
      </a:lvl1pPr>
      <a:lvl2pPr marL="2103120" algn="l" defTabSz="2103120" rtl="0" eaLnBrk="1" latinLnBrk="0" hangingPunct="1">
        <a:defRPr sz="8280" kern="1200">
          <a:solidFill>
            <a:schemeClr val="tx1"/>
          </a:solidFill>
          <a:latin typeface="+mn-lt"/>
          <a:ea typeface="+mn-ea"/>
          <a:cs typeface="+mn-cs"/>
        </a:defRPr>
      </a:lvl2pPr>
      <a:lvl3pPr marL="4206240" algn="l" defTabSz="2103120" rtl="0" eaLnBrk="1" latinLnBrk="0" hangingPunct="1">
        <a:defRPr sz="8280" kern="1200">
          <a:solidFill>
            <a:schemeClr val="tx1"/>
          </a:solidFill>
          <a:latin typeface="+mn-lt"/>
          <a:ea typeface="+mn-ea"/>
          <a:cs typeface="+mn-cs"/>
        </a:defRPr>
      </a:lvl3pPr>
      <a:lvl4pPr marL="6309360" algn="l" defTabSz="2103120" rtl="0" eaLnBrk="1" latinLnBrk="0" hangingPunct="1">
        <a:defRPr sz="8280" kern="1200">
          <a:solidFill>
            <a:schemeClr val="tx1"/>
          </a:solidFill>
          <a:latin typeface="+mn-lt"/>
          <a:ea typeface="+mn-ea"/>
          <a:cs typeface="+mn-cs"/>
        </a:defRPr>
      </a:lvl4pPr>
      <a:lvl5pPr marL="8412480" algn="l" defTabSz="2103120" rtl="0" eaLnBrk="1" latinLnBrk="0" hangingPunct="1">
        <a:defRPr sz="8280" kern="1200">
          <a:solidFill>
            <a:schemeClr val="tx1"/>
          </a:solidFill>
          <a:latin typeface="+mn-lt"/>
          <a:ea typeface="+mn-ea"/>
          <a:cs typeface="+mn-cs"/>
        </a:defRPr>
      </a:lvl5pPr>
      <a:lvl6pPr marL="10515600" algn="l" defTabSz="2103120" rtl="0" eaLnBrk="1" latinLnBrk="0" hangingPunct="1">
        <a:defRPr sz="8280" kern="1200">
          <a:solidFill>
            <a:schemeClr val="tx1"/>
          </a:solidFill>
          <a:latin typeface="+mn-lt"/>
          <a:ea typeface="+mn-ea"/>
          <a:cs typeface="+mn-cs"/>
        </a:defRPr>
      </a:lvl6pPr>
      <a:lvl7pPr marL="12618720" algn="l" defTabSz="2103120" rtl="0" eaLnBrk="1" latinLnBrk="0" hangingPunct="1">
        <a:defRPr sz="8280" kern="1200">
          <a:solidFill>
            <a:schemeClr val="tx1"/>
          </a:solidFill>
          <a:latin typeface="+mn-lt"/>
          <a:ea typeface="+mn-ea"/>
          <a:cs typeface="+mn-cs"/>
        </a:defRPr>
      </a:lvl7pPr>
      <a:lvl8pPr marL="14721840" algn="l" defTabSz="2103120" rtl="0" eaLnBrk="1" latinLnBrk="0" hangingPunct="1">
        <a:defRPr sz="8280" kern="1200">
          <a:solidFill>
            <a:schemeClr val="tx1"/>
          </a:solidFill>
          <a:latin typeface="+mn-lt"/>
          <a:ea typeface="+mn-ea"/>
          <a:cs typeface="+mn-cs"/>
        </a:defRPr>
      </a:lvl8pPr>
      <a:lvl9pPr marL="16824960" algn="l" defTabSz="210312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pn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3C0D49"/>
        </a:solidFill>
        <a:effectLst/>
      </p:bgPr>
    </p:bg>
    <p:spTree>
      <p:nvGrpSpPr>
        <p:cNvPr id="1" name=""/>
        <p:cNvGrpSpPr/>
        <p:nvPr/>
      </p:nvGrpSpPr>
      <p:grpSpPr>
        <a:xfrm>
          <a:off x="0" y="0"/>
          <a:ext cx="0" cy="0"/>
          <a:chOff x="0" y="0"/>
          <a:chExt cx="0" cy="0"/>
        </a:xfrm>
      </p:grpSpPr>
      <p:sp>
        <p:nvSpPr>
          <p:cNvPr id="32" name="Rectangle 31"/>
          <p:cNvSpPr/>
          <p:nvPr/>
        </p:nvSpPr>
        <p:spPr>
          <a:xfrm>
            <a:off x="28171131" y="34217822"/>
            <a:ext cx="13520771" cy="3832916"/>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28398128" y="34447212"/>
            <a:ext cx="13066776" cy="3374136"/>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a:t>
            </a:r>
          </a:p>
        </p:txBody>
      </p:sp>
      <p:sp>
        <p:nvSpPr>
          <p:cNvPr id="15" name="TextBox 14"/>
          <p:cNvSpPr txBox="1"/>
          <p:nvPr/>
        </p:nvSpPr>
        <p:spPr>
          <a:xfrm>
            <a:off x="28433851" y="35374967"/>
            <a:ext cx="13085425" cy="2246769"/>
          </a:xfrm>
          <a:prstGeom prst="rect">
            <a:avLst/>
          </a:prstGeom>
          <a:noFill/>
          <a:ln>
            <a:noFill/>
          </a:ln>
        </p:spPr>
        <p:txBody>
          <a:bodyPr wrap="square" rtlCol="0">
            <a:spAutoFit/>
          </a:bodyPr>
          <a:lstStyle/>
          <a:p>
            <a:pPr marL="342900" indent="-342900">
              <a:buFont typeface="Wingdings" panose="05000000000000000000" pitchFamily="2" charset="2"/>
              <a:buChar char="§"/>
            </a:pPr>
            <a:r>
              <a:rPr lang="en-US" sz="2000" dirty="0">
                <a:solidFill>
                  <a:schemeClr val="bg1"/>
                </a:solidFill>
              </a:rPr>
              <a:t>We would like to acknowledge the student participants of the June 2017 Central European Travel Seminar for completing our research survey. </a:t>
            </a:r>
          </a:p>
          <a:p>
            <a:pPr marL="342900" indent="-342900">
              <a:buFont typeface="Wingdings" panose="05000000000000000000" pitchFamily="2" charset="2"/>
              <a:buChar char="§"/>
            </a:pPr>
            <a:r>
              <a:rPr lang="en-US" sz="2000" dirty="0">
                <a:solidFill>
                  <a:schemeClr val="bg1"/>
                </a:solidFill>
              </a:rPr>
              <a:t>We also want to thank CETS 2017 faculty Cheryl Contant for her assistance in developing this project.</a:t>
            </a:r>
          </a:p>
          <a:p>
            <a:pPr marL="342900" indent="-342900">
              <a:buFont typeface="Wingdings" panose="05000000000000000000" pitchFamily="2" charset="2"/>
              <a:buChar char="§"/>
            </a:pPr>
            <a:r>
              <a:rPr lang="en-US" sz="2000" dirty="0">
                <a:solidFill>
                  <a:schemeClr val="bg1"/>
                </a:solidFill>
              </a:rPr>
              <a:t>We would like to thank the UWEC Faculty-Led Intercultural Immersion Experience Program for support for student travel.</a:t>
            </a:r>
          </a:p>
          <a:p>
            <a:pPr marL="342900" indent="-342900">
              <a:buFont typeface="Wingdings" panose="05000000000000000000" pitchFamily="2" charset="2"/>
              <a:buChar char="§"/>
            </a:pPr>
            <a:r>
              <a:rPr lang="en-US" sz="2000" dirty="0">
                <a:solidFill>
                  <a:schemeClr val="bg1"/>
                </a:solidFill>
              </a:rPr>
              <a:t>This research is supported by the Office of Research and Sponsored Programs at UWEC. </a:t>
            </a:r>
          </a:p>
          <a:p>
            <a:pPr marL="342900" indent="-342900">
              <a:buFont typeface="Wingdings" panose="05000000000000000000" pitchFamily="2" charset="2"/>
              <a:buChar char="§"/>
            </a:pPr>
            <a:r>
              <a:rPr lang="en-US" sz="2000" dirty="0">
                <a:solidFill>
                  <a:schemeClr val="bg1"/>
                </a:solidFill>
              </a:rPr>
              <a:t>We thank LTS for printing this poster.  </a:t>
            </a:r>
          </a:p>
        </p:txBody>
      </p:sp>
      <p:sp>
        <p:nvSpPr>
          <p:cNvPr id="26" name="TextBox 25"/>
          <p:cNvSpPr txBox="1"/>
          <p:nvPr/>
        </p:nvSpPr>
        <p:spPr>
          <a:xfrm>
            <a:off x="30117075" y="34529310"/>
            <a:ext cx="9628883" cy="830997"/>
          </a:xfrm>
          <a:prstGeom prst="rect">
            <a:avLst/>
          </a:prstGeom>
          <a:noFill/>
        </p:spPr>
        <p:txBody>
          <a:bodyPr wrap="square" rtlCol="0">
            <a:spAutoFit/>
          </a:bodyPr>
          <a:lstStyle/>
          <a:p>
            <a:pPr algn="ctr"/>
            <a:r>
              <a:rPr lang="en-US" sz="4800" b="1" dirty="0">
                <a:solidFill>
                  <a:schemeClr val="bg1"/>
                </a:solidFill>
              </a:rPr>
              <a:t>Acknowledgements</a:t>
            </a:r>
          </a:p>
        </p:txBody>
      </p:sp>
      <p:sp>
        <p:nvSpPr>
          <p:cNvPr id="23" name="Rectangle 22"/>
          <p:cNvSpPr/>
          <p:nvPr/>
        </p:nvSpPr>
        <p:spPr>
          <a:xfrm>
            <a:off x="316144" y="6148089"/>
            <a:ext cx="13530485" cy="14163740"/>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33" name="Rectangle 32"/>
          <p:cNvSpPr/>
          <p:nvPr/>
        </p:nvSpPr>
        <p:spPr>
          <a:xfrm>
            <a:off x="543426" y="6376531"/>
            <a:ext cx="13075920" cy="13706856"/>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22" name="TextBox 21"/>
          <p:cNvSpPr txBox="1"/>
          <p:nvPr/>
        </p:nvSpPr>
        <p:spPr>
          <a:xfrm>
            <a:off x="4057937" y="6550512"/>
            <a:ext cx="6046898" cy="835875"/>
          </a:xfrm>
          <a:prstGeom prst="rect">
            <a:avLst/>
          </a:prstGeom>
          <a:noFill/>
        </p:spPr>
        <p:txBody>
          <a:bodyPr wrap="square" rtlCol="0">
            <a:spAutoFit/>
          </a:bodyPr>
          <a:lstStyle/>
          <a:p>
            <a:pPr algn="ctr"/>
            <a:r>
              <a:rPr lang="en-US" sz="4800" b="1" dirty="0">
                <a:solidFill>
                  <a:schemeClr val="bg1"/>
                </a:solidFill>
              </a:rPr>
              <a:t>Introduction </a:t>
            </a:r>
          </a:p>
        </p:txBody>
      </p:sp>
      <p:sp>
        <p:nvSpPr>
          <p:cNvPr id="13" name="TextBox 12"/>
          <p:cNvSpPr txBox="1"/>
          <p:nvPr/>
        </p:nvSpPr>
        <p:spPr>
          <a:xfrm>
            <a:off x="886612" y="7943918"/>
            <a:ext cx="12309562" cy="526291"/>
          </a:xfrm>
          <a:prstGeom prst="rect">
            <a:avLst/>
          </a:prstGeom>
          <a:noFill/>
        </p:spPr>
        <p:txBody>
          <a:bodyPr wrap="square" rtlCol="0">
            <a:spAutoFit/>
          </a:bodyPr>
          <a:lstStyle/>
          <a:p>
            <a:pPr marL="457200" indent="-457200" algn="just">
              <a:buFont typeface="Arial" panose="020B0604020202020204" pitchFamily="34" charset="0"/>
              <a:buChar char="•"/>
            </a:pPr>
            <a:endParaRPr lang="en-US" sz="2800" dirty="0">
              <a:solidFill>
                <a:schemeClr val="bg1"/>
              </a:solidFill>
            </a:endParaRPr>
          </a:p>
        </p:txBody>
      </p:sp>
      <p:sp>
        <p:nvSpPr>
          <p:cNvPr id="10" name="Rectangle 9"/>
          <p:cNvSpPr/>
          <p:nvPr/>
        </p:nvSpPr>
        <p:spPr>
          <a:xfrm>
            <a:off x="316146" y="292921"/>
            <a:ext cx="41338521" cy="5577840"/>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a:t>
            </a:r>
          </a:p>
        </p:txBody>
      </p:sp>
      <p:sp>
        <p:nvSpPr>
          <p:cNvPr id="2" name="Rectangle 1"/>
          <p:cNvSpPr/>
          <p:nvPr/>
        </p:nvSpPr>
        <p:spPr>
          <a:xfrm>
            <a:off x="543111" y="521521"/>
            <a:ext cx="40884590" cy="5120640"/>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596274" y="749366"/>
            <a:ext cx="30013821" cy="2800767"/>
          </a:xfrm>
          <a:prstGeom prst="rect">
            <a:avLst/>
          </a:prstGeom>
          <a:noFill/>
        </p:spPr>
        <p:txBody>
          <a:bodyPr wrap="square" rtlCol="0">
            <a:spAutoFit/>
          </a:bodyPr>
          <a:lstStyle/>
          <a:p>
            <a:r>
              <a:rPr lang="en-US" sz="8800" b="1" dirty="0">
                <a:solidFill>
                  <a:schemeClr val="bg1"/>
                </a:solidFill>
              </a:rPr>
              <a:t>Student Perceptions of Neighborhood Sense of Place Among Central European Neighborhoods</a:t>
            </a:r>
            <a:endParaRPr lang="en-US" sz="7600" b="1" dirty="0">
              <a:solidFill>
                <a:schemeClr val="bg1"/>
              </a:solidFill>
            </a:endParaRPr>
          </a:p>
        </p:txBody>
      </p:sp>
      <p:sp>
        <p:nvSpPr>
          <p:cNvPr id="5" name="TextBox 4"/>
          <p:cNvSpPr txBox="1"/>
          <p:nvPr/>
        </p:nvSpPr>
        <p:spPr>
          <a:xfrm>
            <a:off x="726191" y="4581217"/>
            <a:ext cx="40001801" cy="707886"/>
          </a:xfrm>
          <a:prstGeom prst="rect">
            <a:avLst/>
          </a:prstGeom>
          <a:noFill/>
        </p:spPr>
        <p:txBody>
          <a:bodyPr wrap="square" rtlCol="0" anchor="b">
            <a:spAutoFit/>
          </a:bodyPr>
          <a:lstStyle/>
          <a:p>
            <a:r>
              <a:rPr lang="en-US" sz="4000" dirty="0">
                <a:solidFill>
                  <a:schemeClr val="bg1"/>
                </a:solidFill>
              </a:rPr>
              <a:t>Katie Paulich, Biology and Psychology</a:t>
            </a:r>
            <a:r>
              <a:rPr lang="en-US" sz="4000" dirty="0">
                <a:solidFill>
                  <a:schemeClr val="bg1"/>
                </a:solidFill>
                <a:sym typeface="Wingdings 2" panose="05020102010507070707" pitchFamily="18" charset="2"/>
              </a:rPr>
              <a:t>; </a:t>
            </a:r>
            <a:r>
              <a:rPr lang="en-US" sz="4000" dirty="0">
                <a:solidFill>
                  <a:schemeClr val="bg1"/>
                </a:solidFill>
              </a:rPr>
              <a:t>Faculty Mentors: Karen Mumford, Jeff DeGrave, and Jill Olm </a:t>
            </a:r>
            <a:r>
              <a:rPr lang="en-US" sz="4000" dirty="0">
                <a:solidFill>
                  <a:schemeClr val="bg1"/>
                </a:solidFill>
                <a:sym typeface="Wingdings 2" panose="05020102010507070707" pitchFamily="18" charset="2"/>
              </a:rPr>
              <a:t> University of Wisconsin-Eau Claire</a:t>
            </a:r>
            <a:endParaRPr lang="en-US" sz="4000" dirty="0">
              <a:solidFill>
                <a:schemeClr val="bg1"/>
              </a:solidFill>
            </a:endParaRPr>
          </a:p>
        </p:txBody>
      </p:sp>
      <p:cxnSp>
        <p:nvCxnSpPr>
          <p:cNvPr id="214" name="Straight Connector 213"/>
          <p:cNvCxnSpPr/>
          <p:nvPr/>
        </p:nvCxnSpPr>
        <p:spPr>
          <a:xfrm flipV="1">
            <a:off x="30798428" y="35312244"/>
            <a:ext cx="8266176" cy="1675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2" name="Rectangle 131"/>
          <p:cNvSpPr/>
          <p:nvPr/>
        </p:nvSpPr>
        <p:spPr>
          <a:xfrm>
            <a:off x="316145" y="34217797"/>
            <a:ext cx="27584206" cy="3832908"/>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Rectangle 132"/>
          <p:cNvSpPr/>
          <p:nvPr/>
        </p:nvSpPr>
        <p:spPr>
          <a:xfrm>
            <a:off x="543124" y="34447183"/>
            <a:ext cx="27130248" cy="3374136"/>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a:t>
            </a:r>
          </a:p>
        </p:txBody>
      </p:sp>
      <p:sp>
        <p:nvSpPr>
          <p:cNvPr id="158" name="TextBox 157"/>
          <p:cNvSpPr txBox="1"/>
          <p:nvPr/>
        </p:nvSpPr>
        <p:spPr>
          <a:xfrm>
            <a:off x="773549" y="35428950"/>
            <a:ext cx="27148308" cy="2677656"/>
          </a:xfrm>
          <a:prstGeom prst="rect">
            <a:avLst/>
          </a:prstGeom>
          <a:noFill/>
          <a:ln>
            <a:noFill/>
          </a:ln>
        </p:spPr>
        <p:txBody>
          <a:bodyPr wrap="square" rtlCol="0">
            <a:spAutoFit/>
          </a:bodyPr>
          <a:lstStyle/>
          <a:p>
            <a:pPr marL="163513" indent="-163513"/>
            <a:r>
              <a:rPr lang="en-US" sz="2800" dirty="0">
                <a:solidFill>
                  <a:sysClr val="windowText" lastClr="000000"/>
                </a:solidFill>
              </a:rPr>
              <a:t>Adams, J. D. (2013). Theorizing a sense of place in a transnational community. </a:t>
            </a:r>
            <a:r>
              <a:rPr lang="en-US" sz="2800" i="1" dirty="0">
                <a:solidFill>
                  <a:sysClr val="windowText" lastClr="000000"/>
                </a:solidFill>
              </a:rPr>
              <a:t>Children, Youth, and Environments, 23,</a:t>
            </a:r>
            <a:r>
              <a:rPr lang="en-US" sz="2800" dirty="0">
                <a:solidFill>
                  <a:sysClr val="windowText" lastClr="000000"/>
                </a:solidFill>
              </a:rPr>
              <a:t> 43 – 65.  doi:10.7721/ chilyoutenvi.23.3.0043</a:t>
            </a:r>
          </a:p>
          <a:p>
            <a:r>
              <a:rPr lang="en-US" sz="2800" dirty="0">
                <a:solidFill>
                  <a:sysClr val="windowText" lastClr="000000"/>
                </a:solidFill>
              </a:rPr>
              <a:t>Adams, J., Greenwood, D., </a:t>
            </a:r>
            <a:r>
              <a:rPr lang="en-US" sz="2800" dirty="0" err="1">
                <a:solidFill>
                  <a:sysClr val="windowText" lastClr="000000"/>
                </a:solidFill>
              </a:rPr>
              <a:t>Thomashow</a:t>
            </a:r>
            <a:r>
              <a:rPr lang="en-US" sz="2800" dirty="0">
                <a:solidFill>
                  <a:sysClr val="windowText" lastClr="000000"/>
                </a:solidFill>
              </a:rPr>
              <a:t>, M., Russ, A. (2017). Sense of Place. </a:t>
            </a:r>
            <a:r>
              <a:rPr lang="en-US" sz="2800" i="1" dirty="0">
                <a:solidFill>
                  <a:sysClr val="windowText" lastClr="000000"/>
                </a:solidFill>
              </a:rPr>
              <a:t>The Nature of Cites</a:t>
            </a:r>
            <a:r>
              <a:rPr lang="en-US" sz="2800" dirty="0">
                <a:solidFill>
                  <a:sysClr val="windowText" lastClr="000000"/>
                </a:solidFill>
              </a:rPr>
              <a:t>. Web. 20 April 2018.</a:t>
            </a:r>
          </a:p>
          <a:p>
            <a:r>
              <a:rPr lang="en-US" sz="2800" dirty="0">
                <a:solidFill>
                  <a:sysClr val="windowText" lastClr="000000"/>
                </a:solidFill>
              </a:rPr>
              <a:t>Ross, J. E. (2001). What is sense of place? </a:t>
            </a:r>
            <a:r>
              <a:rPr lang="en-US" sz="2800" i="1" dirty="0">
                <a:solidFill>
                  <a:sysClr val="windowText" lastClr="000000"/>
                </a:solidFill>
              </a:rPr>
              <a:t>Archives of the 12</a:t>
            </a:r>
            <a:r>
              <a:rPr lang="en-US" sz="2800" i="1" baseline="30000" dirty="0">
                <a:solidFill>
                  <a:sysClr val="windowText" lastClr="000000"/>
                </a:solidFill>
              </a:rPr>
              <a:t>th</a:t>
            </a:r>
            <a:r>
              <a:rPr lang="en-US" sz="2800" i="1" dirty="0">
                <a:solidFill>
                  <a:sysClr val="windowText" lastClr="000000"/>
                </a:solidFill>
              </a:rPr>
              <a:t> Headwaters Conference, 2 – 4</a:t>
            </a:r>
            <a:r>
              <a:rPr lang="en-US" sz="2800" dirty="0">
                <a:solidFill>
                  <a:sysClr val="windowText" lastClr="000000"/>
                </a:solidFill>
              </a:rPr>
              <a:t>. Web. 11 July 2017.</a:t>
            </a:r>
          </a:p>
          <a:p>
            <a:r>
              <a:rPr lang="en-US" sz="2800" dirty="0">
                <a:solidFill>
                  <a:sysClr val="windowText" lastClr="000000"/>
                </a:solidFill>
              </a:rPr>
              <a:t>McMahon, E. T. (2012). The distinctive city. </a:t>
            </a:r>
            <a:r>
              <a:rPr lang="en-US" sz="2800" i="1" dirty="0">
                <a:solidFill>
                  <a:sysClr val="windowText" lastClr="000000"/>
                </a:solidFill>
              </a:rPr>
              <a:t>Urban Land. </a:t>
            </a:r>
            <a:r>
              <a:rPr lang="en-US" sz="2800" dirty="0">
                <a:solidFill>
                  <a:sysClr val="windowText" lastClr="000000"/>
                </a:solidFill>
              </a:rPr>
              <a:t>Web</a:t>
            </a:r>
            <a:r>
              <a:rPr lang="en-US" sz="2800" i="1" dirty="0">
                <a:solidFill>
                  <a:sysClr val="windowText" lastClr="000000"/>
                </a:solidFill>
              </a:rPr>
              <a:t>. </a:t>
            </a:r>
            <a:r>
              <a:rPr lang="en-US" sz="2800" dirty="0">
                <a:solidFill>
                  <a:sysClr val="windowText" lastClr="000000"/>
                </a:solidFill>
              </a:rPr>
              <a:t>11 July 2017.</a:t>
            </a:r>
          </a:p>
          <a:p>
            <a:pPr algn="just"/>
            <a:endParaRPr lang="en-US" sz="2800" dirty="0">
              <a:solidFill>
                <a:sysClr val="windowText" lastClr="000000"/>
              </a:solidFill>
            </a:endParaRPr>
          </a:p>
        </p:txBody>
      </p:sp>
      <p:sp>
        <p:nvSpPr>
          <p:cNvPr id="166" name="TextBox 165"/>
          <p:cNvSpPr txBox="1"/>
          <p:nvPr/>
        </p:nvSpPr>
        <p:spPr>
          <a:xfrm>
            <a:off x="5864130" y="34538169"/>
            <a:ext cx="16488236" cy="830997"/>
          </a:xfrm>
          <a:prstGeom prst="rect">
            <a:avLst/>
          </a:prstGeom>
          <a:noFill/>
        </p:spPr>
        <p:txBody>
          <a:bodyPr wrap="square" rtlCol="0">
            <a:spAutoFit/>
          </a:bodyPr>
          <a:lstStyle/>
          <a:p>
            <a:pPr algn="ctr"/>
            <a:r>
              <a:rPr lang="en-US" sz="4800" b="1" dirty="0">
                <a:solidFill>
                  <a:schemeClr val="bg1"/>
                </a:solidFill>
              </a:rPr>
              <a:t>References</a:t>
            </a:r>
          </a:p>
        </p:txBody>
      </p:sp>
      <p:cxnSp>
        <p:nvCxnSpPr>
          <p:cNvPr id="167" name="Straight Connector 166"/>
          <p:cNvCxnSpPr/>
          <p:nvPr/>
        </p:nvCxnSpPr>
        <p:spPr>
          <a:xfrm flipV="1">
            <a:off x="9976600" y="35309653"/>
            <a:ext cx="8263296" cy="2270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826BF406-3BA7-42E9-8D86-47F73062FF23}"/>
              </a:ext>
            </a:extLst>
          </p:cNvPr>
          <p:cNvCxnSpPr/>
          <p:nvPr/>
        </p:nvCxnSpPr>
        <p:spPr>
          <a:xfrm flipV="1">
            <a:off x="2949738" y="7527128"/>
            <a:ext cx="8263296" cy="2270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2" name="Rectangle 261">
            <a:extLst>
              <a:ext uri="{FF2B5EF4-FFF2-40B4-BE49-F238E27FC236}">
                <a16:creationId xmlns:a16="http://schemas.microsoft.com/office/drawing/2014/main" id="{7D1A9CA2-1A6C-41A4-8352-8C3C0AC5BD6B}"/>
              </a:ext>
            </a:extLst>
          </p:cNvPr>
          <p:cNvSpPr/>
          <p:nvPr/>
        </p:nvSpPr>
        <p:spPr>
          <a:xfrm>
            <a:off x="14028764" y="6148089"/>
            <a:ext cx="13901016" cy="14163740"/>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263" name="Rectangle 262">
            <a:extLst>
              <a:ext uri="{FF2B5EF4-FFF2-40B4-BE49-F238E27FC236}">
                <a16:creationId xmlns:a16="http://schemas.microsoft.com/office/drawing/2014/main" id="{809AAB46-C33C-4AE4-AA92-9A53B61D370A}"/>
              </a:ext>
            </a:extLst>
          </p:cNvPr>
          <p:cNvSpPr/>
          <p:nvPr/>
        </p:nvSpPr>
        <p:spPr>
          <a:xfrm>
            <a:off x="14258432" y="6376531"/>
            <a:ext cx="13441680" cy="13706856"/>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264" name="TextBox 263">
            <a:extLst>
              <a:ext uri="{FF2B5EF4-FFF2-40B4-BE49-F238E27FC236}">
                <a16:creationId xmlns:a16="http://schemas.microsoft.com/office/drawing/2014/main" id="{F90A61CB-D136-4889-A868-DDD7FD6DD46C}"/>
              </a:ext>
            </a:extLst>
          </p:cNvPr>
          <p:cNvSpPr txBox="1"/>
          <p:nvPr/>
        </p:nvSpPr>
        <p:spPr>
          <a:xfrm>
            <a:off x="17873026" y="6550512"/>
            <a:ext cx="6212492" cy="835875"/>
          </a:xfrm>
          <a:prstGeom prst="rect">
            <a:avLst/>
          </a:prstGeom>
          <a:noFill/>
        </p:spPr>
        <p:txBody>
          <a:bodyPr wrap="square" rtlCol="0">
            <a:spAutoFit/>
          </a:bodyPr>
          <a:lstStyle/>
          <a:p>
            <a:pPr algn="ctr"/>
            <a:r>
              <a:rPr lang="en-US" sz="4800" b="1" dirty="0">
                <a:solidFill>
                  <a:schemeClr val="bg1"/>
                </a:solidFill>
              </a:rPr>
              <a:t>Study Sites</a:t>
            </a:r>
          </a:p>
        </p:txBody>
      </p:sp>
      <p:sp>
        <p:nvSpPr>
          <p:cNvPr id="265" name="TextBox 264">
            <a:extLst>
              <a:ext uri="{FF2B5EF4-FFF2-40B4-BE49-F238E27FC236}">
                <a16:creationId xmlns:a16="http://schemas.microsoft.com/office/drawing/2014/main" id="{65032EDE-B0BE-41FF-B001-CDE2A00D7523}"/>
              </a:ext>
            </a:extLst>
          </p:cNvPr>
          <p:cNvSpPr txBox="1"/>
          <p:nvPr/>
        </p:nvSpPr>
        <p:spPr>
          <a:xfrm>
            <a:off x="14389059" y="8000878"/>
            <a:ext cx="13414939" cy="2259957"/>
          </a:xfrm>
          <a:prstGeom prst="rect">
            <a:avLst/>
          </a:prstGeom>
          <a:noFill/>
        </p:spPr>
        <p:txBody>
          <a:bodyPr wrap="square" rtlCol="0">
            <a:spAutoFit/>
          </a:bodyPr>
          <a:lstStyle/>
          <a:p>
            <a:r>
              <a:rPr lang="en-US" sz="2800" dirty="0">
                <a:solidFill>
                  <a:schemeClr val="bg1"/>
                </a:solidFill>
              </a:rPr>
              <a:t>Students visited five neighborhoods in Central Europe: Kreuzberg in Berlin, Germany; </a:t>
            </a:r>
            <a:r>
              <a:rPr lang="en-US" sz="2800" dirty="0" err="1">
                <a:solidFill>
                  <a:schemeClr val="bg1"/>
                </a:solidFill>
              </a:rPr>
              <a:t>Josefov</a:t>
            </a:r>
            <a:r>
              <a:rPr lang="en-US" sz="2800" dirty="0">
                <a:solidFill>
                  <a:schemeClr val="bg1"/>
                </a:solidFill>
              </a:rPr>
              <a:t> in Prague, the Czech Republic; </a:t>
            </a:r>
            <a:r>
              <a:rPr lang="en-US" sz="2800" dirty="0" err="1">
                <a:solidFill>
                  <a:schemeClr val="bg1"/>
                </a:solidFill>
              </a:rPr>
              <a:t>Aspern</a:t>
            </a:r>
            <a:r>
              <a:rPr lang="en-US" sz="2800" dirty="0">
                <a:solidFill>
                  <a:schemeClr val="bg1"/>
                </a:solidFill>
              </a:rPr>
              <a:t> </a:t>
            </a:r>
            <a:r>
              <a:rPr lang="en-US" sz="2800" dirty="0" err="1">
                <a:solidFill>
                  <a:schemeClr val="bg1"/>
                </a:solidFill>
              </a:rPr>
              <a:t>Seestadt</a:t>
            </a:r>
            <a:r>
              <a:rPr lang="en-US" sz="2800" dirty="0">
                <a:solidFill>
                  <a:schemeClr val="bg1"/>
                </a:solidFill>
              </a:rPr>
              <a:t> in Vienna, Austria; Andrassy Avenue in Budapest, Hungary; and </a:t>
            </a:r>
            <a:r>
              <a:rPr lang="en-US" sz="2800" dirty="0" err="1">
                <a:solidFill>
                  <a:schemeClr val="bg1"/>
                </a:solidFill>
              </a:rPr>
              <a:t>Nowa</a:t>
            </a:r>
            <a:r>
              <a:rPr lang="en-US" sz="2800" dirty="0">
                <a:solidFill>
                  <a:schemeClr val="bg1"/>
                </a:solidFill>
              </a:rPr>
              <a:t> </a:t>
            </a:r>
            <a:r>
              <a:rPr lang="en-US" sz="2800" dirty="0" err="1">
                <a:solidFill>
                  <a:schemeClr val="bg1"/>
                </a:solidFill>
              </a:rPr>
              <a:t>Huta</a:t>
            </a:r>
            <a:r>
              <a:rPr lang="en-US" sz="2800" dirty="0">
                <a:solidFill>
                  <a:schemeClr val="bg1"/>
                </a:solidFill>
              </a:rPr>
              <a:t> in Krakow, Poland. </a:t>
            </a:r>
          </a:p>
          <a:p>
            <a:pPr marL="457200" indent="-457200">
              <a:buFont typeface="Arial" panose="020B0604020202020204" pitchFamily="34" charset="0"/>
              <a:buChar char="•"/>
            </a:pPr>
            <a:endParaRPr lang="en-US" sz="2800" dirty="0">
              <a:solidFill>
                <a:schemeClr val="bg1"/>
              </a:solidFill>
            </a:endParaRPr>
          </a:p>
        </p:txBody>
      </p:sp>
      <p:cxnSp>
        <p:nvCxnSpPr>
          <p:cNvPr id="272" name="Straight Connector 271">
            <a:extLst>
              <a:ext uri="{FF2B5EF4-FFF2-40B4-BE49-F238E27FC236}">
                <a16:creationId xmlns:a16="http://schemas.microsoft.com/office/drawing/2014/main" id="{CE476416-B22F-4B8B-9384-7B3337599264}"/>
              </a:ext>
            </a:extLst>
          </p:cNvPr>
          <p:cNvCxnSpPr/>
          <p:nvPr/>
        </p:nvCxnSpPr>
        <p:spPr>
          <a:xfrm flipV="1">
            <a:off x="16865178" y="7527128"/>
            <a:ext cx="8266176" cy="11658"/>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75" name="Rectangle 274">
            <a:extLst>
              <a:ext uri="{FF2B5EF4-FFF2-40B4-BE49-F238E27FC236}">
                <a16:creationId xmlns:a16="http://schemas.microsoft.com/office/drawing/2014/main" id="{32E79C06-519D-4AF7-9CE2-D06B7F851D42}"/>
              </a:ext>
            </a:extLst>
          </p:cNvPr>
          <p:cNvSpPr/>
          <p:nvPr/>
        </p:nvSpPr>
        <p:spPr>
          <a:xfrm>
            <a:off x="28161147" y="20628350"/>
            <a:ext cx="13501368" cy="13359384"/>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276" name="Rectangle 275">
            <a:extLst>
              <a:ext uri="{FF2B5EF4-FFF2-40B4-BE49-F238E27FC236}">
                <a16:creationId xmlns:a16="http://schemas.microsoft.com/office/drawing/2014/main" id="{1294FAC3-C2FC-41C7-BD5C-0118A52B7D3A}"/>
              </a:ext>
            </a:extLst>
          </p:cNvPr>
          <p:cNvSpPr/>
          <p:nvPr/>
        </p:nvSpPr>
        <p:spPr>
          <a:xfrm>
            <a:off x="28387587" y="20856950"/>
            <a:ext cx="13048488" cy="12902184"/>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277" name="TextBox 276">
            <a:extLst>
              <a:ext uri="{FF2B5EF4-FFF2-40B4-BE49-F238E27FC236}">
                <a16:creationId xmlns:a16="http://schemas.microsoft.com/office/drawing/2014/main" id="{28792811-40C3-4474-A40C-B625AEF45971}"/>
              </a:ext>
            </a:extLst>
          </p:cNvPr>
          <p:cNvSpPr txBox="1"/>
          <p:nvPr/>
        </p:nvSpPr>
        <p:spPr>
          <a:xfrm>
            <a:off x="31894888" y="21106301"/>
            <a:ext cx="6033886" cy="810506"/>
          </a:xfrm>
          <a:prstGeom prst="rect">
            <a:avLst/>
          </a:prstGeom>
          <a:noFill/>
        </p:spPr>
        <p:txBody>
          <a:bodyPr wrap="square" rtlCol="0">
            <a:spAutoFit/>
          </a:bodyPr>
          <a:lstStyle/>
          <a:p>
            <a:pPr algn="ctr"/>
            <a:r>
              <a:rPr lang="en-US" sz="4800" b="1" dirty="0">
                <a:solidFill>
                  <a:schemeClr val="bg1"/>
                </a:solidFill>
              </a:rPr>
              <a:t>Discussion</a:t>
            </a:r>
          </a:p>
        </p:txBody>
      </p:sp>
      <p:sp>
        <p:nvSpPr>
          <p:cNvPr id="278" name="TextBox 277">
            <a:extLst>
              <a:ext uri="{FF2B5EF4-FFF2-40B4-BE49-F238E27FC236}">
                <a16:creationId xmlns:a16="http://schemas.microsoft.com/office/drawing/2014/main" id="{7A76D78E-8452-4593-8A4E-FB1FBE228605}"/>
              </a:ext>
            </a:extLst>
          </p:cNvPr>
          <p:cNvSpPr txBox="1"/>
          <p:nvPr/>
        </p:nvSpPr>
        <p:spPr>
          <a:xfrm>
            <a:off x="28760281" y="22393835"/>
            <a:ext cx="12283072" cy="4008790"/>
          </a:xfrm>
          <a:prstGeom prst="rect">
            <a:avLst/>
          </a:prstGeom>
          <a:noFill/>
        </p:spPr>
        <p:txBody>
          <a:bodyPr wrap="square" rtlCol="0">
            <a:spAutoFit/>
          </a:bodyPr>
          <a:lstStyle/>
          <a:p>
            <a:pPr>
              <a:spcAft>
                <a:spcPts val="300"/>
              </a:spcAft>
            </a:pPr>
            <a:r>
              <a:rPr lang="en-US" sz="2800" dirty="0">
                <a:solidFill>
                  <a:schemeClr val="bg1"/>
                </a:solidFill>
              </a:rPr>
              <a:t>Due to the small sample size, conclusions from this study are limited. </a:t>
            </a:r>
            <a:r>
              <a:rPr lang="en-US" sz="2800" dirty="0">
                <a:solidFill>
                  <a:sysClr val="windowText" lastClr="000000"/>
                </a:solidFill>
              </a:rPr>
              <a:t>However, neighborhood preferences appear more complex than anticipated, as reflected in the variability of ranks across different types of features. Future studies involving a larger sample size may help assess the role that physical and social features play in influencing student sense of place experiences. </a:t>
            </a:r>
            <a:r>
              <a:rPr lang="en-US" sz="2800" dirty="0">
                <a:solidFill>
                  <a:schemeClr val="bg1"/>
                </a:solidFill>
              </a:rPr>
              <a:t>The sense of place activity did help students more carefully assess neighborhood social and physical features and to discern why they preferred certain neighborhoods over others. </a:t>
            </a:r>
          </a:p>
        </p:txBody>
      </p:sp>
      <p:cxnSp>
        <p:nvCxnSpPr>
          <p:cNvPr id="45" name="Straight Connector 44">
            <a:extLst>
              <a:ext uri="{FF2B5EF4-FFF2-40B4-BE49-F238E27FC236}">
                <a16:creationId xmlns:a16="http://schemas.microsoft.com/office/drawing/2014/main" id="{5822472F-8249-4FB2-9CAA-41D011EDD5E8}"/>
              </a:ext>
            </a:extLst>
          </p:cNvPr>
          <p:cNvCxnSpPr/>
          <p:nvPr/>
        </p:nvCxnSpPr>
        <p:spPr>
          <a:xfrm flipV="1">
            <a:off x="30780183" y="22060433"/>
            <a:ext cx="8263296" cy="2270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EEDC7593-07F4-49EB-B3FE-E2CD15AFB3DE}"/>
              </a:ext>
            </a:extLst>
          </p:cNvPr>
          <p:cNvSpPr/>
          <p:nvPr/>
        </p:nvSpPr>
        <p:spPr>
          <a:xfrm>
            <a:off x="316144" y="20634389"/>
            <a:ext cx="27584206" cy="13361655"/>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50" name="Rectangle 49">
            <a:extLst>
              <a:ext uri="{FF2B5EF4-FFF2-40B4-BE49-F238E27FC236}">
                <a16:creationId xmlns:a16="http://schemas.microsoft.com/office/drawing/2014/main" id="{0C537FF8-8A6A-4399-97AC-517685B64140}"/>
              </a:ext>
            </a:extLst>
          </p:cNvPr>
          <p:cNvSpPr/>
          <p:nvPr/>
        </p:nvSpPr>
        <p:spPr>
          <a:xfrm>
            <a:off x="461588" y="20828096"/>
            <a:ext cx="27130248" cy="12898817"/>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51" name="TextBox 50">
            <a:extLst>
              <a:ext uri="{FF2B5EF4-FFF2-40B4-BE49-F238E27FC236}">
                <a16:creationId xmlns:a16="http://schemas.microsoft.com/office/drawing/2014/main" id="{D88A2C65-AF9D-496B-9F45-D5C5D25391FB}"/>
              </a:ext>
            </a:extLst>
          </p:cNvPr>
          <p:cNvSpPr txBox="1"/>
          <p:nvPr/>
        </p:nvSpPr>
        <p:spPr>
          <a:xfrm>
            <a:off x="7944429" y="21106301"/>
            <a:ext cx="12327636" cy="848584"/>
          </a:xfrm>
          <a:prstGeom prst="rect">
            <a:avLst/>
          </a:prstGeom>
          <a:noFill/>
        </p:spPr>
        <p:txBody>
          <a:bodyPr wrap="square" rtlCol="0">
            <a:spAutoFit/>
          </a:bodyPr>
          <a:lstStyle/>
          <a:p>
            <a:pPr algn="ctr"/>
            <a:r>
              <a:rPr lang="en-US" sz="4800" b="1" dirty="0">
                <a:solidFill>
                  <a:schemeClr val="bg1"/>
                </a:solidFill>
              </a:rPr>
              <a:t>Results </a:t>
            </a:r>
          </a:p>
        </p:txBody>
      </p:sp>
      <p:sp>
        <p:nvSpPr>
          <p:cNvPr id="52" name="TextBox 51">
            <a:extLst>
              <a:ext uri="{FF2B5EF4-FFF2-40B4-BE49-F238E27FC236}">
                <a16:creationId xmlns:a16="http://schemas.microsoft.com/office/drawing/2014/main" id="{ED9F8EEB-F299-4F99-8D18-CBBAB873184F}"/>
              </a:ext>
            </a:extLst>
          </p:cNvPr>
          <p:cNvSpPr txBox="1"/>
          <p:nvPr/>
        </p:nvSpPr>
        <p:spPr>
          <a:xfrm>
            <a:off x="1479140" y="22393835"/>
            <a:ext cx="25095145" cy="6709529"/>
          </a:xfrm>
          <a:prstGeom prst="rect">
            <a:avLst/>
          </a:prstGeom>
          <a:noFill/>
        </p:spPr>
        <p:txBody>
          <a:bodyPr wrap="square" rtlCol="0">
            <a:spAutoFit/>
          </a:bodyPr>
          <a:lstStyle/>
          <a:p>
            <a:pPr marL="457200" indent="-457200">
              <a:spcAft>
                <a:spcPts val="300"/>
              </a:spcAft>
              <a:buFont typeface="Arial" panose="020B0604020202020204" pitchFamily="34" charset="0"/>
              <a:buChar char="•"/>
            </a:pPr>
            <a:r>
              <a:rPr lang="en-US" sz="2800" dirty="0">
                <a:solidFill>
                  <a:schemeClr val="bg1"/>
                </a:solidFill>
              </a:rPr>
              <a:t>Our sample (N = 18) consisted of four male and fourteen female college students between the ages of 18 and 22.  Due to the small sample size, parametric statistical analyses were not appropriate.  </a:t>
            </a:r>
          </a:p>
          <a:p>
            <a:pPr marL="457200" indent="-457200">
              <a:spcAft>
                <a:spcPts val="300"/>
              </a:spcAft>
              <a:buFont typeface="Arial" panose="020B0604020202020204" pitchFamily="34" charset="0"/>
              <a:buChar char="•"/>
            </a:pPr>
            <a:r>
              <a:rPr lang="en-US" sz="2800" dirty="0">
                <a:solidFill>
                  <a:schemeClr val="bg1"/>
                </a:solidFill>
              </a:rPr>
              <a:t>We therefore summed the responses from each question by neighborhood and then ranked each neighborhood based on responses relating to questions about physical features (Physical Rank), social features (Social Rank), and a combination of physical and social features (Overall rank). We also ranked how much in common the neighborhoods had with respondents’ home neighborhoods (Most in Common) and the neighborhood respondents would prefer to live in (Choose to Live).</a:t>
            </a:r>
          </a:p>
          <a:p>
            <a:pPr marL="457200" indent="-457200">
              <a:spcAft>
                <a:spcPts val="300"/>
              </a:spcAft>
              <a:buFont typeface="Arial" panose="020B0604020202020204" pitchFamily="34" charset="0"/>
              <a:buChar char="•"/>
            </a:pPr>
            <a:r>
              <a:rPr lang="en-US" sz="2800" dirty="0">
                <a:solidFill>
                  <a:schemeClr val="bg1"/>
                </a:solidFill>
              </a:rPr>
              <a:t>Neighborhood ranks were not consistent across physical, social, and overall ranks (Table 1). The </a:t>
            </a:r>
            <a:r>
              <a:rPr lang="en-US" sz="2800" dirty="0" err="1">
                <a:solidFill>
                  <a:schemeClr val="bg1"/>
                </a:solidFill>
              </a:rPr>
              <a:t>Kreuzberg</a:t>
            </a:r>
            <a:r>
              <a:rPr lang="en-US" sz="2800" dirty="0">
                <a:solidFill>
                  <a:schemeClr val="bg1"/>
                </a:solidFill>
              </a:rPr>
              <a:t> and Andrassy neighborhoods were ranked as the highest (1) and lowest (5) across these three scores, respectively.  However, the </a:t>
            </a:r>
            <a:r>
              <a:rPr lang="en-US" sz="2800" dirty="0" err="1">
                <a:solidFill>
                  <a:schemeClr val="bg1"/>
                </a:solidFill>
              </a:rPr>
              <a:t>Aspern</a:t>
            </a:r>
            <a:r>
              <a:rPr lang="en-US" sz="2800" dirty="0">
                <a:solidFill>
                  <a:schemeClr val="bg1"/>
                </a:solidFill>
              </a:rPr>
              <a:t> neighborhood ranked second across the physical features and fourth across the social and overall ranks. </a:t>
            </a:r>
            <a:r>
              <a:rPr lang="en-US" sz="2800" dirty="0" err="1">
                <a:solidFill>
                  <a:schemeClr val="bg1"/>
                </a:solidFill>
              </a:rPr>
              <a:t>Josefov</a:t>
            </a:r>
            <a:r>
              <a:rPr lang="en-US" sz="2800" dirty="0">
                <a:solidFill>
                  <a:schemeClr val="bg1"/>
                </a:solidFill>
              </a:rPr>
              <a:t> and </a:t>
            </a:r>
            <a:r>
              <a:rPr lang="en-US" sz="2800" dirty="0" err="1">
                <a:solidFill>
                  <a:schemeClr val="bg1"/>
                </a:solidFill>
              </a:rPr>
              <a:t>Nowa</a:t>
            </a:r>
            <a:r>
              <a:rPr lang="en-US" sz="2800" dirty="0">
                <a:solidFill>
                  <a:schemeClr val="bg1"/>
                </a:solidFill>
              </a:rPr>
              <a:t> </a:t>
            </a:r>
            <a:r>
              <a:rPr lang="en-US" sz="2800" dirty="0" err="1">
                <a:solidFill>
                  <a:schemeClr val="bg1"/>
                </a:solidFill>
              </a:rPr>
              <a:t>Huta</a:t>
            </a:r>
            <a:r>
              <a:rPr lang="en-US" sz="2800" dirty="0">
                <a:solidFill>
                  <a:schemeClr val="bg1"/>
                </a:solidFill>
              </a:rPr>
              <a:t> ranks were slightly higher on the social and overall ranks and lower on the physical ranks.  </a:t>
            </a:r>
          </a:p>
          <a:p>
            <a:pPr marL="457200" indent="-457200">
              <a:spcAft>
                <a:spcPts val="300"/>
              </a:spcAft>
              <a:buFont typeface="Arial" panose="020B0604020202020204" pitchFamily="34" charset="0"/>
              <a:buChar char="•"/>
            </a:pPr>
            <a:r>
              <a:rPr lang="en-US" sz="2800" dirty="0">
                <a:solidFill>
                  <a:schemeClr val="bg1"/>
                </a:solidFill>
              </a:rPr>
              <a:t>The </a:t>
            </a:r>
            <a:r>
              <a:rPr lang="en-US" sz="2800" dirty="0" err="1">
                <a:solidFill>
                  <a:schemeClr val="bg1"/>
                </a:solidFill>
              </a:rPr>
              <a:t>Nowa</a:t>
            </a:r>
            <a:r>
              <a:rPr lang="en-US" sz="2800" dirty="0">
                <a:solidFill>
                  <a:schemeClr val="bg1"/>
                </a:solidFill>
              </a:rPr>
              <a:t> </a:t>
            </a:r>
            <a:r>
              <a:rPr lang="en-US" sz="2800" dirty="0" err="1">
                <a:solidFill>
                  <a:schemeClr val="bg1"/>
                </a:solidFill>
              </a:rPr>
              <a:t>Huta</a:t>
            </a:r>
            <a:r>
              <a:rPr lang="en-US" sz="2800" dirty="0">
                <a:solidFill>
                  <a:schemeClr val="bg1"/>
                </a:solidFill>
              </a:rPr>
              <a:t> neighborhood was judged to have the most in common with respondents’ home neighborhoods and yet it was ranked last in terms of choosing to live in this neighborhood. </a:t>
            </a:r>
            <a:r>
              <a:rPr lang="en-US" sz="2800" dirty="0" err="1">
                <a:solidFill>
                  <a:schemeClr val="bg1"/>
                </a:solidFill>
              </a:rPr>
              <a:t>Aspern</a:t>
            </a:r>
            <a:r>
              <a:rPr lang="en-US" sz="2800" dirty="0">
                <a:solidFill>
                  <a:schemeClr val="bg1"/>
                </a:solidFill>
              </a:rPr>
              <a:t> had a lower physical and social rank and yet was the second most favored neighborhood in which to live.  </a:t>
            </a:r>
          </a:p>
          <a:p>
            <a:pPr marL="457200" indent="-457200">
              <a:buFont typeface="Arial" panose="020B0604020202020204" pitchFamily="34" charset="0"/>
              <a:buChar char="•"/>
            </a:pPr>
            <a:r>
              <a:rPr lang="en-US" sz="2800" dirty="0">
                <a:solidFill>
                  <a:schemeClr val="bg1"/>
                </a:solidFill>
              </a:rPr>
              <a:t>These findings suggest that social and physical rankings are not consistent across the neighborhoods. Some neighborhoods ranked higher on social features but lower on physical features. Also, neighborhood choice was not to be related to similarities in one’s home neighborhood.</a:t>
            </a:r>
          </a:p>
        </p:txBody>
      </p:sp>
      <p:cxnSp>
        <p:nvCxnSpPr>
          <p:cNvPr id="53" name="Straight Connector 52">
            <a:extLst>
              <a:ext uri="{FF2B5EF4-FFF2-40B4-BE49-F238E27FC236}">
                <a16:creationId xmlns:a16="http://schemas.microsoft.com/office/drawing/2014/main" id="{8DFB2B13-1471-410A-BFCE-E4B08E619325}"/>
              </a:ext>
            </a:extLst>
          </p:cNvPr>
          <p:cNvCxnSpPr/>
          <p:nvPr/>
        </p:nvCxnSpPr>
        <p:spPr>
          <a:xfrm flipV="1">
            <a:off x="9976599" y="22060433"/>
            <a:ext cx="8263296" cy="2270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6" name="Picture 2" descr="https://lh5.googleusercontent.com/KEUlN1KhVNEdjYGtFGffT4cr0LHBoHZdl41tv9dnSLhBkoXkbc9-19G62dhRxKntQG2AiCqZlgVMIktnNhiFxGwY1EF1hLKk-fkuUNBKZ41N1owT-ShoReR2m2SSEOMX0DfFq-8yWvo">
            <a:extLst>
              <a:ext uri="{FF2B5EF4-FFF2-40B4-BE49-F238E27FC236}">
                <a16:creationId xmlns:a16="http://schemas.microsoft.com/office/drawing/2014/main" id="{BE3CA9F5-D133-44AB-8B30-60F67E3CCC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45690" y="1798576"/>
            <a:ext cx="12442723" cy="193899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5E1E68A-8915-4311-97DE-8CDE886D736B}"/>
              </a:ext>
            </a:extLst>
          </p:cNvPr>
          <p:cNvSpPr/>
          <p:nvPr/>
        </p:nvSpPr>
        <p:spPr>
          <a:xfrm>
            <a:off x="727572" y="8000878"/>
            <a:ext cx="12826363" cy="8279190"/>
          </a:xfrm>
          <a:prstGeom prst="rect">
            <a:avLst/>
          </a:prstGeom>
        </p:spPr>
        <p:txBody>
          <a:bodyPr wrap="square">
            <a:spAutoFit/>
          </a:bodyPr>
          <a:lstStyle/>
          <a:p>
            <a:r>
              <a:rPr lang="en-US" sz="2800" dirty="0">
                <a:solidFill>
                  <a:sysClr val="windowText" lastClr="000000"/>
                </a:solidFill>
              </a:rPr>
              <a:t>Neighborhood sense of place characterizes how people create meaning from their experiences within neighborhoods (Adams, 2013). Differences in sense of place experiences may be due to individual characteristics, such as age and sex, and environmental and social neighborhood characteristics, such as the presence of greenspace or people hanging out along streets. Neighborhood sense of place is an important area of study because it can influence individual well-being and the degree to which people engage with neighborhood settings (Adams et al., 2017). </a:t>
            </a:r>
          </a:p>
          <a:p>
            <a:pPr marL="457200" indent="-457200">
              <a:buFont typeface="Arial" panose="020B0604020202020204" pitchFamily="34" charset="0"/>
              <a:buChar char="•"/>
            </a:pPr>
            <a:endParaRPr lang="en-US" sz="2800" dirty="0">
              <a:solidFill>
                <a:sysClr val="windowText" lastClr="000000"/>
              </a:solidFill>
            </a:endParaRPr>
          </a:p>
          <a:p>
            <a:r>
              <a:rPr lang="en-US" sz="2800" dirty="0">
                <a:solidFill>
                  <a:sysClr val="windowText" lastClr="000000"/>
                </a:solidFill>
              </a:rPr>
              <a:t>During June 2017, UWEC students participated in a neighborhood sense of place assessment of five Central European neighborhoods as part of the University of Wisconsin-Eau Claire Central European Travel Seminar (CETS) program. The purpose of this study is to examine similarities or differences among student perceptions of social and environmental characteristics of each neighborhood and the degree to which students preferred particular neighborhoods. In this study, we refer to sense of place as "the unique collection of qualities and characteristics… that provide meaning to a location" (McMahon, 2012). </a:t>
            </a:r>
          </a:p>
        </p:txBody>
      </p:sp>
      <p:pic>
        <p:nvPicPr>
          <p:cNvPr id="16" name="Picture 15">
            <a:extLst>
              <a:ext uri="{FF2B5EF4-FFF2-40B4-BE49-F238E27FC236}">
                <a16:creationId xmlns:a16="http://schemas.microsoft.com/office/drawing/2014/main" id="{0C6114C6-D42E-499F-9C61-781664F2B467}"/>
              </a:ext>
            </a:extLst>
          </p:cNvPr>
          <p:cNvPicPr>
            <a:picLocks noChangeAspect="1"/>
          </p:cNvPicPr>
          <p:nvPr/>
        </p:nvPicPr>
        <p:blipFill rotWithShape="1">
          <a:blip r:embed="rId4">
            <a:extLst>
              <a:ext uri="{28A0092B-C50C-407E-A947-70E740481C1C}">
                <a14:useLocalDpi xmlns:a14="http://schemas.microsoft.com/office/drawing/2010/main" val="0"/>
              </a:ext>
            </a:extLst>
          </a:blip>
          <a:srcRect l="8649" t="20076" r="10499" b="7975"/>
          <a:stretch/>
        </p:blipFill>
        <p:spPr>
          <a:xfrm>
            <a:off x="29716284" y="26701771"/>
            <a:ext cx="10391094" cy="6935094"/>
          </a:xfrm>
          <a:prstGeom prst="rect">
            <a:avLst/>
          </a:prstGeom>
          <a:ln w="12700">
            <a:solidFill>
              <a:schemeClr val="bg1"/>
            </a:solidFill>
          </a:ln>
        </p:spPr>
      </p:pic>
      <p:sp>
        <p:nvSpPr>
          <p:cNvPr id="58" name="Rectangle 57">
            <a:extLst>
              <a:ext uri="{FF2B5EF4-FFF2-40B4-BE49-F238E27FC236}">
                <a16:creationId xmlns:a16="http://schemas.microsoft.com/office/drawing/2014/main" id="{7D1A9CA2-1A6C-41A4-8352-8C3C0AC5BD6B}"/>
              </a:ext>
            </a:extLst>
          </p:cNvPr>
          <p:cNvSpPr/>
          <p:nvPr/>
        </p:nvSpPr>
        <p:spPr>
          <a:xfrm>
            <a:off x="28142097" y="6159715"/>
            <a:ext cx="13520772" cy="14152114"/>
          </a:xfrm>
          <a:prstGeom prst="rect">
            <a:avLst/>
          </a:prstGeom>
          <a:solidFill>
            <a:srgbClr val="7030A0"/>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59" name="Rectangle 58">
            <a:extLst>
              <a:ext uri="{FF2B5EF4-FFF2-40B4-BE49-F238E27FC236}">
                <a16:creationId xmlns:a16="http://schemas.microsoft.com/office/drawing/2014/main" id="{809AAB46-C33C-4AE4-AA92-9A53B61D370A}"/>
              </a:ext>
            </a:extLst>
          </p:cNvPr>
          <p:cNvSpPr/>
          <p:nvPr/>
        </p:nvSpPr>
        <p:spPr>
          <a:xfrm>
            <a:off x="28369095" y="6386916"/>
            <a:ext cx="13066776" cy="13697712"/>
          </a:xfrm>
          <a:prstGeom prst="rect">
            <a:avLst/>
          </a:prstGeom>
          <a:solidFill>
            <a:schemeClr val="tx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60" name="TextBox 59">
            <a:extLst>
              <a:ext uri="{FF2B5EF4-FFF2-40B4-BE49-F238E27FC236}">
                <a16:creationId xmlns:a16="http://schemas.microsoft.com/office/drawing/2014/main" id="{F90A61CB-D136-4889-A868-DDD7FD6DD46C}"/>
              </a:ext>
            </a:extLst>
          </p:cNvPr>
          <p:cNvSpPr txBox="1"/>
          <p:nvPr/>
        </p:nvSpPr>
        <p:spPr>
          <a:xfrm>
            <a:off x="31881205" y="6550512"/>
            <a:ext cx="6042557" cy="835189"/>
          </a:xfrm>
          <a:prstGeom prst="rect">
            <a:avLst/>
          </a:prstGeom>
          <a:noFill/>
        </p:spPr>
        <p:txBody>
          <a:bodyPr wrap="square" rtlCol="0">
            <a:spAutoFit/>
          </a:bodyPr>
          <a:lstStyle/>
          <a:p>
            <a:pPr algn="ctr"/>
            <a:r>
              <a:rPr lang="en-US" sz="4800" b="1" dirty="0">
                <a:solidFill>
                  <a:schemeClr val="bg1"/>
                </a:solidFill>
              </a:rPr>
              <a:t>Methods</a:t>
            </a:r>
          </a:p>
        </p:txBody>
      </p:sp>
      <p:sp>
        <p:nvSpPr>
          <p:cNvPr id="61" name="TextBox 60">
            <a:extLst>
              <a:ext uri="{FF2B5EF4-FFF2-40B4-BE49-F238E27FC236}">
                <a16:creationId xmlns:a16="http://schemas.microsoft.com/office/drawing/2014/main" id="{65032EDE-B0BE-41FF-B001-CDE2A00D7523}"/>
              </a:ext>
            </a:extLst>
          </p:cNvPr>
          <p:cNvSpPr txBox="1"/>
          <p:nvPr/>
        </p:nvSpPr>
        <p:spPr>
          <a:xfrm>
            <a:off x="28712155" y="8000878"/>
            <a:ext cx="12300725" cy="11313353"/>
          </a:xfrm>
          <a:prstGeom prst="rect">
            <a:avLst/>
          </a:prstGeom>
          <a:noFill/>
        </p:spPr>
        <p:txBody>
          <a:bodyPr wrap="square" rtlCol="0">
            <a:spAutoFit/>
          </a:bodyPr>
          <a:lstStyle/>
          <a:p>
            <a:pPr marL="457200" indent="-457200">
              <a:spcAft>
                <a:spcPts val="400"/>
              </a:spcAft>
              <a:buFont typeface="Arial" panose="020B0604020202020204" pitchFamily="34" charset="0"/>
              <a:buChar char="•"/>
            </a:pPr>
            <a:r>
              <a:rPr lang="en-US" sz="2800" dirty="0">
                <a:solidFill>
                  <a:schemeClr val="bg1"/>
                </a:solidFill>
              </a:rPr>
              <a:t>Students walked through each neighborhood and recorded observations of environmental and social features.</a:t>
            </a:r>
          </a:p>
          <a:p>
            <a:pPr marL="457200" indent="-457200">
              <a:spcAft>
                <a:spcPts val="400"/>
              </a:spcAft>
              <a:buFont typeface="Arial" panose="020B0604020202020204" pitchFamily="34" charset="0"/>
              <a:buChar char="•"/>
            </a:pPr>
            <a:r>
              <a:rPr lang="en-US" sz="2800" dirty="0">
                <a:solidFill>
                  <a:schemeClr val="bg1"/>
                </a:solidFill>
              </a:rPr>
              <a:t>Following the conclusion of the trip, students then submitted a report summarizing their observations and perceptions of each neighborhood.</a:t>
            </a:r>
          </a:p>
          <a:p>
            <a:pPr marL="457200" indent="-457200">
              <a:spcAft>
                <a:spcPts val="400"/>
              </a:spcAft>
              <a:buFont typeface="Arial" panose="020B0604020202020204" pitchFamily="34" charset="0"/>
              <a:buChar char="•"/>
            </a:pPr>
            <a:r>
              <a:rPr lang="en-US" sz="2800" dirty="0">
                <a:solidFill>
                  <a:schemeClr val="bg1"/>
                </a:solidFill>
              </a:rPr>
              <a:t>Utilizing Qualtrics Survey Software, we created a short questionnaire to evaluate student perceptions of several social and environmental dimensions of each neighborhood.</a:t>
            </a:r>
          </a:p>
          <a:p>
            <a:pPr marL="457200" indent="-457200">
              <a:spcAft>
                <a:spcPts val="400"/>
              </a:spcAft>
              <a:buFont typeface="Arial" panose="020B0604020202020204" pitchFamily="34" charset="0"/>
              <a:buChar char="•"/>
            </a:pPr>
            <a:r>
              <a:rPr lang="en-US" sz="2800" dirty="0">
                <a:solidFill>
                  <a:schemeClr val="bg1"/>
                </a:solidFill>
              </a:rPr>
              <a:t>At the beginning of the Fall 2017 semester, students completed the Qualtrics survey and provided their individual perceptions of and feelings toward each neighborhood (e.g. their sense of belonging, feelings of safety, etc.,). </a:t>
            </a:r>
          </a:p>
          <a:p>
            <a:pPr marL="457200" indent="-457200">
              <a:spcAft>
                <a:spcPts val="400"/>
              </a:spcAft>
              <a:buFont typeface="Arial" panose="020B0604020202020204" pitchFamily="34" charset="0"/>
              <a:buChar char="•"/>
            </a:pPr>
            <a:r>
              <a:rPr lang="en-US" sz="2800" dirty="0">
                <a:solidFill>
                  <a:schemeClr val="bg1"/>
                </a:solidFill>
              </a:rPr>
              <a:t>We also asked students for their overall impressions of the neighborhoods, how they would rank the neighborhoods in terms of most preferred, and which neighborhood they would live in, if given the opportunity.</a:t>
            </a:r>
          </a:p>
          <a:p>
            <a:pPr marL="457200" indent="-457200">
              <a:spcAft>
                <a:spcPts val="400"/>
              </a:spcAft>
              <a:buFont typeface="Arial" panose="020B0604020202020204" pitchFamily="34" charset="0"/>
              <a:buChar char="•"/>
            </a:pPr>
            <a:r>
              <a:rPr lang="en-US" sz="2800" dirty="0">
                <a:solidFill>
                  <a:schemeClr val="bg1"/>
                </a:solidFill>
              </a:rPr>
              <a:t>Finally, we asked students about the neighborhoods in which they grew up to examine whether similarities and differences of their home neighborhoods to the European neighborhoods were related to neighborhood preferences. </a:t>
            </a:r>
          </a:p>
          <a:p>
            <a:pPr marL="457200" indent="-457200">
              <a:spcAft>
                <a:spcPts val="400"/>
              </a:spcAft>
              <a:buFont typeface="Arial" panose="020B0604020202020204" pitchFamily="34" charset="0"/>
              <a:buChar char="•"/>
            </a:pPr>
            <a:r>
              <a:rPr lang="en-US" sz="2800" dirty="0">
                <a:solidFill>
                  <a:sysClr val="windowText" lastClr="000000"/>
                </a:solidFill>
              </a:rPr>
              <a:t>Data were processed and reviewed for consistency and identification of errors. </a:t>
            </a:r>
          </a:p>
          <a:p>
            <a:pPr marL="457200" indent="-457200">
              <a:buFont typeface="Arial" panose="020B0604020202020204" pitchFamily="34" charset="0"/>
              <a:buChar char="•"/>
            </a:pPr>
            <a:r>
              <a:rPr lang="en-US" sz="2800" dirty="0">
                <a:solidFill>
                  <a:sysClr val="windowText" lastClr="000000"/>
                </a:solidFill>
              </a:rPr>
              <a:t>Data were downloaded and analyzed in SPSS statistical software to examine the links between perceptions of the physical and social characteristics and neighborhood preferences.</a:t>
            </a:r>
            <a:endParaRPr lang="en-US" sz="2800" dirty="0">
              <a:solidFill>
                <a:schemeClr val="bg1"/>
              </a:solidFill>
            </a:endParaRPr>
          </a:p>
        </p:txBody>
      </p:sp>
      <p:cxnSp>
        <p:nvCxnSpPr>
          <p:cNvPr id="57" name="Straight Connector 56">
            <a:extLst>
              <a:ext uri="{FF2B5EF4-FFF2-40B4-BE49-F238E27FC236}">
                <a16:creationId xmlns:a16="http://schemas.microsoft.com/office/drawing/2014/main" id="{CE476416-B22F-4B8B-9384-7B3337599264}"/>
              </a:ext>
            </a:extLst>
          </p:cNvPr>
          <p:cNvCxnSpPr/>
          <p:nvPr/>
        </p:nvCxnSpPr>
        <p:spPr>
          <a:xfrm flipV="1">
            <a:off x="30769395" y="7527128"/>
            <a:ext cx="8266176" cy="11648"/>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F42C736A-6E79-41FC-95A5-571CF53900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7217" y="16319171"/>
            <a:ext cx="4528351" cy="3396264"/>
          </a:xfrm>
          <a:prstGeom prst="rect">
            <a:avLst/>
          </a:prstGeom>
          <a:ln w="12700">
            <a:solidFill>
              <a:schemeClr val="bg1"/>
            </a:solidFill>
          </a:ln>
        </p:spPr>
      </p:pic>
      <p:grpSp>
        <p:nvGrpSpPr>
          <p:cNvPr id="25" name="Group 24">
            <a:extLst>
              <a:ext uri="{FF2B5EF4-FFF2-40B4-BE49-F238E27FC236}">
                <a16:creationId xmlns:a16="http://schemas.microsoft.com/office/drawing/2014/main" id="{C195D7E2-4742-4713-8D76-13597F31E738}"/>
              </a:ext>
            </a:extLst>
          </p:cNvPr>
          <p:cNvGrpSpPr/>
          <p:nvPr/>
        </p:nvGrpSpPr>
        <p:grpSpPr>
          <a:xfrm>
            <a:off x="7962235" y="29044863"/>
            <a:ext cx="12292025" cy="4630299"/>
            <a:chOff x="8412718" y="29315049"/>
            <a:chExt cx="11227987" cy="4229485"/>
          </a:xfrm>
        </p:grpSpPr>
        <p:pic>
          <p:nvPicPr>
            <p:cNvPr id="28" name="Picture 27"/>
            <p:cNvPicPr>
              <a:picLocks noChangeAspect="1"/>
            </p:cNvPicPr>
            <p:nvPr/>
          </p:nvPicPr>
          <p:blipFill>
            <a:blip r:embed="rId6"/>
            <a:stretch>
              <a:fillRect/>
            </a:stretch>
          </p:blipFill>
          <p:spPr>
            <a:xfrm>
              <a:off x="8412718" y="29765501"/>
              <a:ext cx="11227987" cy="3779033"/>
            </a:xfrm>
            <a:prstGeom prst="rect">
              <a:avLst/>
            </a:prstGeom>
          </p:spPr>
        </p:pic>
        <p:sp>
          <p:nvSpPr>
            <p:cNvPr id="3" name="TextBox 2"/>
            <p:cNvSpPr txBox="1"/>
            <p:nvPr/>
          </p:nvSpPr>
          <p:spPr>
            <a:xfrm>
              <a:off x="11709987" y="29315049"/>
              <a:ext cx="5485797" cy="523220"/>
            </a:xfrm>
            <a:prstGeom prst="rect">
              <a:avLst/>
            </a:prstGeom>
            <a:noFill/>
          </p:spPr>
          <p:txBody>
            <a:bodyPr wrap="none" rtlCol="0">
              <a:spAutoFit/>
            </a:bodyPr>
            <a:lstStyle/>
            <a:p>
              <a:r>
                <a:rPr lang="en-US" sz="2800" b="1" dirty="0">
                  <a:solidFill>
                    <a:schemeClr val="bg1"/>
                  </a:solidFill>
                </a:rPr>
                <a:t>Table 1. Neighborhood Ranks  </a:t>
              </a:r>
            </a:p>
          </p:txBody>
        </p:sp>
      </p:grpSp>
      <p:grpSp>
        <p:nvGrpSpPr>
          <p:cNvPr id="12" name="Group 11">
            <a:extLst>
              <a:ext uri="{FF2B5EF4-FFF2-40B4-BE49-F238E27FC236}">
                <a16:creationId xmlns:a16="http://schemas.microsoft.com/office/drawing/2014/main" id="{EAB7AA86-D1E8-4632-ACD5-322B74F946E6}"/>
              </a:ext>
            </a:extLst>
          </p:cNvPr>
          <p:cNvGrpSpPr/>
          <p:nvPr/>
        </p:nvGrpSpPr>
        <p:grpSpPr>
          <a:xfrm>
            <a:off x="14400926" y="9814711"/>
            <a:ext cx="13429813" cy="10106441"/>
            <a:chOff x="14439613" y="9510036"/>
            <a:chExt cx="13429813" cy="10106441"/>
          </a:xfrm>
        </p:grpSpPr>
        <p:grpSp>
          <p:nvGrpSpPr>
            <p:cNvPr id="34" name="Group 33">
              <a:extLst>
                <a:ext uri="{FF2B5EF4-FFF2-40B4-BE49-F238E27FC236}">
                  <a16:creationId xmlns:a16="http://schemas.microsoft.com/office/drawing/2014/main" id="{FFA28156-3B44-4F46-8EE5-1FF08D44A165}"/>
                </a:ext>
              </a:extLst>
            </p:cNvPr>
            <p:cNvGrpSpPr/>
            <p:nvPr/>
          </p:nvGrpSpPr>
          <p:grpSpPr>
            <a:xfrm>
              <a:off x="14668526" y="9510036"/>
              <a:ext cx="12828712" cy="9040432"/>
              <a:chOff x="15509930" y="9743266"/>
              <a:chExt cx="9937765" cy="7003170"/>
            </a:xfrm>
          </p:grpSpPr>
          <p:pic>
            <p:nvPicPr>
              <p:cNvPr id="31" name="Picture 30">
                <a:extLst>
                  <a:ext uri="{FF2B5EF4-FFF2-40B4-BE49-F238E27FC236}">
                    <a16:creationId xmlns:a16="http://schemas.microsoft.com/office/drawing/2014/main" id="{40E17243-CB7D-456F-911A-688EB38413C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6073" b="43865"/>
              <a:stretch/>
            </p:blipFill>
            <p:spPr>
              <a:xfrm>
                <a:off x="22202457" y="13134272"/>
                <a:ext cx="3245238" cy="2054186"/>
              </a:xfrm>
              <a:prstGeom prst="rect">
                <a:avLst/>
              </a:prstGeom>
              <a:ln w="12700">
                <a:solidFill>
                  <a:schemeClr val="bg1"/>
                </a:solidFill>
              </a:ln>
            </p:spPr>
          </p:pic>
          <p:grpSp>
            <p:nvGrpSpPr>
              <p:cNvPr id="29" name="Group 28">
                <a:extLst>
                  <a:ext uri="{FF2B5EF4-FFF2-40B4-BE49-F238E27FC236}">
                    <a16:creationId xmlns:a16="http://schemas.microsoft.com/office/drawing/2014/main" id="{18F88CBA-64BE-47D8-B001-68C51A3A3251}"/>
                  </a:ext>
                </a:extLst>
              </p:cNvPr>
              <p:cNvGrpSpPr/>
              <p:nvPr/>
            </p:nvGrpSpPr>
            <p:grpSpPr>
              <a:xfrm>
                <a:off x="15509930" y="9743266"/>
                <a:ext cx="9043405" cy="7003170"/>
                <a:chOff x="15509930" y="9743266"/>
                <a:chExt cx="9043405" cy="7003170"/>
              </a:xfrm>
            </p:grpSpPr>
            <p:pic>
              <p:nvPicPr>
                <p:cNvPr id="6" name="Picture 5">
                  <a:extLst>
                    <a:ext uri="{FF2B5EF4-FFF2-40B4-BE49-F238E27FC236}">
                      <a16:creationId xmlns:a16="http://schemas.microsoft.com/office/drawing/2014/main" id="{8FEAD293-A7AC-496F-A901-10997882368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410944" y="9743266"/>
                  <a:ext cx="3274106" cy="1841684"/>
                </a:xfrm>
                <a:prstGeom prst="rect">
                  <a:avLst/>
                </a:prstGeom>
                <a:ln w="12700">
                  <a:solidFill>
                    <a:schemeClr val="bg1"/>
                  </a:solidFill>
                </a:ln>
              </p:spPr>
            </p:pic>
            <p:pic>
              <p:nvPicPr>
                <p:cNvPr id="19" name="Picture 18">
                  <a:extLst>
                    <a:ext uri="{FF2B5EF4-FFF2-40B4-BE49-F238E27FC236}">
                      <a16:creationId xmlns:a16="http://schemas.microsoft.com/office/drawing/2014/main" id="{C66BF6BD-5A4B-4B86-9DFD-693ADB4E4A6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279230" y="9743266"/>
                  <a:ext cx="3274105" cy="1841684"/>
                </a:xfrm>
                <a:prstGeom prst="rect">
                  <a:avLst/>
                </a:prstGeom>
                <a:ln w="12700">
                  <a:solidFill>
                    <a:schemeClr val="bg1"/>
                  </a:solidFill>
                </a:ln>
              </p:spPr>
            </p:pic>
            <p:pic>
              <p:nvPicPr>
                <p:cNvPr id="27" name="Picture 26">
                  <a:extLst>
                    <a:ext uri="{FF2B5EF4-FFF2-40B4-BE49-F238E27FC236}">
                      <a16:creationId xmlns:a16="http://schemas.microsoft.com/office/drawing/2014/main" id="{BBA49389-9349-4898-B384-AD9B0150ECE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9157" b="40193"/>
                <a:stretch/>
              </p:blipFill>
              <p:spPr>
                <a:xfrm>
                  <a:off x="18828865" y="14692250"/>
                  <a:ext cx="3165634" cy="2054186"/>
                </a:xfrm>
                <a:prstGeom prst="rect">
                  <a:avLst/>
                </a:prstGeom>
                <a:ln w="12700">
                  <a:solidFill>
                    <a:schemeClr val="bg1"/>
                  </a:solidFill>
                </a:ln>
              </p:spPr>
            </p:pic>
            <p:grpSp>
              <p:nvGrpSpPr>
                <p:cNvPr id="24" name="Group 23"/>
                <p:cNvGrpSpPr/>
                <p:nvPr/>
              </p:nvGrpSpPr>
              <p:grpSpPr>
                <a:xfrm>
                  <a:off x="15509930" y="11395925"/>
                  <a:ext cx="6529012" cy="3792532"/>
                  <a:chOff x="15816716" y="11353983"/>
                  <a:chExt cx="6529012" cy="3792532"/>
                </a:xfrm>
              </p:grpSpPr>
              <p:grpSp>
                <p:nvGrpSpPr>
                  <p:cNvPr id="20" name="Group 19"/>
                  <p:cNvGrpSpPr/>
                  <p:nvPr/>
                </p:nvGrpSpPr>
                <p:grpSpPr>
                  <a:xfrm>
                    <a:off x="15816716" y="11894068"/>
                    <a:ext cx="6415557" cy="3252447"/>
                    <a:chOff x="14288777" y="12386169"/>
                    <a:chExt cx="7990794" cy="4051038"/>
                  </a:xfrm>
                </p:grpSpPr>
                <p:pic>
                  <p:nvPicPr>
                    <p:cNvPr id="17" name="Picture 16"/>
                    <p:cNvPicPr>
                      <a:picLocks noChangeAspect="1"/>
                    </p:cNvPicPr>
                    <p:nvPr/>
                  </p:nvPicPr>
                  <p:blipFill>
                    <a:blip r:embed="rId11"/>
                    <a:stretch>
                      <a:fillRect/>
                    </a:stretch>
                  </p:blipFill>
                  <p:spPr>
                    <a:xfrm>
                      <a:off x="18467049" y="12386169"/>
                      <a:ext cx="3812522" cy="3188837"/>
                    </a:xfrm>
                    <a:prstGeom prst="rect">
                      <a:avLst/>
                    </a:prstGeom>
                    <a:ln w="12700">
                      <a:solidFill>
                        <a:schemeClr val="bg1"/>
                      </a:solidFill>
                    </a:ln>
                  </p:spPr>
                </p:pic>
                <p:pic>
                  <p:nvPicPr>
                    <p:cNvPr id="11" name="Picture 10">
                      <a:extLst>
                        <a:ext uri="{FF2B5EF4-FFF2-40B4-BE49-F238E27FC236}">
                          <a16:creationId xmlns:a16="http://schemas.microsoft.com/office/drawing/2014/main" id="{0E443791-BB69-4B95-8BAF-B2D4F298D517}"/>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b="12285"/>
                    <a:stretch/>
                  </p:blipFill>
                  <p:spPr>
                    <a:xfrm>
                      <a:off x="14288777" y="13878645"/>
                      <a:ext cx="3889215" cy="2558562"/>
                    </a:xfrm>
                    <a:prstGeom prst="rect">
                      <a:avLst/>
                    </a:prstGeom>
                    <a:ln w="12700">
                      <a:solidFill>
                        <a:schemeClr val="bg1"/>
                      </a:solidFill>
                    </a:ln>
                  </p:spPr>
                </p:pic>
              </p:grpSp>
              <p:sp>
                <p:nvSpPr>
                  <p:cNvPr id="64" name="Isosceles Triangle 63"/>
                  <p:cNvSpPr/>
                  <p:nvPr/>
                </p:nvSpPr>
                <p:spPr>
                  <a:xfrm rot="13099036" flipH="1">
                    <a:off x="21231557" y="11353983"/>
                    <a:ext cx="517527" cy="2048467"/>
                  </a:xfrm>
                  <a:prstGeom prst="triangle">
                    <a:avLst>
                      <a:gd name="adj" fmla="val 26074"/>
                    </a:avLst>
                  </a:prstGeom>
                  <a:solidFill>
                    <a:srgbClr val="9C5B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Isosceles Triangle 64"/>
                  <p:cNvSpPr/>
                  <p:nvPr/>
                </p:nvSpPr>
                <p:spPr>
                  <a:xfrm flipH="1">
                    <a:off x="21316308" y="13756532"/>
                    <a:ext cx="448809" cy="1236264"/>
                  </a:xfrm>
                  <a:prstGeom prst="triangle">
                    <a:avLst>
                      <a:gd name="adj" fmla="val 100000"/>
                    </a:avLst>
                  </a:prstGeom>
                  <a:solidFill>
                    <a:srgbClr val="9C5B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p:cNvSpPr/>
                  <p:nvPr/>
                </p:nvSpPr>
                <p:spPr>
                  <a:xfrm rot="4503372" flipH="1">
                    <a:off x="19640842" y="13019270"/>
                    <a:ext cx="468155" cy="2169350"/>
                  </a:xfrm>
                  <a:prstGeom prst="triangle">
                    <a:avLst>
                      <a:gd name="adj" fmla="val 100000"/>
                    </a:avLst>
                  </a:prstGeom>
                  <a:solidFill>
                    <a:srgbClr val="9C5B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Isosceles Triangle 66"/>
                  <p:cNvSpPr/>
                  <p:nvPr/>
                </p:nvSpPr>
                <p:spPr>
                  <a:xfrm rot="19136153" flipH="1">
                    <a:off x="21857024" y="12906419"/>
                    <a:ext cx="488704" cy="1262353"/>
                  </a:xfrm>
                  <a:prstGeom prst="triangle">
                    <a:avLst>
                      <a:gd name="adj" fmla="val 100000"/>
                    </a:avLst>
                  </a:prstGeom>
                  <a:solidFill>
                    <a:srgbClr val="9C5B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Isosceles Triangle 20"/>
                  <p:cNvSpPr/>
                  <p:nvPr/>
                </p:nvSpPr>
                <p:spPr>
                  <a:xfrm rot="7941734">
                    <a:off x="19455962" y="11023778"/>
                    <a:ext cx="458389" cy="1836272"/>
                  </a:xfrm>
                  <a:prstGeom prst="triangle">
                    <a:avLst/>
                  </a:prstGeom>
                  <a:solidFill>
                    <a:srgbClr val="9C5B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9" name="TextBox 8">
              <a:extLst>
                <a:ext uri="{FF2B5EF4-FFF2-40B4-BE49-F238E27FC236}">
                  <a16:creationId xmlns:a16="http://schemas.microsoft.com/office/drawing/2014/main" id="{E86C70F1-FDFF-4854-9365-38FB54958000}"/>
                </a:ext>
              </a:extLst>
            </p:cNvPr>
            <p:cNvSpPr txBox="1"/>
            <p:nvPr/>
          </p:nvSpPr>
          <p:spPr>
            <a:xfrm>
              <a:off x="14439614" y="11929765"/>
              <a:ext cx="4609494" cy="1754326"/>
            </a:xfrm>
            <a:prstGeom prst="rect">
              <a:avLst/>
            </a:prstGeom>
            <a:noFill/>
          </p:spPr>
          <p:txBody>
            <a:bodyPr wrap="square" rtlCol="0">
              <a:spAutoFit/>
            </a:bodyPr>
            <a:lstStyle/>
            <a:p>
              <a:r>
                <a:rPr lang="en-US" sz="1800" b="1" dirty="0">
                  <a:solidFill>
                    <a:prstClr val="black"/>
                  </a:solidFill>
                </a:rPr>
                <a:t>Kreuzberg</a:t>
              </a:r>
              <a:r>
                <a:rPr lang="en-US" sz="1800" dirty="0">
                  <a:solidFill>
                    <a:prstClr val="black"/>
                  </a:solidFill>
                </a:rPr>
                <a:t> supports an ethnically diverse, entrepreneurial and artistic community. It is well known for its building graffiti and wall art. Residential areas include single family homes and energetic mixed-use buildings.</a:t>
              </a:r>
              <a:endParaRPr lang="en-US" sz="8800" dirty="0"/>
            </a:p>
          </p:txBody>
        </p:sp>
        <p:sp>
          <p:nvSpPr>
            <p:cNvPr id="68" name="TextBox 67">
              <a:extLst>
                <a:ext uri="{FF2B5EF4-FFF2-40B4-BE49-F238E27FC236}">
                  <a16:creationId xmlns:a16="http://schemas.microsoft.com/office/drawing/2014/main" id="{481B7015-2142-4951-B478-5729ABBB5BE2}"/>
                </a:ext>
              </a:extLst>
            </p:cNvPr>
            <p:cNvSpPr txBox="1"/>
            <p:nvPr/>
          </p:nvSpPr>
          <p:spPr>
            <a:xfrm>
              <a:off x="23094377" y="11929765"/>
              <a:ext cx="4775049" cy="1754326"/>
            </a:xfrm>
            <a:prstGeom prst="rect">
              <a:avLst/>
            </a:prstGeom>
            <a:noFill/>
          </p:spPr>
          <p:txBody>
            <a:bodyPr wrap="square" rtlCol="0">
              <a:spAutoFit/>
            </a:bodyPr>
            <a:lstStyle/>
            <a:p>
              <a:r>
                <a:rPr lang="en-US" sz="1800" b="1" dirty="0" err="1">
                  <a:solidFill>
                    <a:schemeClr val="bg1"/>
                  </a:solidFill>
                </a:rPr>
                <a:t>Josefov</a:t>
              </a:r>
              <a:r>
                <a:rPr lang="en-US" sz="1800" b="1" dirty="0">
                  <a:solidFill>
                    <a:schemeClr val="bg1"/>
                  </a:solidFill>
                </a:rPr>
                <a:t>, </a:t>
              </a:r>
              <a:r>
                <a:rPr lang="en-US" sz="1800" dirty="0">
                  <a:solidFill>
                    <a:schemeClr val="bg1"/>
                  </a:solidFill>
                </a:rPr>
                <a:t>the Jewish Quarter of Prague, dates back to the 13</a:t>
              </a:r>
              <a:r>
                <a:rPr lang="en-US" sz="1800" baseline="30000" dirty="0">
                  <a:solidFill>
                    <a:schemeClr val="bg1"/>
                  </a:solidFill>
                </a:rPr>
                <a:t>th</a:t>
              </a:r>
              <a:r>
                <a:rPr lang="en-US" sz="1800" dirty="0">
                  <a:solidFill>
                    <a:schemeClr val="bg1"/>
                  </a:solidFill>
                </a:rPr>
                <a:t> century.  In addition to its historic Jewish buildings  ethnic history, the neighborhood supports upscale shops,  condominiums, apartments, and cobbled streets.</a:t>
              </a:r>
              <a:endParaRPr lang="en-US" sz="8800" dirty="0"/>
            </a:p>
          </p:txBody>
        </p:sp>
        <p:sp>
          <p:nvSpPr>
            <p:cNvPr id="69" name="TextBox 68">
              <a:extLst>
                <a:ext uri="{FF2B5EF4-FFF2-40B4-BE49-F238E27FC236}">
                  <a16:creationId xmlns:a16="http://schemas.microsoft.com/office/drawing/2014/main" id="{6BA088AB-88F6-4DAC-A3F0-66F16AED2EB7}"/>
                </a:ext>
              </a:extLst>
            </p:cNvPr>
            <p:cNvSpPr txBox="1"/>
            <p:nvPr/>
          </p:nvSpPr>
          <p:spPr>
            <a:xfrm>
              <a:off x="23094377" y="16596501"/>
              <a:ext cx="4261880" cy="1754326"/>
            </a:xfrm>
            <a:prstGeom prst="rect">
              <a:avLst/>
            </a:prstGeom>
            <a:noFill/>
          </p:spPr>
          <p:txBody>
            <a:bodyPr wrap="square" rtlCol="0">
              <a:spAutoFit/>
            </a:bodyPr>
            <a:lstStyle/>
            <a:p>
              <a:r>
                <a:rPr lang="en-US" sz="1800" b="1" dirty="0" err="1">
                  <a:solidFill>
                    <a:schemeClr val="bg1"/>
                  </a:solidFill>
                </a:rPr>
                <a:t>Nowa</a:t>
              </a:r>
              <a:r>
                <a:rPr lang="en-US" sz="1800" b="1" dirty="0">
                  <a:solidFill>
                    <a:schemeClr val="bg1"/>
                  </a:solidFill>
                </a:rPr>
                <a:t> </a:t>
              </a:r>
              <a:r>
                <a:rPr lang="en-US" sz="1800" b="1" dirty="0" err="1">
                  <a:solidFill>
                    <a:schemeClr val="bg1"/>
                  </a:solidFill>
                </a:rPr>
                <a:t>Huta</a:t>
              </a:r>
              <a:r>
                <a:rPr lang="en-US" sz="1800" b="1" dirty="0">
                  <a:solidFill>
                    <a:schemeClr val="bg1"/>
                  </a:solidFill>
                </a:rPr>
                <a:t> </a:t>
              </a:r>
              <a:r>
                <a:rPr lang="en-US" sz="1800" dirty="0">
                  <a:solidFill>
                    <a:schemeClr val="bg1"/>
                  </a:solidFill>
                </a:rPr>
                <a:t>was built in the 1950s by the Soviet Union employing socialist-realist architecture. The neighborhood supports large concrete apartments, parks, boulevards, and shops.</a:t>
              </a:r>
            </a:p>
          </p:txBody>
        </p:sp>
        <p:sp>
          <p:nvSpPr>
            <p:cNvPr id="70" name="TextBox 69">
              <a:extLst>
                <a:ext uri="{FF2B5EF4-FFF2-40B4-BE49-F238E27FC236}">
                  <a16:creationId xmlns:a16="http://schemas.microsoft.com/office/drawing/2014/main" id="{AFBA4FD1-7438-4131-B076-B8857F864E33}"/>
                </a:ext>
              </a:extLst>
            </p:cNvPr>
            <p:cNvSpPr txBox="1"/>
            <p:nvPr/>
          </p:nvSpPr>
          <p:spPr>
            <a:xfrm>
              <a:off x="17359531" y="18693147"/>
              <a:ext cx="7957058" cy="923330"/>
            </a:xfrm>
            <a:prstGeom prst="rect">
              <a:avLst/>
            </a:prstGeom>
            <a:noFill/>
          </p:spPr>
          <p:txBody>
            <a:bodyPr wrap="square" rtlCol="0">
              <a:spAutoFit/>
            </a:bodyPr>
            <a:lstStyle/>
            <a:p>
              <a:r>
                <a:rPr lang="en-US" sz="1800" b="1" dirty="0">
                  <a:solidFill>
                    <a:schemeClr val="bg1"/>
                  </a:solidFill>
                </a:rPr>
                <a:t>Andrassy Avenue </a:t>
              </a:r>
              <a:r>
                <a:rPr lang="en-US" sz="1800" dirty="0">
                  <a:solidFill>
                    <a:schemeClr val="bg1"/>
                  </a:solidFill>
                </a:rPr>
                <a:t> is a renowned commercial district in Budapest. It hosts high-end shops, apartments, and aging, yet fascinating, neo-classical homes. A small park lies in the center of the neighborhood.</a:t>
              </a:r>
              <a:endParaRPr lang="en-US" sz="8800" dirty="0"/>
            </a:p>
          </p:txBody>
        </p:sp>
        <p:sp>
          <p:nvSpPr>
            <p:cNvPr id="71" name="TextBox 70">
              <a:extLst>
                <a:ext uri="{FF2B5EF4-FFF2-40B4-BE49-F238E27FC236}">
                  <a16:creationId xmlns:a16="http://schemas.microsoft.com/office/drawing/2014/main" id="{71FC852B-19BB-4F2D-B2C5-8550F5F52453}"/>
                </a:ext>
              </a:extLst>
            </p:cNvPr>
            <p:cNvSpPr txBox="1"/>
            <p:nvPr/>
          </p:nvSpPr>
          <p:spPr>
            <a:xfrm>
              <a:off x="14439613" y="16649286"/>
              <a:ext cx="4385209" cy="2031325"/>
            </a:xfrm>
            <a:prstGeom prst="rect">
              <a:avLst/>
            </a:prstGeom>
            <a:noFill/>
          </p:spPr>
          <p:txBody>
            <a:bodyPr wrap="square" rtlCol="0">
              <a:spAutoFit/>
            </a:bodyPr>
            <a:lstStyle/>
            <a:p>
              <a:r>
                <a:rPr lang="en-US" sz="1800" b="1" dirty="0" err="1">
                  <a:solidFill>
                    <a:schemeClr val="bg1"/>
                  </a:solidFill>
                </a:rPr>
                <a:t>Aspern</a:t>
              </a:r>
              <a:r>
                <a:rPr lang="en-US" sz="1800" b="1" dirty="0">
                  <a:solidFill>
                    <a:schemeClr val="bg1"/>
                  </a:solidFill>
                </a:rPr>
                <a:t> </a:t>
              </a:r>
              <a:r>
                <a:rPr lang="en-US" sz="1800" b="1" dirty="0" err="1">
                  <a:solidFill>
                    <a:schemeClr val="bg1"/>
                  </a:solidFill>
                </a:rPr>
                <a:t>Seestadt</a:t>
              </a:r>
              <a:r>
                <a:rPr lang="en-US" sz="1800" dirty="0">
                  <a:solidFill>
                    <a:schemeClr val="bg1"/>
                  </a:solidFill>
                </a:rPr>
                <a:t> is a new development located on the outskirts of Vienna. The neighborhood boasts modern multi-family homes, apartments, cooperative housing, shops, and offices. The site supports a large artificial lake and park.</a:t>
              </a:r>
              <a:endParaRPr lang="en-US" sz="8800" dirty="0"/>
            </a:p>
          </p:txBody>
        </p:sp>
      </p:grpSp>
    </p:spTree>
    <p:extLst>
      <p:ext uri="{BB962C8B-B14F-4D97-AF65-F5344CB8AC3E}">
        <p14:creationId xmlns:p14="http://schemas.microsoft.com/office/powerpoint/2010/main" val="710875668"/>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3772</TotalTime>
  <Words>1272</Words>
  <Application>Microsoft Office PowerPoint</Application>
  <PresentationFormat>Custom</PresentationFormat>
  <Paragraphs>47</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Century Gothic</vt:lpstr>
      <vt:lpstr>Wingdings</vt:lpstr>
      <vt:lpstr>Wingdings 2</vt:lpstr>
      <vt:lpstr>Wingdings 3</vt:lpstr>
      <vt:lpstr>Slice</vt:lpstr>
      <vt:lpstr>PowerPoint Presentation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Yan Lin</dc:creator>
  <cp:lastModifiedBy>paulickn</cp:lastModifiedBy>
  <cp:revision>361</cp:revision>
  <dcterms:created xsi:type="dcterms:W3CDTF">2015-04-13T20:41:22Z</dcterms:created>
  <dcterms:modified xsi:type="dcterms:W3CDTF">2018-04-30T18:03:56Z</dcterms:modified>
</cp:coreProperties>
</file>