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
  </p:notesMasterIdLst>
  <p:sldIdLst>
    <p:sldId id="256" r:id="rId2"/>
  </p:sldIdLst>
  <p:sldSz cx="42062400" cy="384048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lwitz, Eric Ervin" initials="CEE" lastIdx="1" clrIdx="0">
    <p:extLst>
      <p:ext uri="{19B8F6BF-5375-455C-9EA6-DF929625EA0E}">
        <p15:presenceInfo xmlns:p15="http://schemas.microsoft.com/office/powerpoint/2012/main" userId="S-1-5-21-2089814041-342691029-15539647-3908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1FE3"/>
    <a:srgbClr val="000000"/>
    <a:srgbClr val="C569FD"/>
    <a:srgbClr val="7D5D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2" autoAdjust="0"/>
    <p:restoredTop sz="94091" autoAdjust="0"/>
  </p:normalViewPr>
  <p:slideViewPr>
    <p:cSldViewPr snapToGrid="0">
      <p:cViewPr>
        <p:scale>
          <a:sx n="60" d="100"/>
          <a:sy n="60" d="100"/>
        </p:scale>
        <p:origin x="144" y="192"/>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B6B4AD-BFAC-4E14-95F6-8F833862BB85}" type="datetimeFigureOut">
              <a:rPr lang="en-US" smtClean="0"/>
              <a:t>4/19/20</a:t>
            </a:fld>
            <a:endParaRPr lang="en-US" dirty="0"/>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B4C369-44C9-48DA-B04F-73B5E375D511}" type="slidenum">
              <a:rPr lang="en-US" smtClean="0"/>
              <a:t>‹#›</a:t>
            </a:fld>
            <a:endParaRPr lang="en-US" dirty="0"/>
          </a:p>
        </p:txBody>
      </p:sp>
    </p:spTree>
    <p:extLst>
      <p:ext uri="{BB962C8B-B14F-4D97-AF65-F5344CB8AC3E}">
        <p14:creationId xmlns:p14="http://schemas.microsoft.com/office/powerpoint/2010/main" val="331984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B4C369-44C9-48DA-B04F-73B5E375D511}" type="slidenum">
              <a:rPr lang="en-US" smtClean="0"/>
              <a:t>1</a:t>
            </a:fld>
            <a:endParaRPr lang="en-US" dirty="0"/>
          </a:p>
        </p:txBody>
      </p:sp>
    </p:spTree>
    <p:extLst>
      <p:ext uri="{BB962C8B-B14F-4D97-AF65-F5344CB8AC3E}">
        <p14:creationId xmlns:p14="http://schemas.microsoft.com/office/powerpoint/2010/main" val="3614886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320419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2929915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5849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27010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F8CD78-269E-468D-BBF8-BFC0EEBD37DD}" type="datetimeFigureOut">
              <a:rPr lang="en-US" smtClean="0"/>
              <a:t>4/19/20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362703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F8CD78-269E-468D-BBF8-BFC0EEBD37DD}" type="datetimeFigureOut">
              <a:rPr lang="en-US" smtClean="0"/>
              <a:t>4/19/20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901076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F8CD78-269E-468D-BBF8-BFC0EEBD37DD}" type="datetimeFigureOut">
              <a:rPr lang="en-US" smtClean="0"/>
              <a:t>4/19/20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449628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F8CD78-269E-468D-BBF8-BFC0EEBD37DD}" type="datetimeFigureOut">
              <a:rPr lang="en-US" smtClean="0"/>
              <a:t>4/19/20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100131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8CD78-269E-468D-BBF8-BFC0EEBD37DD}" type="datetimeFigureOut">
              <a:rPr lang="en-US" smtClean="0"/>
              <a:t>4/19/20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2333749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225898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dirty="0"/>
          </a:p>
        </p:txBody>
      </p:sp>
    </p:spTree>
    <p:extLst>
      <p:ext uri="{BB962C8B-B14F-4D97-AF65-F5344CB8AC3E}">
        <p14:creationId xmlns:p14="http://schemas.microsoft.com/office/powerpoint/2010/main" val="413500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0DF8CD78-269E-468D-BBF8-BFC0EEBD37DD}" type="datetimeFigureOut">
              <a:rPr lang="en-US" smtClean="0"/>
              <a:t>4/19/20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B13891C7-004F-40B6-93BF-0A5BB56AA5E5}" type="slidenum">
              <a:rPr lang="en-US" smtClean="0"/>
              <a:t>‹#›</a:t>
            </a:fld>
            <a:endParaRPr lang="en-US" dirty="0"/>
          </a:p>
        </p:txBody>
      </p:sp>
    </p:spTree>
    <p:extLst>
      <p:ext uri="{BB962C8B-B14F-4D97-AF65-F5344CB8AC3E}">
        <p14:creationId xmlns:p14="http://schemas.microsoft.com/office/powerpoint/2010/main" val="338371848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18" Type="http://schemas.openxmlformats.org/officeDocument/2006/relationships/image" Target="../media/image12.tiff"/><Relationship Id="rId3" Type="http://schemas.openxmlformats.org/officeDocument/2006/relationships/hyperlink" Target="http://dx.doi.org/10.1021/ja1077574" TargetMode="External"/><Relationship Id="rId7" Type="http://schemas.openxmlformats.org/officeDocument/2006/relationships/image" Target="../media/image1.PNG"/><Relationship Id="rId12" Type="http://schemas.openxmlformats.org/officeDocument/2006/relationships/image" Target="../media/image6.png"/><Relationship Id="rId17" Type="http://schemas.openxmlformats.org/officeDocument/2006/relationships/image" Target="../media/image11.JPG"/><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hyperlink" Target="http://www.researchgate.net/publication/274140526_The_C-terminal_Peptide_Plays_a_Role_in_the_Formation_of_an_Intermediate_Form_during_the_Transition_between_Xanthine_Dehydrogenase_and_Xanthine_Oxidase" TargetMode="External"/><Relationship Id="rId11" Type="http://schemas.openxmlformats.org/officeDocument/2006/relationships/image" Target="../media/image5.PNG"/><Relationship Id="rId5" Type="http://schemas.openxmlformats.org/officeDocument/2006/relationships/hyperlink" Target="http://www.sciencedirect.com/science/article/pii/S157002320600225X" TargetMode="External"/><Relationship Id="rId15" Type="http://schemas.openxmlformats.org/officeDocument/2006/relationships/image" Target="../media/image9.png"/><Relationship Id="rId10" Type="http://schemas.openxmlformats.org/officeDocument/2006/relationships/image" Target="../media/image4.PNG"/><Relationship Id="rId4" Type="http://schemas.openxmlformats.org/officeDocument/2006/relationships/hyperlink" Target="http://pymol.org/educational/" TargetMode="External"/><Relationship Id="rId9" Type="http://schemas.openxmlformats.org/officeDocument/2006/relationships/image" Target="../media/image3.png"/><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42062400" cy="5390565"/>
          </a:xfrm>
          <a:solidFill>
            <a:schemeClr val="accent2">
              <a:lumMod val="75000"/>
            </a:schemeClr>
          </a:solidFill>
        </p:spPr>
        <p:style>
          <a:lnRef idx="1">
            <a:schemeClr val="accent5"/>
          </a:lnRef>
          <a:fillRef idx="3">
            <a:schemeClr val="accent5"/>
          </a:fillRef>
          <a:effectRef idx="2">
            <a:schemeClr val="accent5"/>
          </a:effectRef>
          <a:fontRef idx="minor">
            <a:schemeClr val="lt1"/>
          </a:fontRef>
        </p:style>
        <p:txBody>
          <a:bodyPr>
            <a:normAutofit/>
          </a:bodyPr>
          <a:lstStyle/>
          <a:p>
            <a:r>
              <a:rPr lang="en-US" sz="7200" dirty="0">
                <a:latin typeface="Arial" panose="020B0604020202020204" pitchFamily="34" charset="0"/>
                <a:cs typeface="Arial" panose="020B0604020202020204" pitchFamily="34" charset="0"/>
              </a:rPr>
              <a:t>Studies of Small Molecules Binding to Xanthine Oxidase Modeled After Urate Binding</a:t>
            </a:r>
            <a:br>
              <a:rPr lang="en-US" sz="7500" dirty="0">
                <a:latin typeface="Times New Roman" panose="02020603050405020304" pitchFamily="18" charset="0"/>
                <a:cs typeface="Times New Roman" panose="02020603050405020304" pitchFamily="18" charset="0"/>
              </a:rPr>
            </a:br>
            <a:br>
              <a:rPr lang="en-US" sz="7500" dirty="0">
                <a:latin typeface="Times New Roman" panose="02020603050405020304" pitchFamily="18" charset="0"/>
                <a:cs typeface="Times New Roman" panose="02020603050405020304" pitchFamily="18" charset="0"/>
              </a:rPr>
            </a:br>
            <a:r>
              <a:rPr lang="en-US" sz="6000" dirty="0">
                <a:latin typeface="Arial" panose="020B0604020202020204" pitchFamily="34" charset="0"/>
                <a:cs typeface="Arial" panose="020B0604020202020204" pitchFamily="34" charset="0"/>
              </a:rPr>
              <a:t>Eric E. Colwitz, Keng Chang (Presenter) and Thao Yang</a:t>
            </a:r>
            <a:br>
              <a:rPr lang="en-US" sz="5400" dirty="0">
                <a:latin typeface="Times New Roman" panose="02020603050405020304" pitchFamily="18" charset="0"/>
                <a:cs typeface="Times New Roman" panose="02020603050405020304" pitchFamily="18" charset="0"/>
              </a:rPr>
            </a:br>
            <a:r>
              <a:rPr lang="en-US" sz="5400" dirty="0">
                <a:latin typeface="Arial" panose="020B0604020202020204" pitchFamily="34" charset="0"/>
                <a:cs typeface="Arial" panose="020B0604020202020204" pitchFamily="34" charset="0"/>
              </a:rPr>
              <a:t>Department of Chemistry, University of Wisconsin-Eau Claire, Eau Claire WI;</a:t>
            </a:r>
            <a:br>
              <a:rPr lang="en-US" sz="5400" dirty="0">
                <a:latin typeface="Arial" panose="020B0604020202020204" pitchFamily="34" charset="0"/>
                <a:cs typeface="Arial" panose="020B0604020202020204" pitchFamily="34" charset="0"/>
              </a:rPr>
            </a:br>
            <a:r>
              <a:rPr lang="en-US" sz="5400" dirty="0">
                <a:latin typeface="Arial" panose="020B0604020202020204" pitchFamily="34" charset="0"/>
                <a:cs typeface="Arial" panose="020B0604020202020204" pitchFamily="34" charset="0"/>
              </a:rPr>
              <a:t>Celebration of Excellence in Research &amp; Creative Activity (28</a:t>
            </a:r>
            <a:r>
              <a:rPr lang="en-US" sz="5400" baseline="30000" dirty="0">
                <a:latin typeface="Arial" panose="020B0604020202020204" pitchFamily="34" charset="0"/>
                <a:cs typeface="Arial" panose="020B0604020202020204" pitchFamily="34" charset="0"/>
              </a:rPr>
              <a:t>th</a:t>
            </a:r>
            <a:r>
              <a:rPr lang="en-US" sz="5400" dirty="0">
                <a:latin typeface="Arial" panose="020B0604020202020204" pitchFamily="34" charset="0"/>
                <a:cs typeface="Arial" panose="020B0604020202020204" pitchFamily="34" charset="0"/>
              </a:rPr>
              <a:t> Annual CERCA), April 27-May 1, 2020.</a:t>
            </a:r>
            <a:br>
              <a:rPr lang="en-US" sz="5400" dirty="0">
                <a:latin typeface="Times New Roman" panose="02020603050405020304" pitchFamily="18" charset="0"/>
                <a:cs typeface="Times New Roman" panose="02020603050405020304" pitchFamily="18" charset="0"/>
              </a:rPr>
            </a:b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203" y="6968651"/>
            <a:ext cx="8687397" cy="6196131"/>
          </a:xfrm>
          <a:solidFill>
            <a:schemeClr val="accent1">
              <a:lumMod val="20000"/>
              <a:lumOff val="80000"/>
            </a:schemeClr>
          </a:solidFill>
        </p:spPr>
        <p:txBody>
          <a:bodyPr>
            <a:normAutofit fontScale="25000" lnSpcReduction="20000"/>
          </a:bodyPr>
          <a:lstStyle/>
          <a:p>
            <a:pPr algn="l"/>
            <a:r>
              <a:rPr lang="en-US" sz="9600" dirty="0">
                <a:latin typeface="Arial" panose="020B0604020202020204" pitchFamily="34" charset="0"/>
                <a:cs typeface="Arial" panose="020B0604020202020204" pitchFamily="34" charset="0"/>
              </a:rPr>
              <a:t>We will present the binding results of 4-aminopyrazolo[3,4-d] pyrimidine and 4-amino-1H-pyrazolo[3,4-d] pyrimidine-6-ol binding to xanthine oxidase (XOD).  XOD is an enzyme found in the human serum and lungs.  The disease gout is caused by formation of high level of uric acid in the blood.  Molecules that can bind to XOD are potential inhibitors, which could be developed as possible remedies for treating gout symptoms.  The compounds consist of the pyrazolopyrimidine skeletal structure with different peripheral groups around the fused rings.  The binding studies were first carried out by computer docking of the molecules onto the XOD active site, then the results of interactions between the docked molecule and side chain groups, as well as the affinity energies, were evaluated compared to the known binding of uric acid and allopurinol to XOD. The computer docking results showed that these molecules formed similar hydrogen bonding pattern and hydrophobic interactions at the active side when compared to the results obtained by docking uric acid and allopurinol.  The binding of these molecules to XOD was also carried out in solution by the technique Saturation Transferred Difference NMR spectroscopy.  The binding results obtained from the NMR experiments showed that both molecules have </a:t>
            </a:r>
            <a:r>
              <a:rPr lang="en-US" dirty="0"/>
              <a:t>interactions with XOD.</a:t>
            </a:r>
            <a:endParaRPr lang="en-US" sz="2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84760" y="14828043"/>
            <a:ext cx="8363053" cy="11910953"/>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      Xanthine Oxidase (XOD) is an enzyme that converts hypoxanthine to xanthine then to uric acid (salt form, urate), a metabolic waste product </a:t>
            </a:r>
            <a:r>
              <a:rPr lang="en-US" sz="2400" b="1" dirty="0">
                <a:latin typeface="Arial" panose="020B0604020202020204" pitchFamily="34" charset="0"/>
                <a:cs typeface="Arial" panose="020B0604020202020204" pitchFamily="34" charset="0"/>
              </a:rPr>
              <a:t>(Fig. 1)</a:t>
            </a:r>
            <a:r>
              <a:rPr lang="en-US" sz="2400" dirty="0">
                <a:latin typeface="Arial" panose="020B0604020202020204" pitchFamily="34" charset="0"/>
                <a:cs typeface="Arial" panose="020B0604020202020204" pitchFamily="34" charset="0"/>
              </a:rPr>
              <a:t>. The XOD structure contains two subunits, each containing a molybdopterin group and one flavin adenine dinucleotide group (FAD) (</a:t>
            </a:r>
            <a:r>
              <a:rPr lang="en-US" sz="2400" dirty="0">
                <a:solidFill>
                  <a:srgbClr val="FF0000"/>
                </a:solidFill>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 When the activity of XOD is accelerated the level of uric acid increases and high level of this can lead to a build up of urate crystals in a person’s joints, leading to the cause of gout disease.</a:t>
            </a:r>
          </a:p>
          <a:p>
            <a:endParaRPr lang="en-US" sz="2400" dirty="0"/>
          </a:p>
          <a:p>
            <a:endParaRPr lang="en-US" sz="2400" dirty="0"/>
          </a:p>
          <a:p>
            <a:endParaRPr lang="en-US" sz="2400" dirty="0"/>
          </a:p>
          <a:p>
            <a:endParaRPr lang="en-US" sz="2400" dirty="0"/>
          </a:p>
          <a:p>
            <a:endParaRPr lang="en-US" sz="2400" b="1" dirty="0">
              <a:latin typeface="Times New Roman" panose="02020603050405020304" pitchFamily="18" charset="0"/>
              <a:cs typeface="Times New Roman" panose="02020603050405020304" pitchFamily="18" charset="0"/>
            </a:endParaRPr>
          </a:p>
          <a:p>
            <a:r>
              <a:rPr lang="en-US" sz="2400" b="1" dirty="0">
                <a:latin typeface="Arial" panose="020B0604020202020204" pitchFamily="34" charset="0"/>
                <a:cs typeface="Arial" panose="020B0604020202020204" pitchFamily="34" charset="0"/>
              </a:rPr>
              <a:t>Figure 1. </a:t>
            </a:r>
            <a:r>
              <a:rPr lang="en-US" sz="2400" dirty="0">
                <a:latin typeface="Arial" panose="020B0604020202020204" pitchFamily="34" charset="0"/>
                <a:cs typeface="Arial" panose="020B0604020202020204" pitchFamily="34" charset="0"/>
              </a:rPr>
              <a:t>Oxidation of hypoxanthine to produce uric acid (</a:t>
            </a:r>
            <a:r>
              <a:rPr lang="en-US" sz="2400" dirty="0">
                <a:solidFill>
                  <a:srgbClr val="FF0000"/>
                </a:solidFill>
                <a:latin typeface="Arial" panose="020B0604020202020204" pitchFamily="34" charset="0"/>
                <a:cs typeface="Arial" panose="020B0604020202020204" pitchFamily="34" charset="0"/>
              </a:rPr>
              <a:t>4)</a:t>
            </a:r>
            <a:r>
              <a:rPr lang="en-US" sz="2400" dirty="0">
                <a:latin typeface="Arial" panose="020B0604020202020204" pitchFamily="34" charset="0"/>
                <a:cs typeface="Arial" panose="020B0604020202020204" pitchFamily="34" charset="0"/>
              </a:rPr>
              <a:t>.</a:t>
            </a:r>
          </a:p>
          <a:p>
            <a:endParaRPr lang="en-US" sz="2400" b="1"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XOD, also known as xanthine oxidoreductase, exists in two catalytically active forms, the oxidase form (XO) and the xanthine dehydrogenase form (XDH).  When the XDH form is converted to the XO form, three major changes in its structure occurred.  First, formation of a disulfide bond between Cys-535 and Cys-992 occurred; second, a major structural shift (movement) of a ten-residue loop (Gln-423 – Lys-433) at the NAD binding site occurred. In the XDH form the loop does not block the NAD binding site (</a:t>
            </a:r>
            <a:r>
              <a:rPr lang="en-US" sz="2400" b="1" dirty="0">
                <a:latin typeface="Arial" panose="020B0604020202020204" pitchFamily="34" charset="0"/>
                <a:cs typeface="Arial" panose="020B0604020202020204" pitchFamily="34" charset="0"/>
              </a:rPr>
              <a:t>Fig. 2</a:t>
            </a:r>
            <a:r>
              <a:rPr lang="en-US" sz="2400" dirty="0">
                <a:latin typeface="Arial" panose="020B0604020202020204" pitchFamily="34" charset="0"/>
                <a:cs typeface="Arial" panose="020B0604020202020204" pitchFamily="34" charset="0"/>
              </a:rPr>
              <a:t>), but when it transitions to the XO form, the loop has moved to now block the NAD binding site, no longer allowing NAD into the active site in the XO form. The third major structural change observed was the disruption of a residue cluster containing Arg-335, Trp-336, Arg-427, and Phe-549 close to the FAD binding site (</a:t>
            </a:r>
            <a:r>
              <a:rPr lang="en-US" sz="2400" dirty="0">
                <a:solidFill>
                  <a:srgbClr val="FF0000"/>
                </a:solidFill>
                <a:latin typeface="Arial" panose="020B0604020202020204" pitchFamily="34" charset="0"/>
                <a:cs typeface="Arial" panose="020B0604020202020204" pitchFamily="34" charset="0"/>
              </a:rPr>
              <a:t>5</a:t>
            </a:r>
            <a:r>
              <a:rPr lang="en-US" sz="2400" dirty="0">
                <a:latin typeface="Arial" panose="020B0604020202020204" pitchFamily="34" charset="0"/>
                <a:cs typeface="Arial" panose="020B0604020202020204" pitchFamily="34" charset="0"/>
              </a:rPr>
              <a:t>). This cluster is no longer compact when it transitions into the XO form (</a:t>
            </a:r>
            <a:r>
              <a:rPr lang="en-US" sz="2400" b="1" dirty="0">
                <a:latin typeface="Arial" panose="020B0604020202020204" pitchFamily="34" charset="0"/>
                <a:cs typeface="Arial" panose="020B0604020202020204" pitchFamily="34" charset="0"/>
              </a:rPr>
              <a:t>Fig. 3</a:t>
            </a:r>
            <a:r>
              <a:rPr lang="en-US" sz="2400" dirty="0">
                <a:latin typeface="Arial" panose="020B0604020202020204" pitchFamily="34" charset="0"/>
                <a:cs typeface="Arial" panose="020B0604020202020204" pitchFamily="34" charset="0"/>
              </a:rPr>
              <a:t>).</a:t>
            </a:r>
          </a:p>
        </p:txBody>
      </p:sp>
      <p:sp>
        <p:nvSpPr>
          <p:cNvPr id="7" name="TextBox 6"/>
          <p:cNvSpPr txBox="1"/>
          <p:nvPr/>
        </p:nvSpPr>
        <p:spPr>
          <a:xfrm>
            <a:off x="9155437" y="12391975"/>
            <a:ext cx="24725567" cy="8956298"/>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Below are results for best fit ligands. The best fit ligand does not necessarily mean it is the ligand that will have the exact interactions as the native ligand, but is the best structure for where it is positioned relative to the bound uric acid.</a:t>
            </a:r>
            <a:endParaRPr lang="en-US" sz="2400" dirty="0"/>
          </a:p>
          <a:p>
            <a:endParaRPr lang="en-US" sz="2400" b="1"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b="1" dirty="0"/>
          </a:p>
          <a:p>
            <a:endParaRPr lang="en-US" sz="2400" dirty="0"/>
          </a:p>
          <a:p>
            <a:endParaRPr lang="en-US" sz="2400" dirty="0"/>
          </a:p>
        </p:txBody>
      </p:sp>
      <p:graphicFrame>
        <p:nvGraphicFramePr>
          <p:cNvPr id="15" name="Table 14"/>
          <p:cNvGraphicFramePr>
            <a:graphicFrameLocks noGrp="1"/>
          </p:cNvGraphicFramePr>
          <p:nvPr>
            <p:extLst>
              <p:ext uri="{D42A27DB-BD31-4B8C-83A1-F6EECF244321}">
                <p14:modId xmlns:p14="http://schemas.microsoft.com/office/powerpoint/2010/main" val="2234963977"/>
              </p:ext>
            </p:extLst>
          </p:nvPr>
        </p:nvGraphicFramePr>
        <p:xfrm>
          <a:off x="9272220" y="29579052"/>
          <a:ext cx="18268638" cy="1664715"/>
        </p:xfrm>
        <a:graphic>
          <a:graphicData uri="http://schemas.openxmlformats.org/drawingml/2006/table">
            <a:tbl>
              <a:tblPr firstRow="1" bandRow="1">
                <a:tableStyleId>{D7AC3CCA-C797-4891-BE02-D94E43425B78}</a:tableStyleId>
              </a:tblPr>
              <a:tblGrid>
                <a:gridCol w="1420870">
                  <a:extLst>
                    <a:ext uri="{9D8B030D-6E8A-4147-A177-3AD203B41FA5}">
                      <a16:colId xmlns:a16="http://schemas.microsoft.com/office/drawing/2014/main" val="2279191105"/>
                    </a:ext>
                  </a:extLst>
                </a:gridCol>
                <a:gridCol w="6357301">
                  <a:extLst>
                    <a:ext uri="{9D8B030D-6E8A-4147-A177-3AD203B41FA5}">
                      <a16:colId xmlns:a16="http://schemas.microsoft.com/office/drawing/2014/main" val="20000"/>
                    </a:ext>
                  </a:extLst>
                </a:gridCol>
                <a:gridCol w="3470413">
                  <a:extLst>
                    <a:ext uri="{9D8B030D-6E8A-4147-A177-3AD203B41FA5}">
                      <a16:colId xmlns:a16="http://schemas.microsoft.com/office/drawing/2014/main" val="20001"/>
                    </a:ext>
                  </a:extLst>
                </a:gridCol>
                <a:gridCol w="3654681">
                  <a:extLst>
                    <a:ext uri="{9D8B030D-6E8A-4147-A177-3AD203B41FA5}">
                      <a16:colId xmlns:a16="http://schemas.microsoft.com/office/drawing/2014/main" val="20002"/>
                    </a:ext>
                  </a:extLst>
                </a:gridCol>
                <a:gridCol w="3365373">
                  <a:extLst>
                    <a:ext uri="{9D8B030D-6E8A-4147-A177-3AD203B41FA5}">
                      <a16:colId xmlns:a16="http://schemas.microsoft.com/office/drawing/2014/main" val="20003"/>
                    </a:ext>
                  </a:extLst>
                </a:gridCol>
              </a:tblGrid>
              <a:tr h="361341">
                <a:tc>
                  <a:txBody>
                    <a:bodyPr/>
                    <a:lstStyle/>
                    <a:p>
                      <a:endParaRPr lang="en-US" sz="2400" dirty="0"/>
                    </a:p>
                  </a:txBody>
                  <a:tcPr/>
                </a:tc>
                <a:tc>
                  <a:txBody>
                    <a:bodyPr/>
                    <a:lstStyle/>
                    <a:p>
                      <a:r>
                        <a:rPr lang="en-US" sz="2400" dirty="0"/>
                        <a:t>Molecules</a:t>
                      </a:r>
                    </a:p>
                  </a:txBody>
                  <a:tcPr/>
                </a:tc>
                <a:tc>
                  <a:txBody>
                    <a:bodyPr/>
                    <a:lstStyle/>
                    <a:p>
                      <a:r>
                        <a:rPr lang="en-US" sz="2400" dirty="0"/>
                        <a:t>Energy (kcal/mol)</a:t>
                      </a:r>
                    </a:p>
                  </a:txBody>
                  <a:tcPr/>
                </a:tc>
                <a:tc>
                  <a:txBody>
                    <a:bodyPr/>
                    <a:lstStyle/>
                    <a:p>
                      <a:r>
                        <a:rPr lang="en-US" sz="2400" dirty="0"/>
                        <a:t>Structure (best fit)</a:t>
                      </a:r>
                    </a:p>
                  </a:txBody>
                  <a:tcPr/>
                </a:tc>
                <a:tc>
                  <a:txBody>
                    <a:bodyPr/>
                    <a:lstStyle/>
                    <a:p>
                      <a:r>
                        <a:rPr lang="en-US" sz="2400" dirty="0"/>
                        <a:t>RMSD</a:t>
                      </a:r>
                    </a:p>
                  </a:txBody>
                  <a:tcPr/>
                </a:tc>
                <a:extLst>
                  <a:ext uri="{0D108BD9-81ED-4DB2-BD59-A6C34878D82A}">
                    <a16:rowId xmlns:a16="http://schemas.microsoft.com/office/drawing/2014/main" val="10000"/>
                  </a:ext>
                </a:extLst>
              </a:tr>
              <a:tr h="489473">
                <a:tc>
                  <a:txBody>
                    <a:bodyPr/>
                    <a:lstStyle/>
                    <a:p>
                      <a:r>
                        <a:rPr lang="en-US" sz="2400" dirty="0"/>
                        <a:t>5A</a:t>
                      </a:r>
                    </a:p>
                  </a:txBody>
                  <a:tcPr/>
                </a:tc>
                <a:tc>
                  <a:txBody>
                    <a:bodyPr/>
                    <a:lstStyle/>
                    <a:p>
                      <a:r>
                        <a:rPr lang="en-US" sz="2400" dirty="0"/>
                        <a:t>4-Aminopyrazolo[3,4-d] pyrimidine</a:t>
                      </a:r>
                    </a:p>
                  </a:txBody>
                  <a:tcPr/>
                </a:tc>
                <a:tc>
                  <a:txBody>
                    <a:bodyPr/>
                    <a:lstStyle/>
                    <a:p>
                      <a:r>
                        <a:rPr lang="en-US" sz="2400" dirty="0"/>
                        <a:t>-6.0</a:t>
                      </a:r>
                    </a:p>
                  </a:txBody>
                  <a:tcPr/>
                </a:tc>
                <a:tc>
                  <a:txBody>
                    <a:bodyPr/>
                    <a:lstStyle/>
                    <a:p>
                      <a:r>
                        <a:rPr lang="en-US" sz="2400" dirty="0"/>
                        <a:t>Mode #2</a:t>
                      </a:r>
                    </a:p>
                  </a:txBody>
                  <a:tcPr/>
                </a:tc>
                <a:tc>
                  <a:txBody>
                    <a:bodyPr/>
                    <a:lstStyle/>
                    <a:p>
                      <a:r>
                        <a:rPr lang="en-US" sz="2400" dirty="0"/>
                        <a:t>1.702,3.652</a:t>
                      </a:r>
                    </a:p>
                  </a:txBody>
                  <a:tcPr/>
                </a:tc>
                <a:extLst>
                  <a:ext uri="{0D108BD9-81ED-4DB2-BD59-A6C34878D82A}">
                    <a16:rowId xmlns:a16="http://schemas.microsoft.com/office/drawing/2014/main" val="10002"/>
                  </a:ext>
                </a:extLst>
              </a:tr>
              <a:tr h="718042">
                <a:tc>
                  <a:txBody>
                    <a:bodyPr/>
                    <a:lstStyle/>
                    <a:p>
                      <a:r>
                        <a:rPr lang="en-US" sz="2400" dirty="0"/>
                        <a:t>5B</a:t>
                      </a:r>
                    </a:p>
                  </a:txBody>
                  <a:tcPr/>
                </a:tc>
                <a:tc>
                  <a:txBody>
                    <a:bodyPr/>
                    <a:lstStyle/>
                    <a:p>
                      <a:r>
                        <a:rPr lang="en-US" sz="2400" dirty="0"/>
                        <a:t>4-Amino-1H-pyrazolo[3,4-d] Pyrimidine-6-ol</a:t>
                      </a:r>
                    </a:p>
                  </a:txBody>
                  <a:tcPr/>
                </a:tc>
                <a:tc>
                  <a:txBody>
                    <a:bodyPr/>
                    <a:lstStyle/>
                    <a:p>
                      <a:r>
                        <a:rPr lang="en-US" sz="2400" dirty="0"/>
                        <a:t>-6.7</a:t>
                      </a:r>
                    </a:p>
                  </a:txBody>
                  <a:tcPr/>
                </a:tc>
                <a:tc>
                  <a:txBody>
                    <a:bodyPr/>
                    <a:lstStyle/>
                    <a:p>
                      <a:r>
                        <a:rPr lang="en-US" sz="2400" dirty="0"/>
                        <a:t>Mode #1</a:t>
                      </a:r>
                    </a:p>
                  </a:txBody>
                  <a:tcPr/>
                </a:tc>
                <a:tc>
                  <a:txBody>
                    <a:bodyPr/>
                    <a:lstStyle/>
                    <a:p>
                      <a:r>
                        <a:rPr lang="en-US" sz="2400" dirty="0"/>
                        <a:t>0,0</a:t>
                      </a:r>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16422133" y="9989218"/>
            <a:ext cx="24264459" cy="1200329"/>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The purpose of this study is to use computational technique to perform “docking” of two small molecules, 4-aminopyrazolo[3,4-d] pyrimidine (APP) and 4-amino-1H-pyrazolo[3,4-d] pyrimidine-6-ol (APPO), binding to XOD to see if they can bind with similar results compared to uric acid and allopurinol.  Uric acid is a native ligand to XOD, while allopurinol is a known inhibitor being as use a drug to treat gout.  A small molecule that can bind XOD is a potential inhibitor or drug for treating uricemia diseases.</a:t>
            </a:r>
          </a:p>
        </p:txBody>
      </p:sp>
      <p:sp>
        <p:nvSpPr>
          <p:cNvPr id="8" name="TextBox 7"/>
          <p:cNvSpPr txBox="1"/>
          <p:nvPr/>
        </p:nvSpPr>
        <p:spPr>
          <a:xfrm>
            <a:off x="9325672" y="9696628"/>
            <a:ext cx="6817112" cy="877163"/>
          </a:xfrm>
          <a:prstGeom prst="rect">
            <a:avLst/>
          </a:prstGeom>
          <a:solidFill>
            <a:srgbClr val="7030A0"/>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Objective </a:t>
            </a:r>
          </a:p>
        </p:txBody>
      </p:sp>
      <p:sp>
        <p:nvSpPr>
          <p:cNvPr id="9" name="TextBox 8"/>
          <p:cNvSpPr txBox="1"/>
          <p:nvPr/>
        </p:nvSpPr>
        <p:spPr>
          <a:xfrm>
            <a:off x="16422133" y="6731756"/>
            <a:ext cx="18990296" cy="1938992"/>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All molecules for this study were manually created with the Spartan software, using the PDB file of XOD with uric acid downloaded from Protein Data Bank. Only one subunit containing one active site is used for docking. The other subunits and groups associated with the XOD structure were deleted. The native uric acid structure is obtained by deleting everything but the uric acid atoms. Results were obtained by using Autodock Vina software (</a:t>
            </a:r>
            <a:r>
              <a:rPr lang="en-US" sz="2400" dirty="0">
                <a:solidFill>
                  <a:srgbClr val="FF0000"/>
                </a:solidFill>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Docking techniques were used to determine mode of binding, interactions, root-mean-square (RMSD) and the binding energy value. </a:t>
            </a:r>
          </a:p>
        </p:txBody>
      </p:sp>
      <p:graphicFrame>
        <p:nvGraphicFramePr>
          <p:cNvPr id="28" name="Table 27"/>
          <p:cNvGraphicFramePr>
            <a:graphicFrameLocks noGrp="1"/>
          </p:cNvGraphicFramePr>
          <p:nvPr>
            <p:extLst>
              <p:ext uri="{D42A27DB-BD31-4B8C-83A1-F6EECF244321}">
                <p14:modId xmlns:p14="http://schemas.microsoft.com/office/powerpoint/2010/main" val="868366969"/>
              </p:ext>
            </p:extLst>
          </p:nvPr>
        </p:nvGraphicFramePr>
        <p:xfrm>
          <a:off x="35931049" y="5674156"/>
          <a:ext cx="3212160" cy="2099522"/>
        </p:xfrm>
        <a:graphic>
          <a:graphicData uri="http://schemas.openxmlformats.org/drawingml/2006/table">
            <a:tbl>
              <a:tblPr firstRow="1" bandRow="1">
                <a:tableStyleId>{D7AC3CCA-C797-4891-BE02-D94E43425B78}</a:tableStyleId>
              </a:tblPr>
              <a:tblGrid>
                <a:gridCol w="1606080">
                  <a:extLst>
                    <a:ext uri="{9D8B030D-6E8A-4147-A177-3AD203B41FA5}">
                      <a16:colId xmlns:a16="http://schemas.microsoft.com/office/drawing/2014/main" val="974655376"/>
                    </a:ext>
                  </a:extLst>
                </a:gridCol>
                <a:gridCol w="1606080">
                  <a:extLst>
                    <a:ext uri="{9D8B030D-6E8A-4147-A177-3AD203B41FA5}">
                      <a16:colId xmlns:a16="http://schemas.microsoft.com/office/drawing/2014/main" val="3565057333"/>
                    </a:ext>
                  </a:extLst>
                </a:gridCol>
              </a:tblGrid>
              <a:tr h="525269">
                <a:tc>
                  <a:txBody>
                    <a:bodyPr/>
                    <a:lstStyle/>
                    <a:p>
                      <a:r>
                        <a:rPr lang="en-US" sz="2200" dirty="0">
                          <a:latin typeface="Times New Roman" panose="02020603050405020304" pitchFamily="18" charset="0"/>
                          <a:cs typeface="Times New Roman" panose="02020603050405020304" pitchFamily="18" charset="0"/>
                        </a:rPr>
                        <a:t>Size</a:t>
                      </a:r>
                    </a:p>
                  </a:txBody>
                  <a:tcPr/>
                </a:tc>
                <a:tc>
                  <a:txBody>
                    <a:bodyPr/>
                    <a:lstStyle/>
                    <a:p>
                      <a:r>
                        <a:rPr lang="en-US" sz="2200" dirty="0">
                          <a:latin typeface="Times New Roman" panose="02020603050405020304" pitchFamily="18" charset="0"/>
                          <a:cs typeface="Times New Roman" panose="02020603050405020304" pitchFamily="18" charset="0"/>
                        </a:rPr>
                        <a:t>Center</a:t>
                      </a:r>
                    </a:p>
                  </a:txBody>
                  <a:tcPr/>
                </a:tc>
                <a:extLst>
                  <a:ext uri="{0D108BD9-81ED-4DB2-BD59-A6C34878D82A}">
                    <a16:rowId xmlns:a16="http://schemas.microsoft.com/office/drawing/2014/main" val="2360860508"/>
                  </a:ext>
                </a:extLst>
              </a:tr>
              <a:tr h="524751">
                <a:tc>
                  <a:txBody>
                    <a:bodyPr/>
                    <a:lstStyle/>
                    <a:p>
                      <a:r>
                        <a:rPr lang="en-US" sz="2200" dirty="0">
                          <a:latin typeface="Times New Roman" panose="02020603050405020304" pitchFamily="18" charset="0"/>
                          <a:cs typeface="Times New Roman" panose="02020603050405020304" pitchFamily="18" charset="0"/>
                        </a:rPr>
                        <a:t>x=</a:t>
                      </a:r>
                      <a:r>
                        <a:rPr lang="en-US" sz="2200" baseline="0" dirty="0">
                          <a:latin typeface="Times New Roman" panose="02020603050405020304" pitchFamily="18" charset="0"/>
                          <a:cs typeface="Times New Roman" panose="02020603050405020304" pitchFamily="18" charset="0"/>
                        </a:rPr>
                        <a:t>12</a:t>
                      </a:r>
                      <a:endParaRPr lang="en-US" sz="2200" dirty="0">
                        <a:latin typeface="Times New Roman" panose="02020603050405020304" pitchFamily="18" charset="0"/>
                        <a:cs typeface="Times New Roman" panose="02020603050405020304" pitchFamily="18" charset="0"/>
                      </a:endParaRPr>
                    </a:p>
                  </a:txBody>
                  <a:tcPr/>
                </a:tc>
                <a:tc>
                  <a:txBody>
                    <a:bodyPr/>
                    <a:lstStyle/>
                    <a:p>
                      <a:r>
                        <a:rPr lang="en-US" sz="2200" dirty="0">
                          <a:latin typeface="Times New Roman" panose="02020603050405020304" pitchFamily="18" charset="0"/>
                          <a:cs typeface="Times New Roman" panose="02020603050405020304" pitchFamily="18" charset="0"/>
                        </a:rPr>
                        <a:t>x= -70.094</a:t>
                      </a:r>
                    </a:p>
                  </a:txBody>
                  <a:tcPr/>
                </a:tc>
                <a:extLst>
                  <a:ext uri="{0D108BD9-81ED-4DB2-BD59-A6C34878D82A}">
                    <a16:rowId xmlns:a16="http://schemas.microsoft.com/office/drawing/2014/main" val="2120421968"/>
                  </a:ext>
                </a:extLst>
              </a:tr>
              <a:tr h="524751">
                <a:tc>
                  <a:txBody>
                    <a:bodyPr/>
                    <a:lstStyle/>
                    <a:p>
                      <a:r>
                        <a:rPr lang="en-US" sz="2200" dirty="0">
                          <a:latin typeface="Times New Roman" panose="02020603050405020304" pitchFamily="18" charset="0"/>
                          <a:cs typeface="Times New Roman" panose="02020603050405020304" pitchFamily="18" charset="0"/>
                        </a:rPr>
                        <a:t>y=12</a:t>
                      </a:r>
                    </a:p>
                  </a:txBody>
                  <a:tcPr/>
                </a:tc>
                <a:tc>
                  <a:txBody>
                    <a:bodyPr/>
                    <a:lstStyle/>
                    <a:p>
                      <a:r>
                        <a:rPr lang="en-US" sz="2200" dirty="0">
                          <a:latin typeface="Times New Roman" panose="02020603050405020304" pitchFamily="18" charset="0"/>
                          <a:cs typeface="Times New Roman" panose="02020603050405020304" pitchFamily="18" charset="0"/>
                        </a:rPr>
                        <a:t>y=</a:t>
                      </a:r>
                      <a:r>
                        <a:rPr lang="en-US" sz="2200" baseline="0" dirty="0">
                          <a:latin typeface="Times New Roman" panose="02020603050405020304" pitchFamily="18" charset="0"/>
                          <a:cs typeface="Times New Roman" panose="02020603050405020304" pitchFamily="18" charset="0"/>
                        </a:rPr>
                        <a:t> -25.821</a:t>
                      </a:r>
                      <a:endParaRPr lang="en-US" sz="2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9564469"/>
                  </a:ext>
                </a:extLst>
              </a:tr>
              <a:tr h="524751">
                <a:tc>
                  <a:txBody>
                    <a:bodyPr/>
                    <a:lstStyle/>
                    <a:p>
                      <a:r>
                        <a:rPr lang="en-US" sz="2200" dirty="0">
                          <a:latin typeface="Times New Roman" panose="02020603050405020304" pitchFamily="18" charset="0"/>
                          <a:cs typeface="Times New Roman" panose="02020603050405020304" pitchFamily="18" charset="0"/>
                        </a:rPr>
                        <a:t>z=12</a:t>
                      </a:r>
                    </a:p>
                  </a:txBody>
                  <a:tcPr/>
                </a:tc>
                <a:tc>
                  <a:txBody>
                    <a:bodyPr/>
                    <a:lstStyle/>
                    <a:p>
                      <a:pPr marL="0" marR="0" indent="0" algn="l" defTabSz="4206240" rtl="0" eaLnBrk="1" fontAlgn="auto" latinLnBrk="0" hangingPunct="1">
                        <a:lnSpc>
                          <a:spcPct val="100000"/>
                        </a:lnSpc>
                        <a:spcBef>
                          <a:spcPts val="0"/>
                        </a:spcBef>
                        <a:spcAft>
                          <a:spcPts val="0"/>
                        </a:spcAft>
                        <a:buClrTx/>
                        <a:buSzTx/>
                        <a:buFontTx/>
                        <a:buNone/>
                        <a:tabLst/>
                        <a:defRPr/>
                      </a:pPr>
                      <a:r>
                        <a:rPr lang="en-US" sz="2200" dirty="0">
                          <a:latin typeface="Times New Roman" panose="02020603050405020304" pitchFamily="18" charset="0"/>
                          <a:cs typeface="Times New Roman" panose="02020603050405020304" pitchFamily="18" charset="0"/>
                        </a:rPr>
                        <a:t>z= -39.822</a:t>
                      </a:r>
                    </a:p>
                  </a:txBody>
                  <a:tcPr/>
                </a:tc>
                <a:extLst>
                  <a:ext uri="{0D108BD9-81ED-4DB2-BD59-A6C34878D82A}">
                    <a16:rowId xmlns:a16="http://schemas.microsoft.com/office/drawing/2014/main" val="1734271467"/>
                  </a:ext>
                </a:extLst>
              </a:tr>
            </a:tbl>
          </a:graphicData>
        </a:graphic>
      </p:graphicFrame>
      <p:sp>
        <p:nvSpPr>
          <p:cNvPr id="29" name="TextBox 28"/>
          <p:cNvSpPr txBox="1"/>
          <p:nvPr/>
        </p:nvSpPr>
        <p:spPr>
          <a:xfrm>
            <a:off x="35643907" y="7875869"/>
            <a:ext cx="5042685" cy="830997"/>
          </a:xfrm>
          <a:prstGeom prst="rect">
            <a:avLst/>
          </a:prstGeom>
          <a:solidFill>
            <a:schemeClr val="accent1">
              <a:lumMod val="20000"/>
              <a:lumOff val="80000"/>
            </a:schemeClr>
          </a:solidFill>
        </p:spPr>
        <p:txBody>
          <a:bodyPr wrap="square" rtlCol="0">
            <a:spAutoFit/>
          </a:bodyPr>
          <a:lstStyle/>
          <a:p>
            <a:r>
              <a:rPr lang="en-US" sz="2400" b="1" dirty="0">
                <a:latin typeface="Arial" panose="020B0604020202020204" pitchFamily="34" charset="0"/>
                <a:cs typeface="Arial" panose="020B0604020202020204" pitchFamily="34" charset="0"/>
              </a:rPr>
              <a:t>Table 1</a:t>
            </a:r>
            <a:r>
              <a:rPr lang="en-US" sz="2400" dirty="0">
                <a:latin typeface="Arial" panose="020B0604020202020204" pitchFamily="34" charset="0"/>
                <a:cs typeface="Arial" panose="020B0604020202020204" pitchFamily="34" charset="0"/>
              </a:rPr>
              <a:t>. Grid box size used for running Autodock Vina for results. </a:t>
            </a:r>
            <a:endParaRPr lang="en-US" sz="2400" b="1" dirty="0">
              <a:latin typeface="Arial" panose="020B0604020202020204" pitchFamily="34" charset="0"/>
              <a:cs typeface="Arial" panose="020B0604020202020204" pitchFamily="34" charset="0"/>
            </a:endParaRPr>
          </a:p>
        </p:txBody>
      </p:sp>
      <p:sp>
        <p:nvSpPr>
          <p:cNvPr id="30" name="TextBox 29"/>
          <p:cNvSpPr txBox="1"/>
          <p:nvPr/>
        </p:nvSpPr>
        <p:spPr>
          <a:xfrm>
            <a:off x="16863981" y="5713808"/>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Methods  </a:t>
            </a:r>
          </a:p>
        </p:txBody>
      </p:sp>
      <p:sp>
        <p:nvSpPr>
          <p:cNvPr id="31" name="TextBox 30"/>
          <p:cNvSpPr txBox="1"/>
          <p:nvPr/>
        </p:nvSpPr>
        <p:spPr>
          <a:xfrm>
            <a:off x="1246695" y="5971624"/>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Abstract </a:t>
            </a:r>
          </a:p>
        </p:txBody>
      </p:sp>
      <p:sp>
        <p:nvSpPr>
          <p:cNvPr id="32" name="TextBox 31"/>
          <p:cNvSpPr txBox="1"/>
          <p:nvPr/>
        </p:nvSpPr>
        <p:spPr>
          <a:xfrm>
            <a:off x="1057731" y="13722454"/>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Introduction </a:t>
            </a:r>
          </a:p>
        </p:txBody>
      </p:sp>
      <p:sp>
        <p:nvSpPr>
          <p:cNvPr id="33" name="TextBox 32"/>
          <p:cNvSpPr txBox="1"/>
          <p:nvPr/>
        </p:nvSpPr>
        <p:spPr>
          <a:xfrm>
            <a:off x="9102859" y="11402569"/>
            <a:ext cx="24650076"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Results</a:t>
            </a:r>
          </a:p>
        </p:txBody>
      </p:sp>
      <p:sp>
        <p:nvSpPr>
          <p:cNvPr id="35" name="TextBox 34"/>
          <p:cNvSpPr txBox="1"/>
          <p:nvPr/>
        </p:nvSpPr>
        <p:spPr>
          <a:xfrm>
            <a:off x="34128573" y="11428368"/>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Conclusions</a:t>
            </a:r>
          </a:p>
        </p:txBody>
      </p:sp>
      <p:sp>
        <p:nvSpPr>
          <p:cNvPr id="36" name="TextBox 35"/>
          <p:cNvSpPr txBox="1"/>
          <p:nvPr/>
        </p:nvSpPr>
        <p:spPr>
          <a:xfrm>
            <a:off x="34199409" y="21616237"/>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References</a:t>
            </a:r>
          </a:p>
        </p:txBody>
      </p:sp>
      <p:sp>
        <p:nvSpPr>
          <p:cNvPr id="4" name="TextBox 3"/>
          <p:cNvSpPr txBox="1"/>
          <p:nvPr/>
        </p:nvSpPr>
        <p:spPr>
          <a:xfrm>
            <a:off x="284759" y="31839017"/>
            <a:ext cx="8363053" cy="830997"/>
          </a:xfrm>
          <a:prstGeom prst="rect">
            <a:avLst/>
          </a:prstGeom>
          <a:solidFill>
            <a:schemeClr val="accent1">
              <a:lumMod val="20000"/>
              <a:lumOff val="80000"/>
            </a:schemeClr>
          </a:solidFill>
        </p:spPr>
        <p:txBody>
          <a:bodyPr wrap="square" rtlCol="0">
            <a:spAutoFit/>
          </a:bodyPr>
          <a:lstStyle/>
          <a:p>
            <a:r>
              <a:rPr lang="en-US" sz="2400" b="1" dirty="0">
                <a:latin typeface="Arial" panose="020B0604020202020204" pitchFamily="34" charset="0"/>
                <a:cs typeface="Arial" panose="020B0604020202020204" pitchFamily="34" charset="0"/>
              </a:rPr>
              <a:t>Figure 2. </a:t>
            </a:r>
            <a:r>
              <a:rPr lang="en-US" sz="2400" dirty="0">
                <a:latin typeface="Arial" panose="020B0604020202020204" pitchFamily="34" charset="0"/>
                <a:cs typeface="Arial" panose="020B0604020202020204" pitchFamily="34" charset="0"/>
              </a:rPr>
              <a:t>The residue loop of Gln-423 to Lys-433 in the XDH form on the left and the XO form on the right (</a:t>
            </a:r>
            <a:r>
              <a:rPr lang="en-US" sz="2400" dirty="0">
                <a:solidFill>
                  <a:srgbClr val="FF0000"/>
                </a:solidFill>
                <a:latin typeface="Arial" panose="020B0604020202020204" pitchFamily="34" charset="0"/>
                <a:cs typeface="Arial" panose="020B0604020202020204" pitchFamily="34" charset="0"/>
              </a:rPr>
              <a:t>3</a:t>
            </a:r>
            <a:r>
              <a:rPr lang="en-US" sz="2400" dirty="0">
                <a:latin typeface="Arial" panose="020B0604020202020204" pitchFamily="34" charset="0"/>
                <a:cs typeface="Arial" panose="020B0604020202020204" pitchFamily="34" charset="0"/>
              </a:rPr>
              <a:t>).</a:t>
            </a:r>
            <a:endParaRPr lang="en-US" sz="2400" b="1" dirty="0">
              <a:latin typeface="Arial" panose="020B0604020202020204" pitchFamily="34" charset="0"/>
              <a:cs typeface="Arial" panose="020B0604020202020204" pitchFamily="34" charset="0"/>
            </a:endParaRPr>
          </a:p>
        </p:txBody>
      </p:sp>
      <p:sp>
        <p:nvSpPr>
          <p:cNvPr id="40" name="TextBox 39"/>
          <p:cNvSpPr txBox="1"/>
          <p:nvPr/>
        </p:nvSpPr>
        <p:spPr>
          <a:xfrm>
            <a:off x="9261843" y="5695736"/>
            <a:ext cx="6890047" cy="4893647"/>
          </a:xfrm>
          <a:prstGeom prst="rect">
            <a:avLst/>
          </a:prstGeom>
          <a:solidFill>
            <a:schemeClr val="accent1">
              <a:lumMod val="20000"/>
              <a:lumOff val="80000"/>
            </a:schemeClr>
          </a:solidFill>
        </p:spPr>
        <p:txBody>
          <a:bodyPr wrap="square" rtlCol="0">
            <a:spAutoFit/>
          </a:bodyPr>
          <a:lstStyle/>
          <a:p>
            <a:r>
              <a:rPr lang="en-US" sz="2400" dirty="0">
                <a:latin typeface="Times New Roman" panose="02020603050405020304" pitchFamily="18" charset="0"/>
                <a:cs typeface="Times New Roman" panose="02020603050405020304" pitchFamily="18" charset="0"/>
              </a:rPr>
              <a:t>     </a:t>
            </a:r>
            <a:r>
              <a:rPr lang="en-US" sz="2400" dirty="0">
                <a:latin typeface="Arial" panose="020B0604020202020204" pitchFamily="34" charset="0"/>
                <a:cs typeface="Arial" panose="020B0604020202020204" pitchFamily="34" charset="0"/>
              </a:rPr>
              <a:t>In this study, we investigate the binding of two small molecules, 4-aminopyrazolo[3,4-d] pyrimidine and 4-amino-1H-pyrazolo[3,4-d] pyrimidine-6-ol, to XOD by computational ligand-docking method using the Autodock Vina software (</a:t>
            </a:r>
            <a:r>
              <a:rPr lang="en-US" sz="2400" dirty="0">
                <a:solidFill>
                  <a:srgbClr val="FF0000"/>
                </a:solidFill>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We first performed docking of uric acid binding to XOD and compared the results to the x-ray crustal structure of XOD-urate bound structure, then we performed the docking of a known XOD inhibitor, allopurinol, binding to XOD.  The docking results of other small molecules were then compared to those of uric acid and allopurinol results.</a:t>
            </a:r>
          </a:p>
        </p:txBody>
      </p:sp>
      <p:sp>
        <p:nvSpPr>
          <p:cNvPr id="42" name="TextBox 41"/>
          <p:cNvSpPr txBox="1"/>
          <p:nvPr/>
        </p:nvSpPr>
        <p:spPr>
          <a:xfrm>
            <a:off x="34102373" y="22598190"/>
            <a:ext cx="6972377" cy="11541621"/>
          </a:xfrm>
          <a:prstGeom prst="rect">
            <a:avLst/>
          </a:prstGeom>
          <a:solidFill>
            <a:schemeClr val="accent1">
              <a:lumMod val="20000"/>
              <a:lumOff val="80000"/>
            </a:schemeClr>
          </a:solidFill>
        </p:spPr>
        <p:txBody>
          <a:bodyPr wrap="square" rtlCol="0">
            <a:spAutoFit/>
          </a:bodyPr>
          <a:lstStyle/>
          <a:p>
            <a:pPr marL="457200" indent="-457200">
              <a:buAutoNum type="arabicPeriod"/>
            </a:pPr>
            <a:r>
              <a:rPr lang="en-US" sz="2400" dirty="0">
                <a:solidFill>
                  <a:srgbClr val="FF0000"/>
                </a:solidFill>
                <a:latin typeface="Times New Roman" panose="02020603050405020304" pitchFamily="18" charset="0"/>
                <a:cs typeface="Times New Roman" panose="02020603050405020304" pitchFamily="18" charset="0"/>
              </a:rPr>
              <a:t>Okamoto,</a:t>
            </a:r>
            <a:r>
              <a:rPr lang="en-US" sz="2400" dirty="0">
                <a:latin typeface="Times New Roman" panose="02020603050405020304" pitchFamily="18" charset="0"/>
                <a:cs typeface="Times New Roman" panose="02020603050405020304" pitchFamily="18" charset="0"/>
              </a:rPr>
              <a:t> K., Kawaguchi, Y., Eger, B.T., Pai, E. F, and Nishino, T. Crystal Structures of Urate Bound Form of Xanthine Oxidoreductase: Substrate Orientation and Structure of the Key Reaction Intermediate.  J. Am. Chem. Soc. 132, 17080-3 (2010). </a:t>
            </a:r>
            <a:r>
              <a:rPr lang="en-US" sz="2400" b="1" dirty="0">
                <a:latin typeface="Times New Roman" panose="02020603050405020304" pitchFamily="18" charset="0"/>
                <a:cs typeface="Times New Roman" panose="02020603050405020304" pitchFamily="18" charset="0"/>
              </a:rPr>
              <a:t>DOI</a:t>
            </a:r>
            <a:r>
              <a:rPr lang="en-US" sz="2400" dirty="0">
                <a:latin typeface="Times New Roman" panose="02020603050405020304" pitchFamily="18" charset="0"/>
                <a:cs typeface="Times New Roman" panose="02020603050405020304" pitchFamily="18" charset="0"/>
              </a:rPr>
              <a:t>: </a:t>
            </a:r>
            <a:r>
              <a:rPr lang="en-US" sz="2400" u="sng" dirty="0">
                <a:latin typeface="Times New Roman" panose="02020603050405020304" pitchFamily="18" charset="0"/>
                <a:cs typeface="Times New Roman" panose="02020603050405020304" pitchFamily="18" charset="0"/>
                <a:hlinkClick r:id="rId3"/>
              </a:rPr>
              <a:t>10.1021/ja1077574 </a:t>
            </a:r>
            <a:endParaRPr lang="en-US" sz="2400" u="sng" dirty="0">
              <a:latin typeface="Times New Roman" panose="02020603050405020304" pitchFamily="18" charset="0"/>
              <a:cs typeface="Times New Roman" panose="02020603050405020304" pitchFamily="18" charset="0"/>
            </a:endParaRPr>
          </a:p>
          <a:p>
            <a:pPr marL="457200" indent="-457200">
              <a:buAutoNum type="arabicPeriod"/>
            </a:pPr>
            <a:r>
              <a:rPr lang="en-US" sz="2400" dirty="0">
                <a:solidFill>
                  <a:srgbClr val="FF0000"/>
                </a:solidFill>
                <a:latin typeface="Times New Roman" panose="02020603050405020304" pitchFamily="18" charset="0"/>
                <a:cs typeface="Times New Roman" panose="02020603050405020304" pitchFamily="18" charset="0"/>
              </a:rPr>
              <a:t>O. Trott, </a:t>
            </a:r>
            <a:r>
              <a:rPr lang="en-US" sz="2400" dirty="0">
                <a:latin typeface="Times New Roman" panose="02020603050405020304" pitchFamily="18" charset="0"/>
                <a:cs typeface="Times New Roman" panose="02020603050405020304" pitchFamily="18" charset="0"/>
              </a:rPr>
              <a:t>A. J. Olson, AutoDock Vina: improving the speed and accuracy of docking with a new scoring function, efficient optimization and multithreading, </a:t>
            </a:r>
            <a:r>
              <a:rPr lang="en-US" sz="2400" i="1" dirty="0">
                <a:latin typeface="Times New Roman" panose="02020603050405020304" pitchFamily="18" charset="0"/>
                <a:cs typeface="Times New Roman" panose="02020603050405020304" pitchFamily="18" charset="0"/>
              </a:rPr>
              <a:t>Journal of Computational Chemistry </a:t>
            </a:r>
            <a:r>
              <a:rPr lang="en-US" sz="2400" dirty="0">
                <a:latin typeface="Times New Roman" panose="02020603050405020304" pitchFamily="18" charset="0"/>
                <a:cs typeface="Times New Roman" panose="02020603050405020304" pitchFamily="18" charset="0"/>
              </a:rPr>
              <a:t>31, 455-461, (2010).</a:t>
            </a:r>
          </a:p>
          <a:p>
            <a:pPr marL="457200" indent="-457200">
              <a:buFontTx/>
              <a:buAutoNum type="arabicPeriod"/>
            </a:pPr>
            <a:r>
              <a:rPr lang="en-US" sz="2400" dirty="0">
                <a:solidFill>
                  <a:srgbClr val="FF0000"/>
                </a:solidFill>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PyMol Molecular Graphics System, Version 1.8, Schrodinger, LLC. </a:t>
            </a:r>
            <a:r>
              <a:rPr lang="en-US" sz="2400" u="sng" dirty="0">
                <a:latin typeface="Times New Roman" panose="02020603050405020304" pitchFamily="18" charset="0"/>
                <a:cs typeface="Times New Roman" panose="02020603050405020304" pitchFamily="18" charset="0"/>
                <a:hlinkClick r:id="rId4"/>
              </a:rPr>
              <a:t>http://pymol.org/educational</a:t>
            </a:r>
            <a:endParaRPr lang="en-US" sz="2400" dirty="0">
              <a:latin typeface="Times New Roman" panose="02020603050405020304" pitchFamily="18" charset="0"/>
              <a:cs typeface="Times New Roman" panose="02020603050405020304" pitchFamily="18" charset="0"/>
            </a:endParaRPr>
          </a:p>
          <a:p>
            <a:pPr marL="457200" indent="-457200">
              <a:buFontTx/>
              <a:buAutoNum type="arabicPeriod"/>
            </a:pPr>
            <a:r>
              <a:rPr lang="en-US" sz="2400" dirty="0">
                <a:solidFill>
                  <a:srgbClr val="FF0000"/>
                </a:solidFill>
              </a:rPr>
              <a:t>Cooper,</a:t>
            </a:r>
            <a:r>
              <a:rPr lang="en-US" sz="2400" dirty="0"/>
              <a:t> Nancy, et al. “Quantification of Uric Acid, Xanthine and Hypoxanthine in Human Serum by HPLC for Pharmacodynamic Studies.” </a:t>
            </a:r>
            <a:r>
              <a:rPr lang="en-US" sz="2400" i="1" dirty="0"/>
              <a:t>Journal of Chromatography B</a:t>
            </a:r>
            <a:r>
              <a:rPr lang="en-US" sz="2400" dirty="0"/>
              <a:t>, Elsevier, 2 May 2006, </a:t>
            </a:r>
            <a:r>
              <a:rPr lang="en-US" sz="2400" dirty="0">
                <a:hlinkClick r:id="rId5"/>
              </a:rPr>
              <a:t>www.sciencedirect.com/science/article/pii/S157002320600225X</a:t>
            </a:r>
            <a:r>
              <a:rPr lang="en-US" sz="2400" dirty="0"/>
              <a:t>.</a:t>
            </a:r>
          </a:p>
          <a:p>
            <a:pPr marL="457200" indent="-457200">
              <a:buFontTx/>
              <a:buAutoNum type="arabicPeriod"/>
            </a:pPr>
            <a:r>
              <a:rPr lang="en-US" sz="2400" dirty="0">
                <a:solidFill>
                  <a:srgbClr val="FF0000"/>
                </a:solidFill>
              </a:rPr>
              <a:t>Nishino,</a:t>
            </a:r>
            <a:r>
              <a:rPr lang="en-US" sz="2400" dirty="0"/>
              <a:t> Tomoko, et al. “The C-Terminal Peptide Plays a Role in the Formation of an Intermediate Form during the Transition between Xanthine Dehydrogenase and Xanthine Oxidase.” </a:t>
            </a:r>
            <a:r>
              <a:rPr lang="en-US" sz="2400" i="1" dirty="0"/>
              <a:t>Researchgate.net</a:t>
            </a:r>
            <a:r>
              <a:rPr lang="en-US" sz="2400" dirty="0"/>
              <a:t>, Mar. 2015, </a:t>
            </a:r>
            <a:r>
              <a:rPr lang="en-US" sz="2400" dirty="0">
                <a:hlinkClick r:id="rId6"/>
              </a:rPr>
              <a:t>www.researchgate.net/publication/274140526_The_C-terminal_Peptide_Plays_a_Role_in_the_Formation_of_an_Intermediate_Form_during_the_Transition_between_Xanthine_Dehydrogenase_and_Xanthine_Oxidase</a:t>
            </a:r>
            <a:r>
              <a:rPr lang="en-US" sz="2400" dirty="0"/>
              <a:t>.</a:t>
            </a:r>
          </a:p>
        </p:txBody>
      </p:sp>
      <p:sp>
        <p:nvSpPr>
          <p:cNvPr id="52" name="TextBox 51"/>
          <p:cNvSpPr txBox="1"/>
          <p:nvPr/>
        </p:nvSpPr>
        <p:spPr>
          <a:xfrm>
            <a:off x="34149096" y="12444216"/>
            <a:ext cx="7070658" cy="8586966"/>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 The compound APP has hydrogen bondings (H-bonds) to XOD similar to uric acid and allopurinol.  It has one H-bond at the 4-amino group to the side chain O-atom of Glu-802 similar to uric acid, which allopurinol does not have. The affinity energy is comparable to the value for allopurinol (-6.0 kcal/mol vs. -5.7 kcal/mol).</a:t>
            </a:r>
          </a:p>
          <a:p>
            <a:r>
              <a:rPr lang="en-US" sz="2400" dirty="0">
                <a:latin typeface="Arial" panose="020B0604020202020204" pitchFamily="34" charset="0"/>
                <a:cs typeface="Arial" panose="020B0604020202020204" pitchFamily="34" charset="0"/>
              </a:rPr>
              <a:t>- The compound APPO has the same numbers of H-bonds as uric acid (see </a:t>
            </a:r>
            <a:r>
              <a:rPr lang="en-US" sz="2400" b="1" dirty="0">
                <a:latin typeface="Arial" panose="020B0604020202020204" pitchFamily="34" charset="0"/>
                <a:cs typeface="Arial" panose="020B0604020202020204" pitchFamily="34" charset="0"/>
              </a:rPr>
              <a:t>Fig. 4(A and B</a:t>
            </a:r>
            <a:r>
              <a:rPr lang="en-US" sz="2400" dirty="0">
                <a:latin typeface="Arial" panose="020B0604020202020204" pitchFamily="34" charset="0"/>
                <a:cs typeface="Arial" panose="020B0604020202020204" pitchFamily="34" charset="0"/>
              </a:rPr>
              <a:t>); in addition it has a H-bond from the N-1 atom to the Arg-880 guanidinium group. Its bonding affinity value is highest compared to those of uric acid and allopurinol (-6.7 kcal/mol).</a:t>
            </a:r>
          </a:p>
          <a:p>
            <a:r>
              <a:rPr lang="en-US" sz="2400" dirty="0">
                <a:latin typeface="Arial" panose="020B0604020202020204" pitchFamily="34" charset="0"/>
                <a:cs typeface="Arial" panose="020B0604020202020204" pitchFamily="34" charset="0"/>
              </a:rPr>
              <a:t>- The STD NMR results showed that the protons on the pyrazolo-pymidine ring of APP have interactions (binding) to XOD.</a:t>
            </a:r>
          </a:p>
          <a:p>
            <a:r>
              <a:rPr lang="en-US" sz="2400" dirty="0">
                <a:latin typeface="Arial" panose="020B0604020202020204" pitchFamily="34" charset="0"/>
                <a:cs typeface="Arial" panose="020B0604020202020204" pitchFamily="34" charset="0"/>
              </a:rPr>
              <a:t>- The best observed binding was 4-Amino-1H-pyrazolo[3,4-d] pyrimidine-6-ol (APPO).</a:t>
            </a:r>
          </a:p>
          <a:p>
            <a:r>
              <a:rPr lang="en-US" sz="2400" dirty="0">
                <a:latin typeface="Arial" panose="020B0604020202020204" pitchFamily="34" charset="0"/>
                <a:cs typeface="Arial" panose="020B0604020202020204" pitchFamily="34" charset="0"/>
              </a:rPr>
              <a:t>- Both of these molecules (APP and APPO) could potentially be inhibitors of xanthine oxidase. </a:t>
            </a:r>
          </a:p>
          <a:p>
            <a:r>
              <a:rPr lang="en-US" sz="2400" dirty="0">
                <a:latin typeface="Arial" panose="020B0604020202020204" pitchFamily="34" charset="0"/>
                <a:cs typeface="Arial" panose="020B0604020202020204" pitchFamily="34" charset="0"/>
              </a:rPr>
              <a:t>- Further testing will be required, however computational results give a guide on which molecule will be a better inhibitor.</a:t>
            </a:r>
          </a:p>
        </p:txBody>
      </p:sp>
      <p:sp>
        <p:nvSpPr>
          <p:cNvPr id="47" name="TextBox 46"/>
          <p:cNvSpPr txBox="1"/>
          <p:nvPr/>
        </p:nvSpPr>
        <p:spPr>
          <a:xfrm>
            <a:off x="23574522" y="19224605"/>
            <a:ext cx="9618586" cy="830997"/>
          </a:xfrm>
          <a:prstGeom prst="rect">
            <a:avLst/>
          </a:prstGeom>
          <a:solidFill>
            <a:schemeClr val="accent1">
              <a:lumMod val="20000"/>
              <a:lumOff val="80000"/>
            </a:schemeClr>
          </a:solidFill>
        </p:spPr>
        <p:txBody>
          <a:bodyPr wrap="square" rtlCol="0">
            <a:spAutoFit/>
          </a:bodyPr>
          <a:lstStyle/>
          <a:p>
            <a:r>
              <a:rPr lang="en-US" sz="2400" b="1" dirty="0">
                <a:latin typeface="Arial" panose="020B0604020202020204" pitchFamily="34" charset="0"/>
                <a:cs typeface="Arial" panose="020B0604020202020204" pitchFamily="34" charset="0"/>
              </a:rPr>
              <a:t>Figure 4C. </a:t>
            </a:r>
            <a:r>
              <a:rPr lang="en-US" sz="2400" dirty="0">
                <a:latin typeface="Arial" panose="020B0604020202020204" pitchFamily="34" charset="0"/>
                <a:cs typeface="Arial" panose="020B0604020202020204" pitchFamily="34" charset="0"/>
              </a:rPr>
              <a:t>Docking results of known inhibitor allopurinol binding to XOD. Energy, best fit, mode and RMSD are shown below. </a:t>
            </a:r>
            <a:r>
              <a:rPr lang="en-US" sz="2400" b="1" dirty="0">
                <a:latin typeface="Arial" panose="020B0604020202020204" pitchFamily="34" charset="0"/>
                <a:cs typeface="Arial" panose="020B0604020202020204" pitchFamily="34" charset="0"/>
              </a:rPr>
              <a:t> </a:t>
            </a:r>
          </a:p>
        </p:txBody>
      </p:sp>
      <p:graphicFrame>
        <p:nvGraphicFramePr>
          <p:cNvPr id="53" name="Table 52"/>
          <p:cNvGraphicFramePr>
            <a:graphicFrameLocks noGrp="1"/>
          </p:cNvGraphicFramePr>
          <p:nvPr>
            <p:extLst>
              <p:ext uri="{D42A27DB-BD31-4B8C-83A1-F6EECF244321}">
                <p14:modId xmlns:p14="http://schemas.microsoft.com/office/powerpoint/2010/main" val="3501066766"/>
              </p:ext>
            </p:extLst>
          </p:nvPr>
        </p:nvGraphicFramePr>
        <p:xfrm>
          <a:off x="23662783" y="20091485"/>
          <a:ext cx="7957380" cy="1200330"/>
        </p:xfrm>
        <a:graphic>
          <a:graphicData uri="http://schemas.openxmlformats.org/drawingml/2006/table">
            <a:tbl>
              <a:tblPr firstRow="1" bandRow="1">
                <a:tableStyleId>{D7AC3CCA-C797-4891-BE02-D94E43425B78}</a:tableStyleId>
              </a:tblPr>
              <a:tblGrid>
                <a:gridCol w="1989345">
                  <a:extLst>
                    <a:ext uri="{9D8B030D-6E8A-4147-A177-3AD203B41FA5}">
                      <a16:colId xmlns:a16="http://schemas.microsoft.com/office/drawing/2014/main" val="20000"/>
                    </a:ext>
                  </a:extLst>
                </a:gridCol>
                <a:gridCol w="1989345">
                  <a:extLst>
                    <a:ext uri="{9D8B030D-6E8A-4147-A177-3AD203B41FA5}">
                      <a16:colId xmlns:a16="http://schemas.microsoft.com/office/drawing/2014/main" val="20001"/>
                    </a:ext>
                  </a:extLst>
                </a:gridCol>
                <a:gridCol w="1989345">
                  <a:extLst>
                    <a:ext uri="{9D8B030D-6E8A-4147-A177-3AD203B41FA5}">
                      <a16:colId xmlns:a16="http://schemas.microsoft.com/office/drawing/2014/main" val="20002"/>
                    </a:ext>
                  </a:extLst>
                </a:gridCol>
                <a:gridCol w="1989345">
                  <a:extLst>
                    <a:ext uri="{9D8B030D-6E8A-4147-A177-3AD203B41FA5}">
                      <a16:colId xmlns:a16="http://schemas.microsoft.com/office/drawing/2014/main" val="20003"/>
                    </a:ext>
                  </a:extLst>
                </a:gridCol>
              </a:tblGrid>
              <a:tr h="600165">
                <a:tc>
                  <a:txBody>
                    <a:bodyPr/>
                    <a:lstStyle/>
                    <a:p>
                      <a:r>
                        <a:rPr lang="en-US" sz="2400" dirty="0">
                          <a:latin typeface="Times New Roman" panose="02020603050405020304" pitchFamily="18" charset="0"/>
                          <a:cs typeface="Times New Roman" panose="02020603050405020304" pitchFamily="18" charset="0"/>
                        </a:rPr>
                        <a:t>Molecule</a:t>
                      </a:r>
                    </a:p>
                  </a:txBody>
                  <a:tcPr/>
                </a:tc>
                <a:tc>
                  <a:txBody>
                    <a:bodyPr/>
                    <a:lstStyle/>
                    <a:p>
                      <a:r>
                        <a:rPr lang="en-US" sz="2400" dirty="0">
                          <a:latin typeface="Times New Roman" panose="02020603050405020304" pitchFamily="18" charset="0"/>
                          <a:cs typeface="Times New Roman" panose="02020603050405020304" pitchFamily="18" charset="0"/>
                        </a:rPr>
                        <a:t>Energy</a:t>
                      </a:r>
                    </a:p>
                  </a:txBody>
                  <a:tcPr/>
                </a:tc>
                <a:tc>
                  <a:txBody>
                    <a:bodyPr/>
                    <a:lstStyle/>
                    <a:p>
                      <a:r>
                        <a:rPr lang="en-US" sz="2400" dirty="0">
                          <a:latin typeface="Times New Roman" panose="02020603050405020304" pitchFamily="18" charset="0"/>
                          <a:cs typeface="Times New Roman" panose="02020603050405020304" pitchFamily="18" charset="0"/>
                        </a:rPr>
                        <a:t>Best fit</a:t>
                      </a:r>
                    </a:p>
                  </a:txBody>
                  <a:tcPr/>
                </a:tc>
                <a:tc>
                  <a:txBody>
                    <a:bodyPr/>
                    <a:lstStyle/>
                    <a:p>
                      <a:r>
                        <a:rPr lang="en-US" sz="2400" dirty="0">
                          <a:latin typeface="Times New Roman" panose="02020603050405020304" pitchFamily="18" charset="0"/>
                          <a:cs typeface="Times New Roman" panose="02020603050405020304" pitchFamily="18" charset="0"/>
                        </a:rPr>
                        <a:t>RMSD</a:t>
                      </a:r>
                    </a:p>
                  </a:txBody>
                  <a:tcPr/>
                </a:tc>
                <a:extLst>
                  <a:ext uri="{0D108BD9-81ED-4DB2-BD59-A6C34878D82A}">
                    <a16:rowId xmlns:a16="http://schemas.microsoft.com/office/drawing/2014/main" val="10000"/>
                  </a:ext>
                </a:extLst>
              </a:tr>
              <a:tr h="600165">
                <a:tc>
                  <a:txBody>
                    <a:bodyPr/>
                    <a:lstStyle/>
                    <a:p>
                      <a:r>
                        <a:rPr lang="en-US" sz="2400" dirty="0">
                          <a:latin typeface="Times New Roman" panose="02020603050405020304" pitchFamily="18" charset="0"/>
                          <a:cs typeface="Times New Roman" panose="02020603050405020304" pitchFamily="18" charset="0"/>
                        </a:rPr>
                        <a:t>Allopurinol</a:t>
                      </a:r>
                    </a:p>
                  </a:txBody>
                  <a:tcPr/>
                </a:tc>
                <a:tc>
                  <a:txBody>
                    <a:bodyPr/>
                    <a:lstStyle/>
                    <a:p>
                      <a:r>
                        <a:rPr lang="en-US" sz="2400" dirty="0">
                          <a:latin typeface="Times New Roman" panose="02020603050405020304" pitchFamily="18" charset="0"/>
                          <a:cs typeface="Times New Roman" panose="02020603050405020304" pitchFamily="18" charset="0"/>
                        </a:rPr>
                        <a:t>-5.7</a:t>
                      </a:r>
                    </a:p>
                  </a:txBody>
                  <a:tcPr/>
                </a:tc>
                <a:tc>
                  <a:txBody>
                    <a:bodyPr/>
                    <a:lstStyle/>
                    <a:p>
                      <a:r>
                        <a:rPr lang="en-US" sz="2400" dirty="0">
                          <a:latin typeface="Times New Roman" panose="02020603050405020304" pitchFamily="18" charset="0"/>
                          <a:cs typeface="Times New Roman" panose="02020603050405020304" pitchFamily="18" charset="0"/>
                        </a:rPr>
                        <a:t>Mode #8</a:t>
                      </a:r>
                    </a:p>
                  </a:txBody>
                  <a:tcPr/>
                </a:tc>
                <a:tc>
                  <a:txBody>
                    <a:bodyPr/>
                    <a:lstStyle/>
                    <a:p>
                      <a:r>
                        <a:rPr lang="en-US" sz="2400" dirty="0">
                          <a:latin typeface="Times New Roman" panose="02020603050405020304" pitchFamily="18" charset="0"/>
                          <a:cs typeface="Times New Roman" panose="02020603050405020304" pitchFamily="18" charset="0"/>
                        </a:rPr>
                        <a:t>2.199,2.933</a:t>
                      </a:r>
                    </a:p>
                  </a:txBody>
                  <a:tcPr/>
                </a:tc>
                <a:extLst>
                  <a:ext uri="{0D108BD9-81ED-4DB2-BD59-A6C34878D82A}">
                    <a16:rowId xmlns:a16="http://schemas.microsoft.com/office/drawing/2014/main" val="10001"/>
                  </a:ext>
                </a:extLst>
              </a:tr>
            </a:tbl>
          </a:graphicData>
        </a:graphic>
      </p:graphicFrame>
      <p:pic>
        <p:nvPicPr>
          <p:cNvPr id="13" name="Picture 12">
            <a:extLst>
              <a:ext uri="{FF2B5EF4-FFF2-40B4-BE49-F238E27FC236}">
                <a16:creationId xmlns:a16="http://schemas.microsoft.com/office/drawing/2014/main" id="{B4663D7C-C93F-497D-9AA0-32D247DFCB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0027" y="18233042"/>
            <a:ext cx="6856903" cy="1692028"/>
          </a:xfrm>
          <a:prstGeom prst="rect">
            <a:avLst/>
          </a:prstGeom>
        </p:spPr>
      </p:pic>
      <p:pic>
        <p:nvPicPr>
          <p:cNvPr id="11" name="Picture 10">
            <a:extLst>
              <a:ext uri="{FF2B5EF4-FFF2-40B4-BE49-F238E27FC236}">
                <a16:creationId xmlns:a16="http://schemas.microsoft.com/office/drawing/2014/main" id="{70E02C0E-0D64-4EB6-8660-FCC9464615B2}"/>
              </a:ext>
            </a:extLst>
          </p:cNvPr>
          <p:cNvPicPr>
            <a:picLocks noChangeAspect="1"/>
          </p:cNvPicPr>
          <p:nvPr/>
        </p:nvPicPr>
        <p:blipFill>
          <a:blip r:embed="rId8"/>
          <a:stretch>
            <a:fillRect/>
          </a:stretch>
        </p:blipFill>
        <p:spPr>
          <a:xfrm>
            <a:off x="304203" y="27846742"/>
            <a:ext cx="4162082" cy="3787746"/>
          </a:xfrm>
          <a:prstGeom prst="rect">
            <a:avLst/>
          </a:prstGeom>
        </p:spPr>
      </p:pic>
      <p:pic>
        <p:nvPicPr>
          <p:cNvPr id="12" name="Picture 11">
            <a:extLst>
              <a:ext uri="{FF2B5EF4-FFF2-40B4-BE49-F238E27FC236}">
                <a16:creationId xmlns:a16="http://schemas.microsoft.com/office/drawing/2014/main" id="{C451C7FD-D962-4E21-A421-3501A3485B75}"/>
              </a:ext>
            </a:extLst>
          </p:cNvPr>
          <p:cNvPicPr>
            <a:picLocks noChangeAspect="1"/>
          </p:cNvPicPr>
          <p:nvPr/>
        </p:nvPicPr>
        <p:blipFill>
          <a:blip r:embed="rId9"/>
          <a:stretch>
            <a:fillRect/>
          </a:stretch>
        </p:blipFill>
        <p:spPr>
          <a:xfrm>
            <a:off x="4627499" y="27844585"/>
            <a:ext cx="4162082" cy="3787747"/>
          </a:xfrm>
          <a:prstGeom prst="rect">
            <a:avLst/>
          </a:prstGeom>
        </p:spPr>
      </p:pic>
      <p:sp>
        <p:nvSpPr>
          <p:cNvPr id="18" name="TextBox 17">
            <a:extLst>
              <a:ext uri="{FF2B5EF4-FFF2-40B4-BE49-F238E27FC236}">
                <a16:creationId xmlns:a16="http://schemas.microsoft.com/office/drawing/2014/main" id="{04A9F3FF-5132-4457-A99A-7BD1785F60FB}"/>
              </a:ext>
            </a:extLst>
          </p:cNvPr>
          <p:cNvSpPr txBox="1"/>
          <p:nvPr/>
        </p:nvSpPr>
        <p:spPr>
          <a:xfrm>
            <a:off x="9328837" y="19423806"/>
            <a:ext cx="9907663" cy="1200329"/>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Figure 4.(A,B).  (A) </a:t>
            </a:r>
            <a:r>
              <a:rPr lang="en-US" sz="2400" dirty="0">
                <a:latin typeface="Arial" panose="020B0604020202020204" pitchFamily="34" charset="0"/>
                <a:cs typeface="Arial" panose="020B0604020202020204" pitchFamily="34" charset="0"/>
              </a:rPr>
              <a:t>Observed bonding interactions of uric acid from docking in pymol (Middle) (</a:t>
            </a:r>
            <a:r>
              <a:rPr lang="en-US" sz="2400" dirty="0">
                <a:solidFill>
                  <a:srgbClr val="FF0000"/>
                </a:solidFill>
                <a:latin typeface="Arial" panose="020B0604020202020204" pitchFamily="34" charset="0"/>
                <a:cs typeface="Arial" panose="020B0604020202020204" pitchFamily="34" charset="0"/>
              </a:rPr>
              <a:t>3</a:t>
            </a:r>
            <a:r>
              <a:rPr lang="en-US" sz="2400" dirty="0">
                <a:latin typeface="Arial" panose="020B0604020202020204" pitchFamily="34" charset="0"/>
                <a:cs typeface="Arial" panose="020B0604020202020204" pitchFamily="34" charset="0"/>
              </a:rPr>
              <a:t>) compared to the (</a:t>
            </a:r>
            <a:r>
              <a:rPr lang="en-US" sz="2400" b="1" dirty="0">
                <a:latin typeface="Arial" panose="020B0604020202020204" pitchFamily="34" charset="0"/>
                <a:cs typeface="Arial" panose="020B0604020202020204" pitchFamily="34" charset="0"/>
              </a:rPr>
              <a:t>B</a:t>
            </a:r>
            <a:r>
              <a:rPr lang="en-US" sz="2400" dirty="0">
                <a:latin typeface="Arial" panose="020B0604020202020204" pitchFamily="34" charset="0"/>
                <a:cs typeface="Arial" panose="020B0604020202020204" pitchFamily="34" charset="0"/>
              </a:rPr>
              <a:t>) interactions from the PDB (Left) (</a:t>
            </a:r>
            <a:r>
              <a:rPr lang="en-US" sz="2400" dirty="0">
                <a:solidFill>
                  <a:srgbClr val="FF0000"/>
                </a:solidFill>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a:t>
            </a:r>
            <a:endParaRPr lang="en-US" sz="2400" b="1" dirty="0">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EA4C0F45-0EA7-48E9-883F-2BDB7DC1ECB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14405" y="33163335"/>
            <a:ext cx="4193799" cy="3893754"/>
          </a:xfrm>
          <a:prstGeom prst="rect">
            <a:avLst/>
          </a:prstGeom>
        </p:spPr>
      </p:pic>
      <p:pic>
        <p:nvPicPr>
          <p:cNvPr id="38" name="Picture 37">
            <a:extLst>
              <a:ext uri="{FF2B5EF4-FFF2-40B4-BE49-F238E27FC236}">
                <a16:creationId xmlns:a16="http://schemas.microsoft.com/office/drawing/2014/main" id="{A71136DC-3655-43E4-9A2F-9C9D3A2D70A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7714" y="33163336"/>
            <a:ext cx="4129862" cy="3893753"/>
          </a:xfrm>
          <a:prstGeom prst="rect">
            <a:avLst/>
          </a:prstGeom>
        </p:spPr>
      </p:pic>
      <p:pic>
        <p:nvPicPr>
          <p:cNvPr id="57" name="Picture 56">
            <a:extLst>
              <a:ext uri="{FF2B5EF4-FFF2-40B4-BE49-F238E27FC236}">
                <a16:creationId xmlns:a16="http://schemas.microsoft.com/office/drawing/2014/main" id="{5AB6D168-3824-48C4-AFB9-FB477203BC1D}"/>
              </a:ext>
            </a:extLst>
          </p:cNvPr>
          <p:cNvPicPr>
            <a:picLocks noChangeAspect="1"/>
          </p:cNvPicPr>
          <p:nvPr/>
        </p:nvPicPr>
        <p:blipFill>
          <a:blip r:embed="rId12"/>
          <a:stretch>
            <a:fillRect/>
          </a:stretch>
        </p:blipFill>
        <p:spPr>
          <a:xfrm>
            <a:off x="9191914" y="21404014"/>
            <a:ext cx="9773407" cy="6296413"/>
          </a:xfrm>
          <a:prstGeom prst="rect">
            <a:avLst/>
          </a:prstGeom>
        </p:spPr>
      </p:pic>
      <p:sp>
        <p:nvSpPr>
          <p:cNvPr id="60" name="TextBox 59">
            <a:extLst>
              <a:ext uri="{FF2B5EF4-FFF2-40B4-BE49-F238E27FC236}">
                <a16:creationId xmlns:a16="http://schemas.microsoft.com/office/drawing/2014/main" id="{CABD0693-F751-41A3-ADEC-F434E5733D0E}"/>
              </a:ext>
            </a:extLst>
          </p:cNvPr>
          <p:cNvSpPr txBox="1"/>
          <p:nvPr/>
        </p:nvSpPr>
        <p:spPr>
          <a:xfrm>
            <a:off x="135567" y="37305219"/>
            <a:ext cx="8395273" cy="830997"/>
          </a:xfrm>
          <a:prstGeom prst="rect">
            <a:avLst/>
          </a:prstGeom>
          <a:solidFill>
            <a:schemeClr val="accent1">
              <a:lumMod val="20000"/>
              <a:lumOff val="80000"/>
            </a:schemeClr>
          </a:solidFill>
        </p:spPr>
        <p:txBody>
          <a:bodyPr wrap="square" rtlCol="0">
            <a:spAutoFit/>
          </a:bodyPr>
          <a:lstStyle/>
          <a:p>
            <a:r>
              <a:rPr lang="en-US" sz="2400" b="1" dirty="0">
                <a:latin typeface="Arial" panose="020B0604020202020204" pitchFamily="34" charset="0"/>
                <a:cs typeface="Arial" panose="020B0604020202020204" pitchFamily="34" charset="0"/>
              </a:rPr>
              <a:t>Figure 3. </a:t>
            </a:r>
            <a:r>
              <a:rPr lang="en-US" sz="2400" dirty="0">
                <a:latin typeface="Arial" panose="020B0604020202020204" pitchFamily="34" charset="0"/>
                <a:cs typeface="Arial" panose="020B0604020202020204" pitchFamily="34" charset="0"/>
              </a:rPr>
              <a:t>The difference in the four-residue cluster can be seen above in the XDH form (left) and XO form (right) (</a:t>
            </a:r>
            <a:r>
              <a:rPr lang="en-US" sz="2400" dirty="0">
                <a:solidFill>
                  <a:srgbClr val="FF0000"/>
                </a:solidFill>
                <a:latin typeface="Arial" panose="020B0604020202020204" pitchFamily="34" charset="0"/>
                <a:cs typeface="Arial" panose="020B0604020202020204" pitchFamily="34" charset="0"/>
              </a:rPr>
              <a:t>3</a:t>
            </a:r>
            <a:r>
              <a:rPr lang="en-US" sz="2400" dirty="0">
                <a:latin typeface="Arial" panose="020B0604020202020204" pitchFamily="34" charset="0"/>
                <a:cs typeface="Arial" panose="020B0604020202020204" pitchFamily="34" charset="0"/>
              </a:rPr>
              <a:t>).</a:t>
            </a:r>
            <a:endParaRPr lang="en-US" sz="24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68BD2CA9-CD97-4301-906E-7FB4579090BF}"/>
              </a:ext>
            </a:extLst>
          </p:cNvPr>
          <p:cNvSpPr txBox="1"/>
          <p:nvPr/>
        </p:nvSpPr>
        <p:spPr>
          <a:xfrm>
            <a:off x="34112389" y="35458560"/>
            <a:ext cx="7020011" cy="2677656"/>
          </a:xfrm>
          <a:prstGeom prst="rect">
            <a:avLst/>
          </a:prstGeom>
          <a:solidFill>
            <a:schemeClr val="accent1">
              <a:lumMod val="20000"/>
              <a:lumOff val="80000"/>
            </a:schemeClr>
          </a:solidFill>
        </p:spPr>
        <p:txBody>
          <a:bodyPr wrap="square" rtlCol="0">
            <a:spAutoFit/>
          </a:bodyPr>
          <a:lstStyle/>
          <a:p>
            <a:r>
              <a:rPr lang="en-US" sz="2400" dirty="0">
                <a:latin typeface="Arial" panose="020B0604020202020204" pitchFamily="34" charset="0"/>
                <a:cs typeface="Arial" panose="020B0604020202020204" pitchFamily="34" charset="0"/>
              </a:rPr>
              <a:t>I would like to thank the UWEC Office of Research and Sponsored Programs (ORSP) for providing the Student/Faculty Research Collaboration grant to support this research, the UWEC Chemistry Department for use of the Autodock Vina software and NMR spectrometer, and also the Blugold Commitment for printing this poster. </a:t>
            </a:r>
          </a:p>
        </p:txBody>
      </p:sp>
      <p:sp>
        <p:nvSpPr>
          <p:cNvPr id="19" name="TextBox 18">
            <a:extLst>
              <a:ext uri="{FF2B5EF4-FFF2-40B4-BE49-F238E27FC236}">
                <a16:creationId xmlns:a16="http://schemas.microsoft.com/office/drawing/2014/main" id="{5E5942B9-8ED5-4859-A9DF-EF802D639CF6}"/>
              </a:ext>
            </a:extLst>
          </p:cNvPr>
          <p:cNvSpPr txBox="1"/>
          <p:nvPr/>
        </p:nvSpPr>
        <p:spPr>
          <a:xfrm>
            <a:off x="34265126" y="34456058"/>
            <a:ext cx="6646869" cy="877163"/>
          </a:xfrm>
          <a:prstGeom prst="rect">
            <a:avLst/>
          </a:prstGeom>
          <a:solidFill>
            <a:schemeClr val="accent2">
              <a:lumMod val="75000"/>
            </a:schemeClr>
          </a:solidFill>
        </p:spPr>
        <p:txBody>
          <a:bodyPr wrap="square" rtlCol="0">
            <a:spAutoFit/>
          </a:bodyPr>
          <a:lstStyle/>
          <a:p>
            <a:r>
              <a:rPr lang="en-US" sz="5100" dirty="0">
                <a:solidFill>
                  <a:schemeClr val="bg1"/>
                </a:solidFill>
              </a:rPr>
              <a:t>Acknowledgements</a:t>
            </a:r>
          </a:p>
        </p:txBody>
      </p:sp>
      <p:sp>
        <p:nvSpPr>
          <p:cNvPr id="63" name="TextBox 62">
            <a:extLst>
              <a:ext uri="{FF2B5EF4-FFF2-40B4-BE49-F238E27FC236}">
                <a16:creationId xmlns:a16="http://schemas.microsoft.com/office/drawing/2014/main" id="{7D5F45E8-1EC8-42BF-B94E-7DE251BFAE6A}"/>
              </a:ext>
            </a:extLst>
          </p:cNvPr>
          <p:cNvSpPr txBox="1"/>
          <p:nvPr/>
        </p:nvSpPr>
        <p:spPr>
          <a:xfrm>
            <a:off x="20644902" y="18715828"/>
            <a:ext cx="184731" cy="1209242"/>
          </a:xfrm>
          <a:prstGeom prst="rect">
            <a:avLst/>
          </a:prstGeom>
          <a:noFill/>
        </p:spPr>
        <p:txBody>
          <a:bodyPr wrap="none" rtlCol="0">
            <a:spAutoFit/>
          </a:bodyPr>
          <a:lstStyle/>
          <a:p>
            <a:endParaRPr lang="en-US" dirty="0"/>
          </a:p>
        </p:txBody>
      </p:sp>
      <p:sp>
        <p:nvSpPr>
          <p:cNvPr id="66" name="TextBox 65">
            <a:extLst>
              <a:ext uri="{FF2B5EF4-FFF2-40B4-BE49-F238E27FC236}">
                <a16:creationId xmlns:a16="http://schemas.microsoft.com/office/drawing/2014/main" id="{E8B688C7-F1BC-4A47-BCCF-3B622879D1FE}"/>
              </a:ext>
            </a:extLst>
          </p:cNvPr>
          <p:cNvSpPr txBox="1"/>
          <p:nvPr/>
        </p:nvSpPr>
        <p:spPr>
          <a:xfrm>
            <a:off x="17096952" y="8940742"/>
            <a:ext cx="6817112" cy="877163"/>
          </a:xfrm>
          <a:prstGeom prst="rect">
            <a:avLst/>
          </a:prstGeom>
          <a:solidFill>
            <a:schemeClr val="accent2">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Objectives  </a:t>
            </a:r>
          </a:p>
        </p:txBody>
      </p:sp>
      <p:grpSp>
        <p:nvGrpSpPr>
          <p:cNvPr id="37" name="Group 36">
            <a:extLst>
              <a:ext uri="{FF2B5EF4-FFF2-40B4-BE49-F238E27FC236}">
                <a16:creationId xmlns:a16="http://schemas.microsoft.com/office/drawing/2014/main" id="{CC005244-8451-284F-868C-AC6F2A855409}"/>
              </a:ext>
            </a:extLst>
          </p:cNvPr>
          <p:cNvGrpSpPr/>
          <p:nvPr/>
        </p:nvGrpSpPr>
        <p:grpSpPr>
          <a:xfrm>
            <a:off x="9272219" y="21396795"/>
            <a:ext cx="22347943" cy="8081166"/>
            <a:chOff x="9272219" y="21396795"/>
            <a:chExt cx="22347943" cy="8081166"/>
          </a:xfrm>
        </p:grpSpPr>
        <p:grpSp>
          <p:nvGrpSpPr>
            <p:cNvPr id="24" name="Group 23">
              <a:extLst>
                <a:ext uri="{FF2B5EF4-FFF2-40B4-BE49-F238E27FC236}">
                  <a16:creationId xmlns:a16="http://schemas.microsoft.com/office/drawing/2014/main" id="{6B02A89D-3B93-264D-8B2D-E76884739637}"/>
                </a:ext>
              </a:extLst>
            </p:cNvPr>
            <p:cNvGrpSpPr/>
            <p:nvPr/>
          </p:nvGrpSpPr>
          <p:grpSpPr>
            <a:xfrm>
              <a:off x="9272219" y="21396795"/>
              <a:ext cx="22347943" cy="8081166"/>
              <a:chOff x="9817762" y="25313874"/>
              <a:chExt cx="22347943" cy="8081166"/>
            </a:xfrm>
          </p:grpSpPr>
          <p:sp>
            <p:nvSpPr>
              <p:cNvPr id="48" name="TextBox 47"/>
              <p:cNvSpPr txBox="1"/>
              <p:nvPr/>
            </p:nvSpPr>
            <p:spPr>
              <a:xfrm>
                <a:off x="9817762" y="32194711"/>
                <a:ext cx="22347943" cy="1200329"/>
              </a:xfrm>
              <a:prstGeom prst="rect">
                <a:avLst/>
              </a:prstGeom>
              <a:solidFill>
                <a:schemeClr val="accent1">
                  <a:lumMod val="20000"/>
                  <a:lumOff val="80000"/>
                </a:schemeClr>
              </a:solidFill>
            </p:spPr>
            <p:txBody>
              <a:bodyPr wrap="square" rtlCol="0">
                <a:spAutoFit/>
              </a:bodyPr>
              <a:lstStyle/>
              <a:p>
                <a:r>
                  <a:rPr lang="en-US" sz="2400" b="1" dirty="0">
                    <a:latin typeface="Arial" panose="020B0604020202020204" pitchFamily="34" charset="0"/>
                    <a:cs typeface="Arial" panose="020B0604020202020204" pitchFamily="34" charset="0"/>
                  </a:rPr>
                  <a:t>Figure 5.(A</a:t>
                </a:r>
                <a:r>
                  <a:rPr lang="en-US" sz="2400" dirty="0">
                    <a:latin typeface="Arial" panose="020B0604020202020204" pitchFamily="34" charset="0"/>
                    <a:cs typeface="Arial" panose="020B0604020202020204" pitchFamily="34" charset="0"/>
                  </a:rPr>
                  <a:t>,</a:t>
                </a:r>
                <a:r>
                  <a:rPr lang="en-US" sz="2400" b="1" dirty="0">
                    <a:latin typeface="Arial" panose="020B0604020202020204" pitchFamily="34" charset="0"/>
                    <a:cs typeface="Arial" panose="020B0604020202020204" pitchFamily="34" charset="0"/>
                  </a:rPr>
                  <a:t>B).  (A)</a:t>
                </a:r>
                <a:r>
                  <a:rPr lang="en-US" sz="2400" dirty="0">
                    <a:latin typeface="Arial" panose="020B0604020202020204" pitchFamily="34" charset="0"/>
                    <a:cs typeface="Arial" panose="020B0604020202020204" pitchFamily="34" charset="0"/>
                  </a:rPr>
                  <a:t> The interactions of 4-Amino-1H-pyrazolo[3,4-d] pyrimidine with XOD (which has a similar structure to allopurinol) compared to those of the original ligand, bound uric acid </a:t>
                </a:r>
                <a:r>
                  <a:rPr lang="en-US" sz="2400" b="1" dirty="0">
                    <a:latin typeface="Arial" panose="020B0604020202020204" pitchFamily="34" charset="0"/>
                    <a:cs typeface="Arial" panose="020B0604020202020204" pitchFamily="34" charset="0"/>
                  </a:rPr>
                  <a:t>(see Fig 4.A and 4.B); v</a:t>
                </a:r>
                <a:r>
                  <a:rPr lang="en-US" sz="2400" dirty="0">
                    <a:latin typeface="Arial" panose="020B0604020202020204" pitchFamily="34" charset="0"/>
                    <a:cs typeface="Arial" panose="020B0604020202020204" pitchFamily="34" charset="0"/>
                  </a:rPr>
                  <a:t>ery similar bond types and interactions resulted. </a:t>
                </a:r>
                <a:r>
                  <a:rPr lang="en-US" sz="2400" b="1" dirty="0">
                    <a:latin typeface="Arial" panose="020B0604020202020204" pitchFamily="34" charset="0"/>
                    <a:cs typeface="Arial" panose="020B0604020202020204" pitchFamily="34" charset="0"/>
                  </a:rPr>
                  <a:t>(B)</a:t>
                </a:r>
                <a:r>
                  <a:rPr lang="en-US" sz="2400" dirty="0">
                    <a:latin typeface="Arial" panose="020B0604020202020204" pitchFamily="34" charset="0"/>
                    <a:cs typeface="Arial" panose="020B0604020202020204" pitchFamily="34" charset="0"/>
                  </a:rPr>
                  <a:t> The interactions of 4-Amino-1H-pyrazolo[3,4-d] pyrimidine-6-ol (APPO) with XOD compared to those of the original ligand, bound uric acid </a:t>
                </a:r>
                <a:r>
                  <a:rPr lang="en-US" sz="2400" b="1" dirty="0">
                    <a:latin typeface="Arial" panose="020B0604020202020204" pitchFamily="34" charset="0"/>
                    <a:cs typeface="Arial" panose="020B0604020202020204" pitchFamily="34" charset="0"/>
                  </a:rPr>
                  <a:t>(see Fig 4.A and 4.B); v</a:t>
                </a:r>
                <a:r>
                  <a:rPr lang="en-US" sz="2400" dirty="0">
                    <a:latin typeface="Arial" panose="020B0604020202020204" pitchFamily="34" charset="0"/>
                    <a:cs typeface="Arial" panose="020B0604020202020204" pitchFamily="34" charset="0"/>
                  </a:rPr>
                  <a:t>ery similar bond types and interactions resulted.</a:t>
                </a:r>
                <a:endParaRPr lang="en-US" sz="2400" b="1" dirty="0">
                  <a:latin typeface="Arial" panose="020B0604020202020204" pitchFamily="34" charset="0"/>
                  <a:cs typeface="Arial" panose="020B0604020202020204" pitchFamily="34" charset="0"/>
                </a:endParaRPr>
              </a:p>
            </p:txBody>
          </p:sp>
          <p:pic>
            <p:nvPicPr>
              <p:cNvPr id="58" name="Picture 57">
                <a:extLst>
                  <a:ext uri="{FF2B5EF4-FFF2-40B4-BE49-F238E27FC236}">
                    <a16:creationId xmlns:a16="http://schemas.microsoft.com/office/drawing/2014/main" id="{F385DBE0-E466-4B55-9F16-D68C94A10BBF}"/>
                  </a:ext>
                </a:extLst>
              </p:cNvPr>
              <p:cNvPicPr>
                <a:picLocks noChangeAspect="1"/>
              </p:cNvPicPr>
              <p:nvPr/>
            </p:nvPicPr>
            <p:blipFill>
              <a:blip r:embed="rId13"/>
              <a:stretch>
                <a:fillRect/>
              </a:stretch>
            </p:blipFill>
            <p:spPr>
              <a:xfrm>
                <a:off x="20291033" y="25313874"/>
                <a:ext cx="9730287" cy="6296413"/>
              </a:xfrm>
              <a:prstGeom prst="rect">
                <a:avLst/>
              </a:prstGeom>
            </p:spPr>
          </p:pic>
        </p:grpSp>
        <p:sp>
          <p:nvSpPr>
            <p:cNvPr id="73" name="TextBox 72">
              <a:extLst>
                <a:ext uri="{FF2B5EF4-FFF2-40B4-BE49-F238E27FC236}">
                  <a16:creationId xmlns:a16="http://schemas.microsoft.com/office/drawing/2014/main" id="{09DF6672-78B4-451B-9F92-B2294AB877E3}"/>
                </a:ext>
              </a:extLst>
            </p:cNvPr>
            <p:cNvSpPr txBox="1"/>
            <p:nvPr/>
          </p:nvSpPr>
          <p:spPr>
            <a:xfrm>
              <a:off x="11911871" y="27730720"/>
              <a:ext cx="822357" cy="461665"/>
            </a:xfrm>
            <a:prstGeom prst="rect">
              <a:avLst/>
            </a:prstGeom>
            <a:noFill/>
          </p:spPr>
          <p:txBody>
            <a:bodyPr wrap="square" rtlCol="0">
              <a:spAutoFit/>
            </a:bodyPr>
            <a:lstStyle/>
            <a:p>
              <a:r>
                <a:rPr lang="en-US" sz="2400" b="1" dirty="0"/>
                <a:t>5.A</a:t>
              </a:r>
            </a:p>
          </p:txBody>
        </p:sp>
        <p:sp>
          <p:nvSpPr>
            <p:cNvPr id="69" name="TextBox 68">
              <a:extLst>
                <a:ext uri="{FF2B5EF4-FFF2-40B4-BE49-F238E27FC236}">
                  <a16:creationId xmlns:a16="http://schemas.microsoft.com/office/drawing/2014/main" id="{E614CBFE-D832-B247-8D0D-F8464ABABE22}"/>
                </a:ext>
              </a:extLst>
            </p:cNvPr>
            <p:cNvSpPr txBox="1"/>
            <p:nvPr/>
          </p:nvSpPr>
          <p:spPr>
            <a:xfrm>
              <a:off x="24610634" y="27810529"/>
              <a:ext cx="934131" cy="461665"/>
            </a:xfrm>
            <a:prstGeom prst="rect">
              <a:avLst/>
            </a:prstGeom>
            <a:noFill/>
          </p:spPr>
          <p:txBody>
            <a:bodyPr wrap="square" rtlCol="0">
              <a:spAutoFit/>
            </a:bodyPr>
            <a:lstStyle/>
            <a:p>
              <a:r>
                <a:rPr lang="en-US" sz="2400" b="1" dirty="0"/>
                <a:t>5.B</a:t>
              </a:r>
            </a:p>
          </p:txBody>
        </p:sp>
      </p:grpSp>
      <p:grpSp>
        <p:nvGrpSpPr>
          <p:cNvPr id="22" name="Group 21">
            <a:extLst>
              <a:ext uri="{FF2B5EF4-FFF2-40B4-BE49-F238E27FC236}">
                <a16:creationId xmlns:a16="http://schemas.microsoft.com/office/drawing/2014/main" id="{64A01022-798E-334A-A722-3F420A231C90}"/>
              </a:ext>
            </a:extLst>
          </p:cNvPr>
          <p:cNvGrpSpPr/>
          <p:nvPr/>
        </p:nvGrpSpPr>
        <p:grpSpPr>
          <a:xfrm>
            <a:off x="9499224" y="13164782"/>
            <a:ext cx="21707729" cy="6088893"/>
            <a:chOff x="9489447" y="13947796"/>
            <a:chExt cx="21707729" cy="6088893"/>
          </a:xfrm>
        </p:grpSpPr>
        <p:pic>
          <p:nvPicPr>
            <p:cNvPr id="39" name="Picture 38" descr="http://staticeast.rcsb.org//poseview/AM/3AMZ/URC/3AMZ_URC.png"/>
            <p:cNvPicPr/>
            <p:nvPr/>
          </p:nvPicPr>
          <p:blipFill>
            <a:blip r:embed="rId14">
              <a:extLst>
                <a:ext uri="{28A0092B-C50C-407E-A947-70E740481C1C}">
                  <a14:useLocalDpi xmlns:a14="http://schemas.microsoft.com/office/drawing/2010/main" val="0"/>
                </a:ext>
              </a:extLst>
            </a:blip>
            <a:srcRect/>
            <a:stretch>
              <a:fillRect/>
            </a:stretch>
          </p:blipFill>
          <p:spPr bwMode="auto">
            <a:xfrm>
              <a:off x="9489447" y="14447420"/>
              <a:ext cx="6006797" cy="5589269"/>
            </a:xfrm>
            <a:prstGeom prst="rect">
              <a:avLst/>
            </a:prstGeom>
            <a:solidFill>
              <a:schemeClr val="accent1">
                <a:lumMod val="20000"/>
                <a:lumOff val="80000"/>
              </a:schemeClr>
            </a:solidFill>
            <a:ln>
              <a:noFill/>
            </a:ln>
            <a:extLst>
              <a:ext uri="{FAA26D3D-D897-4be2-8F04-BA451C77F1D7}">
                <ma14:placeholderFlag xmlns:ma14="http://schemas.microsoft.com/office/mac/drawingml/2011/main" xmlns=""/>
              </a:ext>
            </a:extLst>
          </p:spPr>
        </p:pic>
        <p:pic>
          <p:nvPicPr>
            <p:cNvPr id="14" name="Picture 13">
              <a:extLst>
                <a:ext uri="{FF2B5EF4-FFF2-40B4-BE49-F238E27FC236}">
                  <a16:creationId xmlns:a16="http://schemas.microsoft.com/office/drawing/2014/main" id="{FA960042-E63D-4823-8268-59BBA3BAC84A}"/>
                </a:ext>
              </a:extLst>
            </p:cNvPr>
            <p:cNvPicPr>
              <a:picLocks noChangeAspect="1"/>
            </p:cNvPicPr>
            <p:nvPr/>
          </p:nvPicPr>
          <p:blipFill>
            <a:blip r:embed="rId15"/>
            <a:stretch>
              <a:fillRect/>
            </a:stretch>
          </p:blipFill>
          <p:spPr>
            <a:xfrm>
              <a:off x="23697525" y="14430913"/>
              <a:ext cx="7499651" cy="5605775"/>
            </a:xfrm>
            <a:prstGeom prst="rect">
              <a:avLst/>
            </a:prstGeom>
          </p:spPr>
        </p:pic>
        <p:pic>
          <p:nvPicPr>
            <p:cNvPr id="16" name="Picture 15">
              <a:extLst>
                <a:ext uri="{FF2B5EF4-FFF2-40B4-BE49-F238E27FC236}">
                  <a16:creationId xmlns:a16="http://schemas.microsoft.com/office/drawing/2014/main" id="{D5465EE1-28F3-4B3E-8709-642FB8BE36F4}"/>
                </a:ext>
              </a:extLst>
            </p:cNvPr>
            <p:cNvPicPr>
              <a:picLocks noChangeAspect="1"/>
            </p:cNvPicPr>
            <p:nvPr/>
          </p:nvPicPr>
          <p:blipFill>
            <a:blip r:embed="rId16"/>
            <a:stretch>
              <a:fillRect/>
            </a:stretch>
          </p:blipFill>
          <p:spPr>
            <a:xfrm>
              <a:off x="15887391" y="14439321"/>
              <a:ext cx="7305323" cy="5597368"/>
            </a:xfrm>
            <a:prstGeom prst="rect">
              <a:avLst/>
            </a:prstGeom>
          </p:spPr>
        </p:pic>
        <p:sp>
          <p:nvSpPr>
            <p:cNvPr id="68" name="TextBox 67">
              <a:extLst>
                <a:ext uri="{FF2B5EF4-FFF2-40B4-BE49-F238E27FC236}">
                  <a16:creationId xmlns:a16="http://schemas.microsoft.com/office/drawing/2014/main" id="{0BE9BA8C-27CF-E644-9393-8AF03EA5424B}"/>
                </a:ext>
              </a:extLst>
            </p:cNvPr>
            <p:cNvSpPr txBox="1"/>
            <p:nvPr/>
          </p:nvSpPr>
          <p:spPr>
            <a:xfrm>
              <a:off x="26421940" y="13947796"/>
              <a:ext cx="677015" cy="461665"/>
            </a:xfrm>
            <a:prstGeom prst="rect">
              <a:avLst/>
            </a:prstGeom>
            <a:noFill/>
          </p:spPr>
          <p:txBody>
            <a:bodyPr wrap="square" rtlCol="0">
              <a:spAutoFit/>
            </a:bodyPr>
            <a:lstStyle/>
            <a:p>
              <a:r>
                <a:rPr lang="en-US" sz="2400" b="1" dirty="0"/>
                <a:t>C</a:t>
              </a:r>
            </a:p>
          </p:txBody>
        </p:sp>
        <p:sp>
          <p:nvSpPr>
            <p:cNvPr id="70" name="TextBox 69">
              <a:extLst>
                <a:ext uri="{FF2B5EF4-FFF2-40B4-BE49-F238E27FC236}">
                  <a16:creationId xmlns:a16="http://schemas.microsoft.com/office/drawing/2014/main" id="{A743317F-FC9F-7841-86B5-0206E87498D1}"/>
                </a:ext>
              </a:extLst>
            </p:cNvPr>
            <p:cNvSpPr txBox="1"/>
            <p:nvPr/>
          </p:nvSpPr>
          <p:spPr>
            <a:xfrm>
              <a:off x="10916958" y="13976939"/>
              <a:ext cx="677015" cy="461665"/>
            </a:xfrm>
            <a:prstGeom prst="rect">
              <a:avLst/>
            </a:prstGeom>
            <a:noFill/>
          </p:spPr>
          <p:txBody>
            <a:bodyPr wrap="square" rtlCol="0">
              <a:spAutoFit/>
            </a:bodyPr>
            <a:lstStyle/>
            <a:p>
              <a:r>
                <a:rPr lang="en-US" sz="2400" b="1" dirty="0"/>
                <a:t>A</a:t>
              </a:r>
            </a:p>
          </p:txBody>
        </p:sp>
        <p:sp>
          <p:nvSpPr>
            <p:cNvPr id="74" name="TextBox 73">
              <a:extLst>
                <a:ext uri="{FF2B5EF4-FFF2-40B4-BE49-F238E27FC236}">
                  <a16:creationId xmlns:a16="http://schemas.microsoft.com/office/drawing/2014/main" id="{75E10638-4EFB-9E40-A1D1-DCDF19C6159B}"/>
                </a:ext>
              </a:extLst>
            </p:cNvPr>
            <p:cNvSpPr txBox="1"/>
            <p:nvPr/>
          </p:nvSpPr>
          <p:spPr>
            <a:xfrm>
              <a:off x="18549708" y="13969249"/>
              <a:ext cx="677015" cy="461665"/>
            </a:xfrm>
            <a:prstGeom prst="rect">
              <a:avLst/>
            </a:prstGeom>
            <a:noFill/>
          </p:spPr>
          <p:txBody>
            <a:bodyPr wrap="square" rtlCol="0">
              <a:spAutoFit/>
            </a:bodyPr>
            <a:lstStyle/>
            <a:p>
              <a:r>
                <a:rPr lang="en-US" sz="2400" b="1" dirty="0"/>
                <a:t>B</a:t>
              </a:r>
            </a:p>
          </p:txBody>
        </p:sp>
      </p:grpSp>
      <p:pic>
        <p:nvPicPr>
          <p:cNvPr id="77" name="Picture 76">
            <a:extLst>
              <a:ext uri="{FF2B5EF4-FFF2-40B4-BE49-F238E27FC236}">
                <a16:creationId xmlns:a16="http://schemas.microsoft.com/office/drawing/2014/main" id="{29FF44E4-5E09-7944-A06B-83B06A10AC7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237353" y="31428025"/>
            <a:ext cx="7859599" cy="4955970"/>
          </a:xfrm>
          <a:prstGeom prst="rect">
            <a:avLst/>
          </a:prstGeom>
        </p:spPr>
      </p:pic>
      <p:sp>
        <p:nvSpPr>
          <p:cNvPr id="78" name="TextBox 77">
            <a:extLst>
              <a:ext uri="{FF2B5EF4-FFF2-40B4-BE49-F238E27FC236}">
                <a16:creationId xmlns:a16="http://schemas.microsoft.com/office/drawing/2014/main" id="{384C7F7D-DA12-0942-890A-F395319D642D}"/>
              </a:ext>
            </a:extLst>
          </p:cNvPr>
          <p:cNvSpPr txBox="1"/>
          <p:nvPr/>
        </p:nvSpPr>
        <p:spPr>
          <a:xfrm>
            <a:off x="9202142" y="36197224"/>
            <a:ext cx="24843052" cy="1938992"/>
          </a:xfrm>
          <a:prstGeom prst="rect">
            <a:avLst/>
          </a:prstGeom>
          <a:solidFill>
            <a:schemeClr val="bg1"/>
          </a:solidFill>
        </p:spPr>
        <p:txBody>
          <a:bodyPr wrap="square" rtlCol="0">
            <a:spAutoFit/>
          </a:bodyPr>
          <a:lstStyle/>
          <a:p>
            <a:r>
              <a:rPr lang="en-US" sz="2400" b="1" dirty="0">
                <a:latin typeface="Arial" panose="020B0604020202020204" pitchFamily="34" charset="0"/>
                <a:cs typeface="Arial" panose="020B0604020202020204" pitchFamily="34" charset="0"/>
              </a:rPr>
              <a:t>Figure 6 (A, B).  A). </a:t>
            </a:r>
            <a:r>
              <a:rPr lang="en-US" sz="2400" dirty="0">
                <a:latin typeface="Arial" panose="020B0604020202020204" pitchFamily="34" charset="0"/>
                <a:cs typeface="Arial" panose="020B0604020202020204" pitchFamily="34" charset="0"/>
              </a:rPr>
              <a:t>STD NMR spectra:  </a:t>
            </a:r>
          </a:p>
          <a:p>
            <a:r>
              <a:rPr lang="en-US" sz="2400" dirty="0">
                <a:latin typeface="Arial" panose="020B0604020202020204" pitchFamily="34" charset="0"/>
                <a:cs typeface="Arial" panose="020B0604020202020204" pitchFamily="34" charset="0"/>
              </a:rPr>
              <a:t>(</a:t>
            </a:r>
            <a:r>
              <a:rPr lang="en-US" sz="2400" dirty="0">
                <a:solidFill>
                  <a:srgbClr val="1D1FE3"/>
                </a:solidFill>
                <a:latin typeface="Arial" panose="020B0604020202020204" pitchFamily="34" charset="0"/>
                <a:cs typeface="Arial" panose="020B0604020202020204" pitchFamily="34" charset="0"/>
              </a:rPr>
              <a:t>Blue</a:t>
            </a:r>
            <a:r>
              <a:rPr lang="en-US" sz="2400" dirty="0">
                <a:latin typeface="Arial" panose="020B0604020202020204" pitchFamily="34" charset="0"/>
                <a:cs typeface="Arial" panose="020B0604020202020204" pitchFamily="34" charset="0"/>
              </a:rPr>
              <a:t>), Normal </a:t>
            </a:r>
            <a:r>
              <a:rPr lang="en-US" sz="2400" baseline="30000" dirty="0">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H NMR spectrum of APP plus XOD. Protons from the APP are at 8 ppm.</a:t>
            </a:r>
          </a:p>
          <a:p>
            <a:r>
              <a:rPr lang="en-US" sz="2400" dirty="0">
                <a:latin typeface="Arial" panose="020B0604020202020204" pitchFamily="34" charset="0"/>
                <a:cs typeface="Arial" panose="020B0604020202020204" pitchFamily="34" charset="0"/>
              </a:rPr>
              <a:t>(</a:t>
            </a:r>
            <a:r>
              <a:rPr lang="en-US" sz="2400" dirty="0">
                <a:solidFill>
                  <a:srgbClr val="FF0000"/>
                </a:solidFill>
                <a:latin typeface="Arial" panose="020B0604020202020204" pitchFamily="34" charset="0"/>
                <a:cs typeface="Arial" panose="020B0604020202020204" pitchFamily="34" charset="0"/>
              </a:rPr>
              <a:t>Red</a:t>
            </a:r>
            <a:r>
              <a:rPr lang="en-US" sz="2400" dirty="0">
                <a:latin typeface="Arial" panose="020B0604020202020204" pitchFamily="34" charset="0"/>
                <a:cs typeface="Arial" panose="020B0604020202020204" pitchFamily="34" charset="0"/>
              </a:rPr>
              <a:t>), STD NMR spectrum of a mixture of 4-Aminopyrazolo(3,4-d)pyrimidine (APP) plus XOD. STD peaks at 8 ppm show that the protons of APP binds to XOD. All hydrogen resonances between 3 ppm – 5.5 ppm do not bind to the XOD (non-binding peaks), so no STD peaks are present for these protons.</a:t>
            </a:r>
          </a:p>
          <a:p>
            <a:r>
              <a:rPr lang="en-US" sz="2400" dirty="0">
                <a:latin typeface="Arial" panose="020B0604020202020204" pitchFamily="34" charset="0"/>
                <a:cs typeface="Arial" panose="020B0604020202020204" pitchFamily="34" charset="0"/>
              </a:rPr>
              <a:t>(</a:t>
            </a:r>
            <a:r>
              <a:rPr lang="en-US" sz="2400" dirty="0">
                <a:solidFill>
                  <a:srgbClr val="00B050"/>
                </a:solidFill>
                <a:latin typeface="Arial" panose="020B0604020202020204" pitchFamily="34" charset="0"/>
                <a:cs typeface="Arial" panose="020B0604020202020204" pitchFamily="34" charset="0"/>
              </a:rPr>
              <a:t>Green</a:t>
            </a:r>
            <a:r>
              <a:rPr lang="en-US" sz="2400" dirty="0">
                <a:latin typeface="Arial" panose="020B0604020202020204" pitchFamily="34" charset="0"/>
                <a:cs typeface="Arial" panose="020B0604020202020204" pitchFamily="34" charset="0"/>
              </a:rPr>
              <a:t>), STD NMR spectrum of APP without XOD. No XOD present, so no STD peaks at 8 ppm, thus no binding.</a:t>
            </a:r>
          </a:p>
        </p:txBody>
      </p:sp>
      <p:sp>
        <p:nvSpPr>
          <p:cNvPr id="79" name="TextBox 78">
            <a:extLst>
              <a:ext uri="{FF2B5EF4-FFF2-40B4-BE49-F238E27FC236}">
                <a16:creationId xmlns:a16="http://schemas.microsoft.com/office/drawing/2014/main" id="{EF644038-BCF7-424C-B158-3F9BBC0DCC75}"/>
              </a:ext>
            </a:extLst>
          </p:cNvPr>
          <p:cNvSpPr txBox="1"/>
          <p:nvPr/>
        </p:nvSpPr>
        <p:spPr>
          <a:xfrm>
            <a:off x="9528368" y="31632332"/>
            <a:ext cx="822357" cy="461665"/>
          </a:xfrm>
          <a:prstGeom prst="rect">
            <a:avLst/>
          </a:prstGeom>
          <a:noFill/>
        </p:spPr>
        <p:txBody>
          <a:bodyPr wrap="square" rtlCol="0">
            <a:spAutoFit/>
          </a:bodyPr>
          <a:lstStyle/>
          <a:p>
            <a:r>
              <a:rPr lang="en-US" sz="2400" b="1" dirty="0"/>
              <a:t>6.A</a:t>
            </a:r>
          </a:p>
        </p:txBody>
      </p:sp>
      <p:sp>
        <p:nvSpPr>
          <p:cNvPr id="81" name="TextBox 80">
            <a:extLst>
              <a:ext uri="{FF2B5EF4-FFF2-40B4-BE49-F238E27FC236}">
                <a16:creationId xmlns:a16="http://schemas.microsoft.com/office/drawing/2014/main" id="{335CAAA4-3089-2942-A282-F12B38A6E296}"/>
              </a:ext>
            </a:extLst>
          </p:cNvPr>
          <p:cNvSpPr txBox="1"/>
          <p:nvPr/>
        </p:nvSpPr>
        <p:spPr>
          <a:xfrm>
            <a:off x="19236500" y="33724312"/>
            <a:ext cx="8004895" cy="830997"/>
          </a:xfrm>
          <a:prstGeom prst="rect">
            <a:avLst/>
          </a:prstGeom>
          <a:noFill/>
        </p:spPr>
        <p:txBody>
          <a:bodyPr wrap="square" rtlCol="0">
            <a:spAutoFit/>
          </a:bodyPr>
          <a:lstStyle/>
          <a:p>
            <a:r>
              <a:rPr lang="en-US" sz="2400" b="1" dirty="0"/>
              <a:t>6.B.</a:t>
            </a:r>
            <a:r>
              <a:rPr lang="en-US" sz="2400" dirty="0"/>
              <a:t> </a:t>
            </a:r>
            <a:r>
              <a:rPr lang="en-US" sz="2400" baseline="30000" dirty="0">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H NMR work for APPO compound is to be carried out at a later time because of COVID-19 disruption. </a:t>
            </a:r>
            <a:endParaRPr lang="en-US" sz="2400" b="1" dirty="0"/>
          </a:p>
        </p:txBody>
      </p:sp>
      <p:pic>
        <p:nvPicPr>
          <p:cNvPr id="41" name="Picture 40">
            <a:extLst>
              <a:ext uri="{FF2B5EF4-FFF2-40B4-BE49-F238E27FC236}">
                <a16:creationId xmlns:a16="http://schemas.microsoft.com/office/drawing/2014/main" id="{EBFCEA11-55A8-4D41-AFFD-2141C2A74725}"/>
              </a:ext>
            </a:extLst>
          </p:cNvPr>
          <p:cNvPicPr>
            <a:picLocks noChangeAspect="1"/>
          </p:cNvPicPr>
          <p:nvPr/>
        </p:nvPicPr>
        <p:blipFill>
          <a:blip r:embed="rId18"/>
          <a:stretch>
            <a:fillRect/>
          </a:stretch>
        </p:blipFill>
        <p:spPr>
          <a:xfrm>
            <a:off x="217714" y="1336420"/>
            <a:ext cx="5288705" cy="2394812"/>
          </a:xfrm>
          <a:prstGeom prst="rect">
            <a:avLst/>
          </a:prstGeom>
        </p:spPr>
      </p:pic>
      <p:pic>
        <p:nvPicPr>
          <p:cNvPr id="82" name="Picture 81">
            <a:extLst>
              <a:ext uri="{FF2B5EF4-FFF2-40B4-BE49-F238E27FC236}">
                <a16:creationId xmlns:a16="http://schemas.microsoft.com/office/drawing/2014/main" id="{C57B2095-921E-3440-BC7D-C81353E284CB}"/>
              </a:ext>
            </a:extLst>
          </p:cNvPr>
          <p:cNvPicPr>
            <a:picLocks noChangeAspect="1"/>
          </p:cNvPicPr>
          <p:nvPr/>
        </p:nvPicPr>
        <p:blipFill>
          <a:blip r:embed="rId18"/>
          <a:stretch>
            <a:fillRect/>
          </a:stretch>
        </p:blipFill>
        <p:spPr>
          <a:xfrm>
            <a:off x="36682326" y="1483692"/>
            <a:ext cx="5105235" cy="2311734"/>
          </a:xfrm>
          <a:prstGeom prst="rect">
            <a:avLst/>
          </a:prstGeom>
        </p:spPr>
      </p:pic>
    </p:spTree>
    <p:extLst>
      <p:ext uri="{BB962C8B-B14F-4D97-AF65-F5344CB8AC3E}">
        <p14:creationId xmlns:p14="http://schemas.microsoft.com/office/powerpoint/2010/main" val="23191427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3065</TotalTime>
  <Words>1942</Words>
  <Application>Microsoft Macintosh PowerPoint</Application>
  <PresentationFormat>Custom</PresentationFormat>
  <Paragraphs>104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Studies of Small Molecules Binding to Xanthine Oxidase Modeled After Urate Binding  Eric E. Colwitz, Keng Chang (Presenter) and Thao Yang Department of Chemistry, University of Wisconsin-Eau Claire, Eau Claire WI; Celebration of Excellence in Research &amp; Creative Activity (28th Annual CERCA), April 27-May 1, 2020.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 Lysengkeng</dc:creator>
  <cp:lastModifiedBy>Yang, Thao</cp:lastModifiedBy>
  <cp:revision>180</cp:revision>
  <dcterms:created xsi:type="dcterms:W3CDTF">2016-03-15T20:57:41Z</dcterms:created>
  <dcterms:modified xsi:type="dcterms:W3CDTF">2020-04-20T01:24:41Z</dcterms:modified>
</cp:coreProperties>
</file>