
<file path=[Content_Types].xml><?xml version="1.0" encoding="utf-8"?>
<Types xmlns="http://schemas.openxmlformats.org/package/2006/content-types">
  <Default Extension="png" ContentType="image/png"/>
  <Default Extension="jfif" ContentType="image/jpe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Lst>
  <p:sldSz cx="42062400" cy="38404800"/>
  <p:notesSz cx="6858000" cy="9144000"/>
  <p:defaultTextStyle>
    <a:defPPr>
      <a:defRPr lang="en-US"/>
    </a:defPPr>
    <a:lvl1pPr marL="0" algn="l" defTabSz="3862232" rtl="0" eaLnBrk="1" latinLnBrk="0" hangingPunct="1">
      <a:defRPr sz="7603" kern="1200">
        <a:solidFill>
          <a:schemeClr val="tx1"/>
        </a:solidFill>
        <a:latin typeface="+mn-lt"/>
        <a:ea typeface="+mn-ea"/>
        <a:cs typeface="+mn-cs"/>
      </a:defRPr>
    </a:lvl1pPr>
    <a:lvl2pPr marL="1931116" algn="l" defTabSz="3862232" rtl="0" eaLnBrk="1" latinLnBrk="0" hangingPunct="1">
      <a:defRPr sz="7603" kern="1200">
        <a:solidFill>
          <a:schemeClr val="tx1"/>
        </a:solidFill>
        <a:latin typeface="+mn-lt"/>
        <a:ea typeface="+mn-ea"/>
        <a:cs typeface="+mn-cs"/>
      </a:defRPr>
    </a:lvl2pPr>
    <a:lvl3pPr marL="3862232" algn="l" defTabSz="3862232" rtl="0" eaLnBrk="1" latinLnBrk="0" hangingPunct="1">
      <a:defRPr sz="7603" kern="1200">
        <a:solidFill>
          <a:schemeClr val="tx1"/>
        </a:solidFill>
        <a:latin typeface="+mn-lt"/>
        <a:ea typeface="+mn-ea"/>
        <a:cs typeface="+mn-cs"/>
      </a:defRPr>
    </a:lvl3pPr>
    <a:lvl4pPr marL="5793349" algn="l" defTabSz="3862232" rtl="0" eaLnBrk="1" latinLnBrk="0" hangingPunct="1">
      <a:defRPr sz="7603" kern="1200">
        <a:solidFill>
          <a:schemeClr val="tx1"/>
        </a:solidFill>
        <a:latin typeface="+mn-lt"/>
        <a:ea typeface="+mn-ea"/>
        <a:cs typeface="+mn-cs"/>
      </a:defRPr>
    </a:lvl4pPr>
    <a:lvl5pPr marL="7724465" algn="l" defTabSz="3862232" rtl="0" eaLnBrk="1" latinLnBrk="0" hangingPunct="1">
      <a:defRPr sz="7603" kern="1200">
        <a:solidFill>
          <a:schemeClr val="tx1"/>
        </a:solidFill>
        <a:latin typeface="+mn-lt"/>
        <a:ea typeface="+mn-ea"/>
        <a:cs typeface="+mn-cs"/>
      </a:defRPr>
    </a:lvl5pPr>
    <a:lvl6pPr marL="9655581" algn="l" defTabSz="3862232" rtl="0" eaLnBrk="1" latinLnBrk="0" hangingPunct="1">
      <a:defRPr sz="7603" kern="1200">
        <a:solidFill>
          <a:schemeClr val="tx1"/>
        </a:solidFill>
        <a:latin typeface="+mn-lt"/>
        <a:ea typeface="+mn-ea"/>
        <a:cs typeface="+mn-cs"/>
      </a:defRPr>
    </a:lvl6pPr>
    <a:lvl7pPr marL="11586697" algn="l" defTabSz="3862232" rtl="0" eaLnBrk="1" latinLnBrk="0" hangingPunct="1">
      <a:defRPr sz="7603" kern="1200">
        <a:solidFill>
          <a:schemeClr val="tx1"/>
        </a:solidFill>
        <a:latin typeface="+mn-lt"/>
        <a:ea typeface="+mn-ea"/>
        <a:cs typeface="+mn-cs"/>
      </a:defRPr>
    </a:lvl7pPr>
    <a:lvl8pPr marL="13517813" algn="l" defTabSz="3862232" rtl="0" eaLnBrk="1" latinLnBrk="0" hangingPunct="1">
      <a:defRPr sz="7603" kern="1200">
        <a:solidFill>
          <a:schemeClr val="tx1"/>
        </a:solidFill>
        <a:latin typeface="+mn-lt"/>
        <a:ea typeface="+mn-ea"/>
        <a:cs typeface="+mn-cs"/>
      </a:defRPr>
    </a:lvl8pPr>
    <a:lvl9pPr marL="15448930" algn="l" defTabSz="3862232"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C663"/>
    <a:srgbClr val="DD9E11"/>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1D3AB15-EB46-4D5B-9E08-857A21ED5084}" v="923" dt="2018-04-24T21:19:10.237"/>
    <p1510:client id="{1D5099F0-4DF1-4624-B975-7A603BE936A0}" v="115" dt="2018-04-24T20:59:07.020"/>
    <p1510:client id="{F2407FB6-E1DD-4692-8654-F89BEB0DCA1C}" v="561" dt="2018-04-24T22:03:21.882"/>
    <p1510:client id="{1612350B-1F33-43C0-BC91-B988CD19B659}" v="578" dt="2018-04-24T22:09:57.52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57" d="100"/>
          <a:sy n="57" d="100"/>
        </p:scale>
        <p:origin x="-5358" y="-8766"/>
      </p:cViewPr>
      <p:guideLst>
        <p:guide orient="horz" pos="12096"/>
        <p:guide pos="132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p>
        </p:txBody>
      </p:sp>
      <p:sp>
        <p:nvSpPr>
          <p:cNvPr id="4" name="Date Placeholder 3"/>
          <p:cNvSpPr>
            <a:spLocks noGrp="1"/>
          </p:cNvSpPr>
          <p:nvPr>
            <p:ph type="dt" sz="half" idx="10"/>
          </p:nvPr>
        </p:nvSpPr>
        <p:spPr/>
        <p:txBody>
          <a:bodyPr/>
          <a:lstStyle/>
          <a:p>
            <a:fld id="{4F20B532-B5DD-45C5-B78C-DF3FDEAD0301}" type="datetimeFigureOut">
              <a:rPr lang="en-US" smtClean="0"/>
              <a:t>4/26/2018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39640467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F20B532-B5DD-45C5-B78C-DF3FDEAD0301}" type="datetimeFigureOut">
              <a:rPr lang="en-US" smtClean="0"/>
              <a:t>4/26/2018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3558411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F20B532-B5DD-45C5-B78C-DF3FDEAD0301}" type="datetimeFigureOut">
              <a:rPr lang="en-US" smtClean="0"/>
              <a:t>4/26/2018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410122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F20B532-B5DD-45C5-B78C-DF3FDEAD0301}" type="datetimeFigureOut">
              <a:rPr lang="en-US" smtClean="0"/>
              <a:t>4/26/2018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383041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705265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F20B532-B5DD-45C5-B78C-DF3FDEAD0301}" type="datetimeFigureOut">
              <a:rPr lang="en-US" smtClean="0"/>
              <a:t>4/26/2018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5193488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F20B532-B5DD-45C5-B78C-DF3FDEAD0301}" type="datetimeFigureOut">
              <a:rPr lang="en-US" smtClean="0"/>
              <a:t>4/26/2018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805506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F20B532-B5DD-45C5-B78C-DF3FDEAD0301}" type="datetimeFigureOut">
              <a:rPr lang="en-US" smtClean="0"/>
              <a:t>4/26/2018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3530844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4/26/2018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929605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3379157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632205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smtClean="0"/>
              <a:t>4/26/2018</a:t>
            </a:fld>
            <a:endParaRPr lang="en-US"/>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smtClean="0"/>
              <a:t>‹#›</a:t>
            </a:fld>
            <a:endParaRPr lang="en-US"/>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9" name="Rectangle 8"/>
          <p:cNvSpPr/>
          <p:nvPr userDrawn="1"/>
        </p:nvSpPr>
        <p:spPr>
          <a:xfrm>
            <a:off x="789709" y="974035"/>
            <a:ext cx="40399855"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4" name="Rectangle 13"/>
          <p:cNvSpPr/>
          <p:nvPr userDrawn="1"/>
        </p:nvSpPr>
        <p:spPr>
          <a:xfrm>
            <a:off x="11164135" y="8232082"/>
            <a:ext cx="9184764" cy="17828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5" name="Rectangle 14"/>
          <p:cNvSpPr/>
          <p:nvPr userDrawn="1"/>
        </p:nvSpPr>
        <p:spPr>
          <a:xfrm>
            <a:off x="21013804" y="8232082"/>
            <a:ext cx="19740436" cy="27870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6" name="Rectangle 15"/>
          <p:cNvSpPr/>
          <p:nvPr userDrawn="1"/>
        </p:nvSpPr>
        <p:spPr>
          <a:xfrm>
            <a:off x="1332586" y="8232082"/>
            <a:ext cx="9184876" cy="17828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7" name="Rectangle 16"/>
          <p:cNvSpPr/>
          <p:nvPr userDrawn="1"/>
        </p:nvSpPr>
        <p:spPr>
          <a:xfrm>
            <a:off x="28969965" y="36966043"/>
            <a:ext cx="12552108" cy="337144"/>
          </a:xfrm>
          <a:prstGeom prst="rect">
            <a:avLst/>
          </a:prstGeom>
        </p:spPr>
        <p:txBody>
          <a:bodyPr wrap="square">
            <a:spAutoFit/>
          </a:bodyPr>
          <a:lstStyle/>
          <a:p>
            <a:r>
              <a:rPr lang="en-US" sz="1591" i="1">
                <a:solidFill>
                  <a:schemeClr val="bg1"/>
                </a:solidFill>
              </a:rPr>
              <a:t>We thank the Office of Research and Sponsored Programs for supporting this research, and Learning &amp; Technology Services for printing this poster.</a:t>
            </a:r>
            <a:r>
              <a:rPr lang="en-US" sz="1591">
                <a:solidFill>
                  <a:schemeClr val="bg1"/>
                </a:solidFill>
              </a:rPr>
              <a:t> </a:t>
            </a:r>
          </a:p>
        </p:txBody>
      </p:sp>
      <p:sp>
        <p:nvSpPr>
          <p:cNvPr id="18" name="Rectangle 17"/>
          <p:cNvSpPr/>
          <p:nvPr userDrawn="1"/>
        </p:nvSpPr>
        <p:spPr>
          <a:xfrm>
            <a:off x="1332585" y="26663372"/>
            <a:ext cx="19016314" cy="94393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cxnSp>
        <p:nvCxnSpPr>
          <p:cNvPr id="20" name="Straight Connector 19"/>
          <p:cNvCxnSpPr/>
          <p:nvPr userDrawn="1"/>
        </p:nvCxnSpPr>
        <p:spPr>
          <a:xfrm>
            <a:off x="20681407" y="7629108"/>
            <a:ext cx="0" cy="2796646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10831736" y="7629108"/>
            <a:ext cx="0" cy="1870561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flipH="1">
            <a:off x="1662545" y="26334720"/>
            <a:ext cx="1901886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21" name="Picture 20"/>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38782257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fif"/><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jfif"/><Relationship Id="rId11" Type="http://schemas.openxmlformats.org/officeDocument/2006/relationships/hyperlink" Target="http://www.slideshare.net/ParimiAnuradha/inductively-coupled-plasma-atomic-emission-spectroscopy-65578961" TargetMode="External"/><Relationship Id="rId5" Type="http://schemas.openxmlformats.org/officeDocument/2006/relationships/image" Target="../media/image5.jpeg"/><Relationship Id="rId10" Type="http://schemas.openxmlformats.org/officeDocument/2006/relationships/hyperlink" Target="http://www.thermofisher.com/us/en/home/industrial/spectroscopy-elemental-isotope-analysis/spectroscopy-elemental-isotope-analysis-learning-center/trace-elemental-analysis-tea-information/icp-oes-information/icp-oes-system-technologies.html" TargetMode="External"/><Relationship Id="rId4" Type="http://schemas.openxmlformats.org/officeDocument/2006/relationships/image" Target="../media/image4.png"/><Relationship Id="rId9"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10" descr="A screenshot of a cell phone&#10;&#10;Description generated with very high confidence">
            <a:extLst>
              <a:ext uri="{FF2B5EF4-FFF2-40B4-BE49-F238E27FC236}">
                <a16:creationId xmlns:a16="http://schemas.microsoft.com/office/drawing/2014/main" id="{FC71B586-2868-4760-8F55-E08953522BF0}"/>
              </a:ext>
            </a:extLst>
          </p:cNvPr>
          <p:cNvPicPr>
            <a:picLocks noChangeAspect="1"/>
          </p:cNvPicPr>
          <p:nvPr/>
        </p:nvPicPr>
        <p:blipFill>
          <a:blip r:embed="rId2"/>
          <a:stretch>
            <a:fillRect/>
          </a:stretch>
        </p:blipFill>
        <p:spPr>
          <a:xfrm>
            <a:off x="1125189" y="27534314"/>
            <a:ext cx="7133476" cy="3962494"/>
          </a:xfrm>
          <a:prstGeom prst="rect">
            <a:avLst/>
          </a:prstGeom>
        </p:spPr>
      </p:pic>
      <p:sp>
        <p:nvSpPr>
          <p:cNvPr id="16" name="TextBox 15">
            <a:extLst>
              <a:ext uri="{FF2B5EF4-FFF2-40B4-BE49-F238E27FC236}">
                <a16:creationId xmlns:a16="http://schemas.microsoft.com/office/drawing/2014/main" id="{0AFB6EAA-2AD1-4D5C-B00A-AC926BEF4E5B}"/>
              </a:ext>
            </a:extLst>
          </p:cNvPr>
          <p:cNvSpPr txBox="1"/>
          <p:nvPr/>
        </p:nvSpPr>
        <p:spPr>
          <a:xfrm>
            <a:off x="21252587" y="21023512"/>
            <a:ext cx="18692797" cy="2677656"/>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latin typeface="Palatino Linotype"/>
                <a:cs typeface="Arial"/>
              </a:rPr>
              <a:t>Next, we varied the MP-AES settings and found results shown in Table 3. Flow rate had the largest impact on the limit of detection. Both the increase and decrease of flow rates produced lower limits of detection. Increased flow rate, however, gave the least accurate sample concentration having a value outside of the range of variability (1.517 ppm - 1.602 ppm).  ​Increased read time had the next lowest limit of detection with reasonable sample concentration. Decreasing the read time had a lower limit of detection for the 368nm wavelength but caused a larger value for the limit of detection at the 405nm wavelength.</a:t>
            </a:r>
            <a:endParaRPr lang="en-US" sz="2800" dirty="0">
              <a:latin typeface="Calibri"/>
              <a:cs typeface="Calibri"/>
            </a:endParaRPr>
          </a:p>
        </p:txBody>
      </p:sp>
      <p:graphicFrame>
        <p:nvGraphicFramePr>
          <p:cNvPr id="19" name="Table 18">
            <a:extLst>
              <a:ext uri="{FF2B5EF4-FFF2-40B4-BE49-F238E27FC236}">
                <a16:creationId xmlns:a16="http://schemas.microsoft.com/office/drawing/2014/main" id="{2A72BAA1-3251-4D21-B084-E04BD428EAE0}"/>
              </a:ext>
            </a:extLst>
          </p:cNvPr>
          <p:cNvGraphicFramePr>
            <a:graphicFrameLocks noGrp="1"/>
          </p:cNvGraphicFramePr>
          <p:nvPr>
            <p:extLst>
              <p:ext uri="{D42A27DB-BD31-4B8C-83A1-F6EECF244321}">
                <p14:modId xmlns:p14="http://schemas.microsoft.com/office/powerpoint/2010/main" val="1840796875"/>
              </p:ext>
            </p:extLst>
          </p:nvPr>
        </p:nvGraphicFramePr>
        <p:xfrm>
          <a:off x="21394035" y="24043902"/>
          <a:ext cx="18751779" cy="3818586"/>
        </p:xfrm>
        <a:graphic>
          <a:graphicData uri="http://schemas.openxmlformats.org/drawingml/2006/table">
            <a:tbl>
              <a:tblPr firstRow="1" firstCol="1" bandRow="1">
                <a:tableStyleId>{5C22544A-7EE6-4342-B048-85BDC9FD1C3A}</a:tableStyleId>
              </a:tblPr>
              <a:tblGrid>
                <a:gridCol w="6026177">
                  <a:extLst>
                    <a:ext uri="{9D8B030D-6E8A-4147-A177-3AD203B41FA5}">
                      <a16:colId xmlns:a16="http://schemas.microsoft.com/office/drawing/2014/main" val="1461675011"/>
                    </a:ext>
                  </a:extLst>
                </a:gridCol>
                <a:gridCol w="4208082">
                  <a:extLst>
                    <a:ext uri="{9D8B030D-6E8A-4147-A177-3AD203B41FA5}">
                      <a16:colId xmlns:a16="http://schemas.microsoft.com/office/drawing/2014/main" val="2499037631"/>
                    </a:ext>
                  </a:extLst>
                </a:gridCol>
                <a:gridCol w="4258760">
                  <a:extLst>
                    <a:ext uri="{9D8B030D-6E8A-4147-A177-3AD203B41FA5}">
                      <a16:colId xmlns:a16="http://schemas.microsoft.com/office/drawing/2014/main" val="2339977462"/>
                    </a:ext>
                  </a:extLst>
                </a:gridCol>
                <a:gridCol w="4258760">
                  <a:extLst>
                    <a:ext uri="{9D8B030D-6E8A-4147-A177-3AD203B41FA5}">
                      <a16:colId xmlns:a16="http://schemas.microsoft.com/office/drawing/2014/main" val="2799390580"/>
                    </a:ext>
                  </a:extLst>
                </a:gridCol>
              </a:tblGrid>
              <a:tr h="805784">
                <a:tc>
                  <a:txBody>
                    <a:bodyPr/>
                    <a:lstStyle/>
                    <a:p>
                      <a:pPr algn="ctr">
                        <a:spcAft>
                          <a:spcPts val="0"/>
                        </a:spcAft>
                      </a:pPr>
                      <a:r>
                        <a:rPr lang="en-US" sz="2800" dirty="0">
                          <a:effectLst/>
                          <a:latin typeface="Palatino Linotype" panose="02040502050505030304" pitchFamily="18" charset="0"/>
                        </a:rPr>
                        <a:t>Experiment</a:t>
                      </a:r>
                    </a:p>
                  </a:txBody>
                  <a:tcPr marL="68580" marR="68580" marT="0" marB="0"/>
                </a:tc>
                <a:tc>
                  <a:txBody>
                    <a:bodyPr/>
                    <a:lstStyle/>
                    <a:p>
                      <a:pPr algn="ctr">
                        <a:spcAft>
                          <a:spcPts val="0"/>
                        </a:spcAft>
                      </a:pPr>
                      <a:r>
                        <a:rPr lang="en-US" sz="2800" dirty="0">
                          <a:effectLst/>
                          <a:latin typeface="Palatino Linotype" panose="02040502050505030304" pitchFamily="18" charset="0"/>
                        </a:rPr>
                        <a:t>368nm Wavelength LOD (ppm)</a:t>
                      </a:r>
                    </a:p>
                  </a:txBody>
                  <a:tcPr marL="68580" marR="68580" marT="0" marB="0"/>
                </a:tc>
                <a:tc>
                  <a:txBody>
                    <a:bodyPr/>
                    <a:lstStyle/>
                    <a:p>
                      <a:pPr algn="ctr">
                        <a:spcAft>
                          <a:spcPts val="0"/>
                        </a:spcAft>
                      </a:pPr>
                      <a:r>
                        <a:rPr lang="en-US" sz="2800" dirty="0">
                          <a:effectLst/>
                          <a:latin typeface="Palatino Linotype" panose="02040502050505030304" pitchFamily="18" charset="0"/>
                        </a:rPr>
                        <a:t>405nm Wavelength LOD (ppm)</a:t>
                      </a:r>
                    </a:p>
                  </a:txBody>
                  <a:tcPr marL="68580" marR="68580" marT="0" marB="0"/>
                </a:tc>
                <a:tc>
                  <a:txBody>
                    <a:bodyPr/>
                    <a:lstStyle/>
                    <a:p>
                      <a:pPr algn="ctr">
                        <a:spcAft>
                          <a:spcPts val="0"/>
                        </a:spcAft>
                      </a:pPr>
                      <a:r>
                        <a:rPr lang="en-US" sz="2800" dirty="0">
                          <a:effectLst/>
                          <a:latin typeface="Palatino Linotype" panose="02040502050505030304" pitchFamily="18" charset="0"/>
                        </a:rPr>
                        <a:t>Internal</a:t>
                      </a:r>
                      <a:r>
                        <a:rPr lang="en-US" sz="2800" baseline="0" dirty="0">
                          <a:effectLst/>
                          <a:latin typeface="Palatino Linotype" panose="02040502050505030304" pitchFamily="18" charset="0"/>
                        </a:rPr>
                        <a:t> Standard </a:t>
                      </a:r>
                      <a:r>
                        <a:rPr lang="en-US" sz="2800" dirty="0">
                          <a:effectLst/>
                          <a:latin typeface="Palatino Linotype" panose="02040502050505030304" pitchFamily="18" charset="0"/>
                        </a:rPr>
                        <a:t>(1.5 ppm)</a:t>
                      </a:r>
                    </a:p>
                  </a:txBody>
                  <a:tcPr marL="68580" marR="68580" marT="0" marB="0"/>
                </a:tc>
                <a:extLst>
                  <a:ext uri="{0D108BD9-81ED-4DB2-BD59-A6C34878D82A}">
                    <a16:rowId xmlns:a16="http://schemas.microsoft.com/office/drawing/2014/main" val="3286868224"/>
                  </a:ext>
                </a:extLst>
              </a:tr>
              <a:tr h="277856">
                <a:tc>
                  <a:txBody>
                    <a:bodyPr/>
                    <a:lstStyle/>
                    <a:p>
                      <a:pPr algn="ctr">
                        <a:spcAft>
                          <a:spcPts val="0"/>
                        </a:spcAft>
                      </a:pPr>
                      <a:r>
                        <a:rPr lang="en-US" sz="2800" dirty="0">
                          <a:effectLst/>
                          <a:latin typeface="Palatino Linotype" panose="02040502050505030304" pitchFamily="18" charset="0"/>
                        </a:rPr>
                        <a:t>Baseline</a:t>
                      </a:r>
                    </a:p>
                  </a:txBody>
                  <a:tcPr marL="68580" marR="68580" marT="0" marB="0"/>
                </a:tc>
                <a:tc>
                  <a:txBody>
                    <a:bodyPr/>
                    <a:lstStyle/>
                    <a:p>
                      <a:pPr algn="ctr">
                        <a:spcAft>
                          <a:spcPts val="0"/>
                        </a:spcAft>
                      </a:pPr>
                      <a:r>
                        <a:rPr lang="en-US" sz="2800" dirty="0">
                          <a:effectLst/>
                          <a:latin typeface="Palatino Linotype" panose="02040502050505030304" pitchFamily="18" charset="0"/>
                        </a:rPr>
                        <a:t>0.1132</a:t>
                      </a:r>
                    </a:p>
                  </a:txBody>
                  <a:tcPr marL="68580" marR="68580" marT="0" marB="0"/>
                </a:tc>
                <a:tc>
                  <a:txBody>
                    <a:bodyPr/>
                    <a:lstStyle/>
                    <a:p>
                      <a:pPr algn="ctr">
                        <a:spcAft>
                          <a:spcPts val="0"/>
                        </a:spcAft>
                      </a:pPr>
                      <a:r>
                        <a:rPr lang="en-US" sz="2800" dirty="0">
                          <a:effectLst/>
                          <a:latin typeface="Palatino Linotype" panose="02040502050505030304" pitchFamily="18" charset="0"/>
                        </a:rPr>
                        <a:t>0.076</a:t>
                      </a:r>
                    </a:p>
                  </a:txBody>
                  <a:tcPr marL="68580" marR="68580" marT="0" marB="0"/>
                </a:tc>
                <a:tc>
                  <a:txBody>
                    <a:bodyPr/>
                    <a:lstStyle/>
                    <a:p>
                      <a:pPr algn="ctr">
                        <a:spcAft>
                          <a:spcPts val="0"/>
                        </a:spcAft>
                      </a:pPr>
                      <a:r>
                        <a:rPr lang="en-US" sz="2800" dirty="0">
                          <a:effectLst/>
                          <a:latin typeface="Palatino Linotype" panose="02040502050505030304" pitchFamily="18" charset="0"/>
                        </a:rPr>
                        <a:t>1.57</a:t>
                      </a:r>
                    </a:p>
                  </a:txBody>
                  <a:tcPr marL="68580" marR="68580" marT="0" marB="0"/>
                </a:tc>
                <a:extLst>
                  <a:ext uri="{0D108BD9-81ED-4DB2-BD59-A6C34878D82A}">
                    <a16:rowId xmlns:a16="http://schemas.microsoft.com/office/drawing/2014/main" val="1203530504"/>
                  </a:ext>
                </a:extLst>
              </a:tr>
              <a:tr h="611283">
                <a:tc>
                  <a:txBody>
                    <a:bodyPr/>
                    <a:lstStyle/>
                    <a:p>
                      <a:pPr algn="ctr">
                        <a:spcAft>
                          <a:spcPts val="0"/>
                        </a:spcAft>
                      </a:pPr>
                      <a:r>
                        <a:rPr lang="en-US" sz="2800" dirty="0">
                          <a:effectLst/>
                          <a:latin typeface="Palatino Linotype" panose="02040502050505030304" pitchFamily="18" charset="0"/>
                        </a:rPr>
                        <a:t>Read Time (Increased)</a:t>
                      </a:r>
                    </a:p>
                  </a:txBody>
                  <a:tcPr marL="68580" marR="68580" marT="0" marB="0"/>
                </a:tc>
                <a:tc>
                  <a:txBody>
                    <a:bodyPr/>
                    <a:lstStyle/>
                    <a:p>
                      <a:pPr algn="ctr">
                        <a:spcAft>
                          <a:spcPts val="0"/>
                        </a:spcAft>
                      </a:pPr>
                      <a:r>
                        <a:rPr lang="en-US" sz="2800" dirty="0">
                          <a:effectLst/>
                          <a:latin typeface="Palatino Linotype" panose="02040502050505030304" pitchFamily="18" charset="0"/>
                        </a:rPr>
                        <a:t>0.0947</a:t>
                      </a:r>
                    </a:p>
                  </a:txBody>
                  <a:tcPr marL="68580" marR="68580" marT="0" marB="0"/>
                </a:tc>
                <a:tc>
                  <a:txBody>
                    <a:bodyPr/>
                    <a:lstStyle/>
                    <a:p>
                      <a:pPr algn="ctr">
                        <a:spcAft>
                          <a:spcPts val="0"/>
                        </a:spcAft>
                      </a:pPr>
                      <a:r>
                        <a:rPr lang="en-US" sz="2800" dirty="0">
                          <a:effectLst/>
                          <a:latin typeface="Palatino Linotype" panose="02040502050505030304" pitchFamily="18" charset="0"/>
                        </a:rPr>
                        <a:t>0.088</a:t>
                      </a:r>
                    </a:p>
                  </a:txBody>
                  <a:tcPr marL="68580" marR="68580" marT="0" marB="0"/>
                </a:tc>
                <a:tc>
                  <a:txBody>
                    <a:bodyPr/>
                    <a:lstStyle/>
                    <a:p>
                      <a:pPr algn="ctr">
                        <a:spcAft>
                          <a:spcPts val="0"/>
                        </a:spcAft>
                      </a:pPr>
                      <a:r>
                        <a:rPr lang="en-US" sz="2800" dirty="0">
                          <a:effectLst/>
                          <a:latin typeface="Palatino Linotype" panose="02040502050505030304" pitchFamily="18" charset="0"/>
                        </a:rPr>
                        <a:t>1.58</a:t>
                      </a:r>
                    </a:p>
                  </a:txBody>
                  <a:tcPr marL="68580" marR="68580" marT="0" marB="0"/>
                </a:tc>
                <a:extLst>
                  <a:ext uri="{0D108BD9-81ED-4DB2-BD59-A6C34878D82A}">
                    <a16:rowId xmlns:a16="http://schemas.microsoft.com/office/drawing/2014/main" val="426161606"/>
                  </a:ext>
                </a:extLst>
              </a:tr>
              <a:tr h="611283">
                <a:tc>
                  <a:txBody>
                    <a:bodyPr/>
                    <a:lstStyle/>
                    <a:p>
                      <a:pPr algn="ctr">
                        <a:spcAft>
                          <a:spcPts val="0"/>
                        </a:spcAft>
                      </a:pPr>
                      <a:r>
                        <a:rPr lang="en-US" sz="2800">
                          <a:effectLst/>
                          <a:latin typeface="Palatino Linotype" panose="02040502050505030304" pitchFamily="18" charset="0"/>
                        </a:rPr>
                        <a:t>Read Time (Decreased)</a:t>
                      </a:r>
                    </a:p>
                  </a:txBody>
                  <a:tcPr marL="68580" marR="68580" marT="0" marB="0"/>
                </a:tc>
                <a:tc>
                  <a:txBody>
                    <a:bodyPr/>
                    <a:lstStyle/>
                    <a:p>
                      <a:pPr algn="ctr">
                        <a:spcAft>
                          <a:spcPts val="0"/>
                        </a:spcAft>
                      </a:pPr>
                      <a:r>
                        <a:rPr lang="en-US" sz="2800" dirty="0">
                          <a:effectLst/>
                          <a:latin typeface="Palatino Linotype" panose="02040502050505030304" pitchFamily="18" charset="0"/>
                        </a:rPr>
                        <a:t>0.1053</a:t>
                      </a:r>
                    </a:p>
                  </a:txBody>
                  <a:tcPr marL="68580" marR="68580" marT="0" marB="0"/>
                </a:tc>
                <a:tc>
                  <a:txBody>
                    <a:bodyPr/>
                    <a:lstStyle/>
                    <a:p>
                      <a:pPr algn="ctr">
                        <a:spcAft>
                          <a:spcPts val="0"/>
                        </a:spcAft>
                      </a:pPr>
                      <a:r>
                        <a:rPr lang="en-US" sz="2800" dirty="0">
                          <a:effectLst/>
                          <a:latin typeface="Palatino Linotype" panose="02040502050505030304" pitchFamily="18" charset="0"/>
                        </a:rPr>
                        <a:t>0.084</a:t>
                      </a:r>
                    </a:p>
                  </a:txBody>
                  <a:tcPr marL="68580" marR="68580" marT="0" marB="0"/>
                </a:tc>
                <a:tc>
                  <a:txBody>
                    <a:bodyPr/>
                    <a:lstStyle/>
                    <a:p>
                      <a:pPr algn="ctr">
                        <a:spcAft>
                          <a:spcPts val="0"/>
                        </a:spcAft>
                      </a:pPr>
                      <a:r>
                        <a:rPr lang="en-US" sz="2800" dirty="0">
                          <a:effectLst/>
                          <a:latin typeface="Palatino Linotype" panose="02040502050505030304" pitchFamily="18" charset="0"/>
                        </a:rPr>
                        <a:t>1.58</a:t>
                      </a:r>
                    </a:p>
                  </a:txBody>
                  <a:tcPr marL="68580" marR="68580" marT="0" marB="0"/>
                </a:tc>
                <a:extLst>
                  <a:ext uri="{0D108BD9-81ED-4DB2-BD59-A6C34878D82A}">
                    <a16:rowId xmlns:a16="http://schemas.microsoft.com/office/drawing/2014/main" val="1569839022"/>
                  </a:ext>
                </a:extLst>
              </a:tr>
              <a:tr h="444570">
                <a:tc>
                  <a:txBody>
                    <a:bodyPr/>
                    <a:lstStyle/>
                    <a:p>
                      <a:pPr algn="ctr">
                        <a:spcAft>
                          <a:spcPts val="0"/>
                        </a:spcAft>
                      </a:pPr>
                      <a:r>
                        <a:rPr lang="en-US" sz="2800">
                          <a:effectLst/>
                          <a:latin typeface="Palatino Linotype" panose="02040502050505030304" pitchFamily="18" charset="0"/>
                        </a:rPr>
                        <a:t>Flow Rate (Increased)</a:t>
                      </a:r>
                    </a:p>
                  </a:txBody>
                  <a:tcPr marL="68580" marR="68580" marT="0" marB="0"/>
                </a:tc>
                <a:tc>
                  <a:txBody>
                    <a:bodyPr/>
                    <a:lstStyle/>
                    <a:p>
                      <a:pPr algn="ctr">
                        <a:spcAft>
                          <a:spcPts val="0"/>
                        </a:spcAft>
                      </a:pPr>
                      <a:r>
                        <a:rPr lang="en-US" sz="2800">
                          <a:effectLst/>
                          <a:latin typeface="Palatino Linotype" panose="02040502050505030304" pitchFamily="18" charset="0"/>
                        </a:rPr>
                        <a:t>0.0743</a:t>
                      </a:r>
                    </a:p>
                  </a:txBody>
                  <a:tcPr marL="68580" marR="68580" marT="0" marB="0"/>
                </a:tc>
                <a:tc>
                  <a:txBody>
                    <a:bodyPr/>
                    <a:lstStyle/>
                    <a:p>
                      <a:pPr algn="ctr">
                        <a:spcAft>
                          <a:spcPts val="0"/>
                        </a:spcAft>
                      </a:pPr>
                      <a:r>
                        <a:rPr lang="en-US" sz="2800" dirty="0">
                          <a:effectLst/>
                          <a:latin typeface="Palatino Linotype" panose="02040502050505030304" pitchFamily="18" charset="0"/>
                        </a:rPr>
                        <a:t>0.062</a:t>
                      </a:r>
                    </a:p>
                  </a:txBody>
                  <a:tcPr marL="68580" marR="68580" marT="0" marB="0"/>
                </a:tc>
                <a:tc>
                  <a:txBody>
                    <a:bodyPr/>
                    <a:lstStyle/>
                    <a:p>
                      <a:pPr algn="ctr">
                        <a:spcAft>
                          <a:spcPts val="0"/>
                        </a:spcAft>
                      </a:pPr>
                      <a:r>
                        <a:rPr lang="en-US" sz="2800" dirty="0">
                          <a:effectLst/>
                          <a:latin typeface="Palatino Linotype" panose="02040502050505030304" pitchFamily="18" charset="0"/>
                        </a:rPr>
                        <a:t>1.47</a:t>
                      </a:r>
                    </a:p>
                  </a:txBody>
                  <a:tcPr marL="68580" marR="68580" marT="0" marB="0"/>
                </a:tc>
                <a:extLst>
                  <a:ext uri="{0D108BD9-81ED-4DB2-BD59-A6C34878D82A}">
                    <a16:rowId xmlns:a16="http://schemas.microsoft.com/office/drawing/2014/main" val="1944186773"/>
                  </a:ext>
                </a:extLst>
              </a:tr>
              <a:tr h="444570">
                <a:tc>
                  <a:txBody>
                    <a:bodyPr/>
                    <a:lstStyle/>
                    <a:p>
                      <a:pPr algn="ctr">
                        <a:spcAft>
                          <a:spcPts val="0"/>
                        </a:spcAft>
                      </a:pPr>
                      <a:r>
                        <a:rPr lang="en-US" sz="2800">
                          <a:effectLst/>
                          <a:latin typeface="Palatino Linotype" panose="02040502050505030304" pitchFamily="18" charset="0"/>
                        </a:rPr>
                        <a:t>Flow Rate (Decreased)</a:t>
                      </a:r>
                    </a:p>
                  </a:txBody>
                  <a:tcPr marL="68580" marR="68580" marT="0" marB="0"/>
                </a:tc>
                <a:tc>
                  <a:txBody>
                    <a:bodyPr/>
                    <a:lstStyle/>
                    <a:p>
                      <a:pPr algn="ctr">
                        <a:spcAft>
                          <a:spcPts val="0"/>
                        </a:spcAft>
                      </a:pPr>
                      <a:r>
                        <a:rPr lang="en-US" sz="2800">
                          <a:effectLst/>
                          <a:latin typeface="Palatino Linotype" panose="02040502050505030304" pitchFamily="18" charset="0"/>
                        </a:rPr>
                        <a:t>0.0864</a:t>
                      </a:r>
                    </a:p>
                  </a:txBody>
                  <a:tcPr marL="68580" marR="68580" marT="0" marB="0"/>
                </a:tc>
                <a:tc>
                  <a:txBody>
                    <a:bodyPr/>
                    <a:lstStyle/>
                    <a:p>
                      <a:pPr algn="ctr">
                        <a:spcAft>
                          <a:spcPts val="0"/>
                        </a:spcAft>
                      </a:pPr>
                      <a:r>
                        <a:rPr lang="en-US" sz="2800" dirty="0">
                          <a:effectLst/>
                          <a:latin typeface="Palatino Linotype" panose="02040502050505030304" pitchFamily="18" charset="0"/>
                        </a:rPr>
                        <a:t>0.061</a:t>
                      </a:r>
                    </a:p>
                  </a:txBody>
                  <a:tcPr marL="68580" marR="68580" marT="0" marB="0"/>
                </a:tc>
                <a:tc>
                  <a:txBody>
                    <a:bodyPr/>
                    <a:lstStyle/>
                    <a:p>
                      <a:pPr algn="ctr">
                        <a:spcAft>
                          <a:spcPts val="0"/>
                        </a:spcAft>
                      </a:pPr>
                      <a:r>
                        <a:rPr lang="en-US" sz="2800" dirty="0">
                          <a:effectLst/>
                          <a:latin typeface="Palatino Linotype" panose="02040502050505030304" pitchFamily="18" charset="0"/>
                        </a:rPr>
                        <a:t>1.58</a:t>
                      </a:r>
                    </a:p>
                  </a:txBody>
                  <a:tcPr marL="68580" marR="68580" marT="0" marB="0"/>
                </a:tc>
                <a:extLst>
                  <a:ext uri="{0D108BD9-81ED-4DB2-BD59-A6C34878D82A}">
                    <a16:rowId xmlns:a16="http://schemas.microsoft.com/office/drawing/2014/main" val="2720564319"/>
                  </a:ext>
                </a:extLst>
              </a:tr>
              <a:tr h="277856">
                <a:tc>
                  <a:txBody>
                    <a:bodyPr/>
                    <a:lstStyle/>
                    <a:p>
                      <a:pPr algn="ctr">
                        <a:spcAft>
                          <a:spcPts val="0"/>
                        </a:spcAft>
                      </a:pPr>
                      <a:r>
                        <a:rPr lang="en-US" sz="2800" dirty="0">
                          <a:effectLst/>
                          <a:latin typeface="Palatino Linotype" panose="02040502050505030304" pitchFamily="18" charset="0"/>
                        </a:rPr>
                        <a:t>Average</a:t>
                      </a:r>
                    </a:p>
                  </a:txBody>
                  <a:tcPr marL="68580" marR="68580" marT="0" marB="0"/>
                </a:tc>
                <a:tc>
                  <a:txBody>
                    <a:bodyPr/>
                    <a:lstStyle/>
                    <a:p>
                      <a:pPr algn="ctr">
                        <a:spcAft>
                          <a:spcPts val="0"/>
                        </a:spcAft>
                      </a:pPr>
                      <a:r>
                        <a:rPr lang="en-US" sz="2800" dirty="0">
                          <a:effectLst/>
                          <a:latin typeface="Palatino Linotype" panose="02040502050505030304" pitchFamily="18" charset="0"/>
                        </a:rPr>
                        <a:t>0.0948</a:t>
                      </a:r>
                    </a:p>
                  </a:txBody>
                  <a:tcPr marL="68580" marR="68580" marT="0" marB="0"/>
                </a:tc>
                <a:tc>
                  <a:txBody>
                    <a:bodyPr/>
                    <a:lstStyle/>
                    <a:p>
                      <a:pPr algn="ctr">
                        <a:spcAft>
                          <a:spcPts val="0"/>
                        </a:spcAft>
                      </a:pPr>
                      <a:r>
                        <a:rPr lang="en-US" sz="2800" dirty="0">
                          <a:effectLst/>
                          <a:latin typeface="Palatino Linotype" panose="02040502050505030304" pitchFamily="18" charset="0"/>
                        </a:rPr>
                        <a:t>0.073</a:t>
                      </a:r>
                    </a:p>
                  </a:txBody>
                  <a:tcPr marL="68580" marR="68580" marT="0" marB="0"/>
                </a:tc>
                <a:tc>
                  <a:txBody>
                    <a:bodyPr/>
                    <a:lstStyle/>
                    <a:p>
                      <a:pPr algn="ctr">
                        <a:spcAft>
                          <a:spcPts val="0"/>
                        </a:spcAft>
                      </a:pPr>
                      <a:r>
                        <a:rPr lang="en-US" sz="2800" dirty="0">
                          <a:effectLst/>
                          <a:latin typeface="Palatino Linotype" panose="02040502050505030304" pitchFamily="18" charset="0"/>
                        </a:rPr>
                        <a:t>1.55</a:t>
                      </a:r>
                    </a:p>
                  </a:txBody>
                  <a:tcPr marL="68580" marR="68580" marT="0" marB="0"/>
                </a:tc>
                <a:extLst>
                  <a:ext uri="{0D108BD9-81ED-4DB2-BD59-A6C34878D82A}">
                    <a16:rowId xmlns:a16="http://schemas.microsoft.com/office/drawing/2014/main" val="227643870"/>
                  </a:ext>
                </a:extLst>
              </a:tr>
            </a:tbl>
          </a:graphicData>
        </a:graphic>
      </p:graphicFrame>
      <p:sp>
        <p:nvSpPr>
          <p:cNvPr id="56" name="Rectangle 55">
            <a:extLst>
              <a:ext uri="{FF2B5EF4-FFF2-40B4-BE49-F238E27FC236}">
                <a16:creationId xmlns:a16="http://schemas.microsoft.com/office/drawing/2014/main" id="{1988C968-08D9-4774-A075-B8EC8C3105F4}"/>
              </a:ext>
            </a:extLst>
          </p:cNvPr>
          <p:cNvSpPr/>
          <p:nvPr/>
        </p:nvSpPr>
        <p:spPr>
          <a:xfrm>
            <a:off x="21306227" y="27864602"/>
            <a:ext cx="14176900" cy="523220"/>
          </a:xfrm>
          <a:prstGeom prst="rect">
            <a:avLst/>
          </a:prstGeom>
        </p:spPr>
        <p:txBody>
          <a:bodyPr wrap="square" anchor="t">
            <a:spAutoFit/>
          </a:bodyPr>
          <a:lstStyle/>
          <a:p>
            <a:r>
              <a:rPr lang="en-US" sz="2800" dirty="0">
                <a:latin typeface="Palatino Linotype" panose="02040502050505030304" pitchFamily="18" charset="0"/>
              </a:rPr>
              <a:t>Table</a:t>
            </a:r>
            <a:r>
              <a:rPr lang="en-US" sz="2800" dirty="0">
                <a:latin typeface="Palatino Linotype"/>
              </a:rPr>
              <a:t> 3. Experimental results after variation of instrument settings on the MP-AES.</a:t>
            </a:r>
            <a:endParaRPr lang="en-US" dirty="0"/>
          </a:p>
        </p:txBody>
      </p:sp>
      <p:pic>
        <p:nvPicPr>
          <p:cNvPr id="55" name="Picture 6" descr="A picture containing text, map&#10;&#10;Description generated with very high confidence">
            <a:extLst>
              <a:ext uri="{FF2B5EF4-FFF2-40B4-BE49-F238E27FC236}">
                <a16:creationId xmlns:a16="http://schemas.microsoft.com/office/drawing/2014/main" id="{2A746DBC-D028-4D62-8741-71F5F6BC6D42}"/>
              </a:ext>
            </a:extLst>
          </p:cNvPr>
          <p:cNvPicPr>
            <a:picLocks noChangeAspect="1"/>
          </p:cNvPicPr>
          <p:nvPr/>
        </p:nvPicPr>
        <p:blipFill>
          <a:blip r:embed="rId3"/>
          <a:stretch>
            <a:fillRect/>
          </a:stretch>
        </p:blipFill>
        <p:spPr>
          <a:xfrm>
            <a:off x="11956900" y="14417592"/>
            <a:ext cx="7683050" cy="9293535"/>
          </a:xfrm>
          <a:prstGeom prst="rect">
            <a:avLst/>
          </a:prstGeom>
        </p:spPr>
      </p:pic>
      <p:sp>
        <p:nvSpPr>
          <p:cNvPr id="2" name="Title 1"/>
          <p:cNvSpPr>
            <a:spLocks noGrp="1"/>
          </p:cNvSpPr>
          <p:nvPr>
            <p:ph type="ctrTitle"/>
          </p:nvPr>
        </p:nvSpPr>
        <p:spPr>
          <a:xfrm>
            <a:off x="2383586" y="3209364"/>
            <a:ext cx="32644080" cy="1838909"/>
          </a:xfrm>
        </p:spPr>
        <p:txBody>
          <a:bodyPr>
            <a:noAutofit/>
          </a:bodyPr>
          <a:lstStyle/>
          <a:p>
            <a:pPr algn="l"/>
            <a:r>
              <a:rPr lang="en-US" sz="11500">
                <a:latin typeface="Palatino Linotype" panose="02040502050505030304" pitchFamily="18" charset="0"/>
              </a:rPr>
              <a:t>Pushing the Envelope: MP-AES Detection Limits for </a:t>
            </a:r>
            <a:r>
              <a:rPr lang="en-US" sz="11500" err="1">
                <a:latin typeface="Palatino Linotype" panose="02040502050505030304" pitchFamily="18" charset="0"/>
              </a:rPr>
              <a:t>Pb</a:t>
            </a:r>
            <a:r>
              <a:rPr lang="en-US" sz="11500">
                <a:latin typeface="Palatino Linotype" panose="02040502050505030304" pitchFamily="18" charset="0"/>
              </a:rPr>
              <a:t> in Drinking Water</a:t>
            </a:r>
            <a:endParaRPr lang="en-US" sz="15400">
              <a:latin typeface="Palatino Linotype" panose="02040502050505030304" pitchFamily="18" charset="0"/>
            </a:endParaRPr>
          </a:p>
        </p:txBody>
      </p:sp>
      <p:sp>
        <p:nvSpPr>
          <p:cNvPr id="6" name="Title 1"/>
          <p:cNvSpPr txBox="1">
            <a:spLocks/>
          </p:cNvSpPr>
          <p:nvPr/>
        </p:nvSpPr>
        <p:spPr>
          <a:xfrm>
            <a:off x="2383586" y="5138604"/>
            <a:ext cx="32644080" cy="819064"/>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pt-BR" sz="3818">
                <a:solidFill>
                  <a:schemeClr val="accent1">
                    <a:lumMod val="50000"/>
                  </a:schemeClr>
                </a:solidFill>
                <a:latin typeface="Minion Pro" panose="02040503050306020203" pitchFamily="18" charset="0"/>
              </a:rPr>
              <a:t>Patricia Cleary | Maria Delgado Gomez, Michael Wenzel</a:t>
            </a:r>
          </a:p>
        </p:txBody>
      </p:sp>
      <p:sp>
        <p:nvSpPr>
          <p:cNvPr id="8" name="Subtitle 2"/>
          <p:cNvSpPr txBox="1">
            <a:spLocks/>
          </p:cNvSpPr>
          <p:nvPr/>
        </p:nvSpPr>
        <p:spPr>
          <a:xfrm>
            <a:off x="1973908" y="8796003"/>
            <a:ext cx="7830490" cy="9665022"/>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defTabSz="1229539">
              <a:buClr>
                <a:schemeClr val="tx2"/>
              </a:buClr>
            </a:pPr>
            <a:r>
              <a:rPr lang="en-US" sz="2800">
                <a:latin typeface="Palatino Linotype" panose="02040502050505030304" pitchFamily="18" charset="0"/>
              </a:rPr>
              <a:t>An analytical chemistry investigation using a Microwave Plasma-Atomic Emission Spectrophotometer (MP-AES), this project aims to improve monitoring techniques pertinent to lead (</a:t>
            </a:r>
            <a:r>
              <a:rPr lang="en-US" sz="2800" err="1">
                <a:latin typeface="Palatino Linotype" panose="02040502050505030304" pitchFamily="18" charset="0"/>
              </a:rPr>
              <a:t>Pb</a:t>
            </a:r>
            <a:r>
              <a:rPr lang="en-US" sz="2800">
                <a:latin typeface="Palatino Linotype" panose="02040502050505030304" pitchFamily="18" charset="0"/>
              </a:rPr>
              <a:t>) contamination in drinking water. Some studies have indicated that the sampling techniques used to monitor lead may underestimate the risk of lead contamination. First stablishing a method of collection based on the EPA’s, we sampled drinking water from a number of locations. Then, by analyzing samples with the MP-AES, we verify our determined detection limits by comparison with Inductively Coupled Plasma Mass Spectrometer (ICP-MS). Preliminary results should point us to potential changes in lab methodology. With the goal of finding a method that would advance MP-AES detection limits to a place of confidence; where this instrument (a less costly option) could be used to get accurate results comparable to using ICP-MS. The  method developed as part of this research project could potentially increase access to testing in communities with higher threats of hazardous exposure to lead from drinking water.</a:t>
            </a:r>
          </a:p>
        </p:txBody>
      </p:sp>
      <p:sp>
        <p:nvSpPr>
          <p:cNvPr id="3" name="TextBox 2"/>
          <p:cNvSpPr txBox="1"/>
          <p:nvPr/>
        </p:nvSpPr>
        <p:spPr>
          <a:xfrm>
            <a:off x="1973909" y="7784167"/>
            <a:ext cx="6482795" cy="923330"/>
          </a:xfrm>
          <a:prstGeom prst="rect">
            <a:avLst/>
          </a:prstGeom>
          <a:noFill/>
        </p:spPr>
        <p:txBody>
          <a:bodyPr wrap="square" rtlCol="0">
            <a:spAutoFit/>
          </a:bodyPr>
          <a:lstStyle/>
          <a:p>
            <a:r>
              <a:rPr lang="en-US" sz="5400" cap="small">
                <a:solidFill>
                  <a:srgbClr val="DD9E11"/>
                </a:solidFill>
                <a:latin typeface="Palatino Linotype" panose="02040502050505030304" pitchFamily="18" charset="0"/>
              </a:rPr>
              <a:t>Abstract</a:t>
            </a:r>
          </a:p>
        </p:txBody>
      </p:sp>
      <p:pic>
        <p:nvPicPr>
          <p:cNvPr id="44" name="Picture 11" descr="A bottle of water on a table&#10;&#10;Description generated with high confidence">
            <a:extLst>
              <a:ext uri="{FF2B5EF4-FFF2-40B4-BE49-F238E27FC236}">
                <a16:creationId xmlns:a16="http://schemas.microsoft.com/office/drawing/2014/main" id="{91450FD9-E37A-4A3F-8C3B-79DC78297FAF}"/>
              </a:ext>
            </a:extLst>
          </p:cNvPr>
          <p:cNvPicPr>
            <a:picLocks noChangeAspect="1"/>
          </p:cNvPicPr>
          <p:nvPr/>
        </p:nvPicPr>
        <p:blipFill>
          <a:blip r:embed="rId4"/>
          <a:stretch>
            <a:fillRect/>
          </a:stretch>
        </p:blipFill>
        <p:spPr>
          <a:xfrm>
            <a:off x="11615943" y="8430787"/>
            <a:ext cx="8364967" cy="3818294"/>
          </a:xfrm>
          <a:prstGeom prst="rect">
            <a:avLst/>
          </a:prstGeom>
        </p:spPr>
      </p:pic>
      <p:sp>
        <p:nvSpPr>
          <p:cNvPr id="46" name="TextBox 45"/>
          <p:cNvSpPr txBox="1"/>
          <p:nvPr/>
        </p:nvSpPr>
        <p:spPr>
          <a:xfrm>
            <a:off x="11002644" y="12759281"/>
            <a:ext cx="9199938" cy="954107"/>
          </a:xfrm>
          <a:prstGeom prst="rect">
            <a:avLst/>
          </a:prstGeom>
          <a:noFill/>
        </p:spPr>
        <p:txBody>
          <a:bodyPr wrap="square" rtlCol="0" anchor="t">
            <a:spAutoFit/>
          </a:bodyPr>
          <a:lstStyle/>
          <a:p>
            <a:pPr algn="ctr"/>
            <a:r>
              <a:rPr lang="en-US" sz="2800">
                <a:latin typeface="Palatino Linotype" panose="02040502050505030304" pitchFamily="18" charset="0"/>
              </a:rPr>
              <a:t>Fig.</a:t>
            </a:r>
            <a:r>
              <a:rPr lang="en-US" sz="2800">
                <a:latin typeface="Palatino Linotype" panose="02040502050505030304" pitchFamily="18" charset="0"/>
                <a:cs typeface="Calibri Light"/>
              </a:rPr>
              <a:t>1: Sample collection with recycled plastic and glass containers.</a:t>
            </a:r>
            <a:endParaRPr lang="en-US" sz="2800">
              <a:latin typeface="Palatino Linotype" panose="02040502050505030304" pitchFamily="18" charset="0"/>
            </a:endParaRPr>
          </a:p>
        </p:txBody>
      </p:sp>
      <p:sp>
        <p:nvSpPr>
          <p:cNvPr id="49" name="Subtitle 2"/>
          <p:cNvSpPr txBox="1">
            <a:spLocks/>
          </p:cNvSpPr>
          <p:nvPr/>
        </p:nvSpPr>
        <p:spPr>
          <a:xfrm>
            <a:off x="1803471" y="20298205"/>
            <a:ext cx="8000743" cy="5963833"/>
          </a:xfrm>
          <a:prstGeom prst="rect">
            <a:avLst/>
          </a:prstGeom>
        </p:spPr>
        <p:txBody>
          <a:bodyPr anchor="t"/>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spcBef>
                <a:spcPts val="0"/>
              </a:spcBef>
            </a:pPr>
            <a:r>
              <a:rPr lang="en-US" sz="2800" dirty="0">
                <a:latin typeface="Palatino Linotype" panose="02040502050505030304" pitchFamily="18" charset="0"/>
                <a:cs typeface="Calibri"/>
              </a:rPr>
              <a:t>Sampling locations were selected by with a non-probability sampling technique. This means that our selection was based on convenience accessibility to our research team. Our convenience sample spread throughout areas primarily occupied by students where the no testing had been done previously (Fig. 2).</a:t>
            </a:r>
            <a:r>
              <a:rPr lang="en-US" sz="2800" dirty="0">
                <a:latin typeface="Palatino Linotype"/>
              </a:rPr>
              <a:t> </a:t>
            </a:r>
            <a:r>
              <a:rPr lang="en-US" sz="2800" dirty="0">
                <a:latin typeface="Palatino Linotype" panose="02040502050505030304" pitchFamily="18" charset="0"/>
                <a:cs typeface="Calibri"/>
              </a:rPr>
              <a:t> Our sampling procedure was based on EPA methods</a:t>
            </a:r>
            <a:r>
              <a:rPr lang="en-US" sz="2800" baseline="30000" dirty="0">
                <a:latin typeface="Palatino Linotype" panose="02040502050505030304" pitchFamily="18" charset="0"/>
                <a:cs typeface="Calibri"/>
              </a:rPr>
              <a:t>[1][2]</a:t>
            </a:r>
            <a:r>
              <a:rPr lang="en-US" sz="2800" dirty="0">
                <a:latin typeface="Palatino Linotype" panose="02040502050505030304" pitchFamily="18" charset="0"/>
                <a:cs typeface="Calibri"/>
              </a:rPr>
              <a:t>. e</a:t>
            </a:r>
            <a:r>
              <a:rPr lang="en-US" sz="2800" dirty="0">
                <a:latin typeface="Palatino Linotype"/>
                <a:cs typeface="Calibri"/>
              </a:rPr>
              <a:t>.g. selected cold-water faucets for sampling that were free of devices designed to change the water composition: i.e. free of water softeners or point of use filters. </a:t>
            </a:r>
            <a:r>
              <a:rPr lang="en-US" sz="2800" dirty="0">
                <a:latin typeface="Palatino Linotype" panose="02040502050505030304" pitchFamily="18" charset="0"/>
              </a:rPr>
              <a:t>All samples and standards were acidified to 5% HNO3 prior to MP-AES testing. </a:t>
            </a:r>
            <a:endParaRPr lang="en-US" dirty="0">
              <a:latin typeface="Calibri"/>
              <a:cs typeface="Calibri"/>
            </a:endParaRPr>
          </a:p>
        </p:txBody>
      </p:sp>
      <p:sp>
        <p:nvSpPr>
          <p:cNvPr id="50" name="TextBox 49"/>
          <p:cNvSpPr txBox="1"/>
          <p:nvPr/>
        </p:nvSpPr>
        <p:spPr>
          <a:xfrm>
            <a:off x="1803471" y="19530869"/>
            <a:ext cx="8000743" cy="646331"/>
          </a:xfrm>
          <a:prstGeom prst="rect">
            <a:avLst/>
          </a:prstGeom>
          <a:noFill/>
        </p:spPr>
        <p:txBody>
          <a:bodyPr wrap="square" rtlCol="0" anchor="t">
            <a:spAutoFit/>
          </a:bodyPr>
          <a:lstStyle/>
          <a:p>
            <a:r>
              <a:rPr lang="en-US" sz="3200" cap="small">
                <a:solidFill>
                  <a:schemeClr val="accent1">
                    <a:lumMod val="50000"/>
                  </a:schemeClr>
                </a:solidFill>
                <a:latin typeface="Palatino Linotype" panose="02040502050505030304" pitchFamily="18" charset="0"/>
              </a:rPr>
              <a:t>Sampling </a:t>
            </a:r>
            <a:r>
              <a:rPr lang="en-US" sz="3600" cap="small">
                <a:solidFill>
                  <a:schemeClr val="accent1">
                    <a:lumMod val="50000"/>
                  </a:schemeClr>
                </a:solidFill>
                <a:latin typeface="Palatino Linotype" panose="02040502050505030304" pitchFamily="18" charset="0"/>
              </a:rPr>
              <a:t>Methodology</a:t>
            </a:r>
            <a:endParaRPr lang="en-US" sz="3200" cap="small">
              <a:solidFill>
                <a:schemeClr val="accent1">
                  <a:lumMod val="50000"/>
                </a:schemeClr>
              </a:solidFill>
              <a:latin typeface="Palatino Linotype" panose="02040502050505030304" pitchFamily="18" charset="0"/>
            </a:endParaRPr>
          </a:p>
        </p:txBody>
      </p:sp>
      <p:sp>
        <p:nvSpPr>
          <p:cNvPr id="51" name="TextBox 50"/>
          <p:cNvSpPr txBox="1"/>
          <p:nvPr/>
        </p:nvSpPr>
        <p:spPr>
          <a:xfrm>
            <a:off x="1803470" y="18756917"/>
            <a:ext cx="6841186" cy="923330"/>
          </a:xfrm>
          <a:prstGeom prst="rect">
            <a:avLst/>
          </a:prstGeom>
          <a:noFill/>
        </p:spPr>
        <p:txBody>
          <a:bodyPr wrap="square" rtlCol="0">
            <a:spAutoFit/>
          </a:bodyPr>
          <a:lstStyle/>
          <a:p>
            <a:r>
              <a:rPr lang="en-US" sz="5400" cap="small">
                <a:solidFill>
                  <a:srgbClr val="DD9E11"/>
                </a:solidFill>
                <a:latin typeface="Palatino Linotype" panose="02040502050505030304" pitchFamily="18" charset="0"/>
              </a:rPr>
              <a:t>methods</a:t>
            </a:r>
            <a:endParaRPr lang="en-US" sz="4400" cap="small">
              <a:solidFill>
                <a:srgbClr val="DD9E11"/>
              </a:solidFill>
              <a:latin typeface="Palatino Linotype" panose="02040502050505030304" pitchFamily="18" charset="0"/>
            </a:endParaRPr>
          </a:p>
        </p:txBody>
      </p:sp>
      <p:sp>
        <p:nvSpPr>
          <p:cNvPr id="52" name="Subtitle 2"/>
          <p:cNvSpPr txBox="1">
            <a:spLocks/>
          </p:cNvSpPr>
          <p:nvPr/>
        </p:nvSpPr>
        <p:spPr>
          <a:xfrm>
            <a:off x="1803470" y="27807997"/>
            <a:ext cx="9199174" cy="4267296"/>
          </a:xfrm>
          <a:prstGeom prst="rect">
            <a:avLst/>
          </a:prstGeom>
        </p:spPr>
        <p:txBody>
          <a:bodyPr anchor="t"/>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marL="514350" indent="-514350" algn="l">
              <a:spcBef>
                <a:spcPts val="0"/>
              </a:spcBef>
              <a:buFont typeface="Arial" panose="020B0604020202020204" pitchFamily="34" charset="0"/>
              <a:buChar char="•"/>
            </a:pPr>
            <a:endParaRPr lang="en-US" sz="2800">
              <a:latin typeface="Palatino Linotype" panose="02040502050505030304" pitchFamily="18" charset="0"/>
            </a:endParaRPr>
          </a:p>
        </p:txBody>
      </p:sp>
      <p:sp>
        <p:nvSpPr>
          <p:cNvPr id="53" name="TextBox 52"/>
          <p:cNvSpPr txBox="1"/>
          <p:nvPr/>
        </p:nvSpPr>
        <p:spPr>
          <a:xfrm>
            <a:off x="2710478" y="26347439"/>
            <a:ext cx="14482489" cy="646331"/>
          </a:xfrm>
          <a:prstGeom prst="rect">
            <a:avLst/>
          </a:prstGeom>
          <a:noFill/>
        </p:spPr>
        <p:txBody>
          <a:bodyPr wrap="square" rtlCol="0" anchor="t">
            <a:spAutoFit/>
          </a:bodyPr>
          <a:lstStyle/>
          <a:p>
            <a:pPr algn="ctr"/>
            <a:r>
              <a:rPr lang="en-US" sz="3600" cap="small">
                <a:solidFill>
                  <a:schemeClr val="accent1">
                    <a:lumMod val="50000"/>
                  </a:schemeClr>
                </a:solidFill>
                <a:latin typeface="Palatino Linotype" panose="02040502050505030304" pitchFamily="18" charset="0"/>
              </a:rPr>
              <a:t>MP-AES                   vs.                    ICP-MS</a:t>
            </a:r>
          </a:p>
        </p:txBody>
      </p:sp>
      <p:sp>
        <p:nvSpPr>
          <p:cNvPr id="54" name="TextBox 53"/>
          <p:cNvSpPr txBox="1"/>
          <p:nvPr/>
        </p:nvSpPr>
        <p:spPr>
          <a:xfrm>
            <a:off x="11226639" y="24364954"/>
            <a:ext cx="9143573" cy="1384995"/>
          </a:xfrm>
          <a:prstGeom prst="rect">
            <a:avLst/>
          </a:prstGeom>
          <a:noFill/>
        </p:spPr>
        <p:txBody>
          <a:bodyPr wrap="square" rtlCol="0" anchor="t">
            <a:spAutoFit/>
          </a:bodyPr>
          <a:lstStyle/>
          <a:p>
            <a:pPr algn="ctr"/>
            <a:r>
              <a:rPr lang="en-US" sz="2800">
                <a:latin typeface="Palatino Linotype" panose="02040502050505030304" pitchFamily="18" charset="0"/>
              </a:rPr>
              <a:t>Fig. 2: Geographical distribution of previously sampled households in Eau Claire by the City Chemist </a:t>
            </a:r>
            <a:r>
              <a:rPr lang="en-US" sz="2800">
                <a:latin typeface="Palatino Linotype" panose="02040502050505030304" pitchFamily="18" charset="0"/>
                <a:cs typeface="Calibri Light"/>
              </a:rPr>
              <a:t>(blue) and our samples (gold).</a:t>
            </a:r>
            <a:endParaRPr lang="en-US" sz="2800">
              <a:latin typeface="Palatino Linotype" panose="02040502050505030304" pitchFamily="18" charset="0"/>
              <a:cs typeface="Calibri"/>
            </a:endParaRPr>
          </a:p>
        </p:txBody>
      </p:sp>
      <p:sp>
        <p:nvSpPr>
          <p:cNvPr id="59" name="TextBox 58"/>
          <p:cNvSpPr txBox="1"/>
          <p:nvPr/>
        </p:nvSpPr>
        <p:spPr>
          <a:xfrm>
            <a:off x="30967091" y="17873581"/>
            <a:ext cx="8707774" cy="2677656"/>
          </a:xfrm>
          <a:prstGeom prst="rect">
            <a:avLst/>
          </a:prstGeom>
          <a:noFill/>
          <a:ln w="28575">
            <a:solidFill>
              <a:schemeClr val="accent4"/>
            </a:solidFill>
          </a:ln>
        </p:spPr>
        <p:txBody>
          <a:bodyPr wrap="square" rtlCol="0" anchor="t">
            <a:spAutoFit/>
          </a:bodyPr>
          <a:lstStyle/>
          <a:p>
            <a:pPr algn="ctr">
              <a:buClr>
                <a:schemeClr val="tx2">
                  <a:lumMod val="75000"/>
                </a:schemeClr>
              </a:buClr>
            </a:pPr>
            <a:r>
              <a:rPr lang="en-US" sz="2800" dirty="0">
                <a:latin typeface="Palatino Linotype" panose="02040502050505030304" pitchFamily="18" charset="0"/>
              </a:rPr>
              <a:t>We found the detection limit using: (3*</a:t>
            </a:r>
            <a:r>
              <a:rPr lang="en-US" sz="2800" b="1" dirty="0">
                <a:solidFill>
                  <a:srgbClr val="FFD965"/>
                </a:solidFill>
                <a:latin typeface="Palatino Linotype" panose="02040502050505030304" pitchFamily="18" charset="0"/>
              </a:rPr>
              <a:t>S</a:t>
            </a:r>
            <a:r>
              <a:rPr lang="en-US" sz="2800" b="1" baseline="-25000" dirty="0">
                <a:solidFill>
                  <a:srgbClr val="FFD965"/>
                </a:solidFill>
                <a:latin typeface="Palatino Linotype" panose="02040502050505030304" pitchFamily="18" charset="0"/>
              </a:rPr>
              <a:t>b</a:t>
            </a:r>
            <a:r>
              <a:rPr lang="en-US" sz="2800" dirty="0">
                <a:latin typeface="Palatino Linotype" panose="02040502050505030304" pitchFamily="18" charset="0"/>
              </a:rPr>
              <a:t>)/</a:t>
            </a:r>
            <a:r>
              <a:rPr lang="en-US" sz="2800" b="1" dirty="0">
                <a:solidFill>
                  <a:srgbClr val="1E4E79"/>
                </a:solidFill>
                <a:latin typeface="Palatino Linotype" panose="02040502050505030304" pitchFamily="18" charset="0"/>
              </a:rPr>
              <a:t>m</a:t>
            </a:r>
            <a:endParaRPr lang="en-US" sz="7600" b="1">
              <a:solidFill>
                <a:srgbClr val="1E4E79"/>
              </a:solidFill>
              <a:latin typeface="Calibri"/>
              <a:cs typeface="Calibri"/>
            </a:endParaRPr>
          </a:p>
          <a:p>
            <a:pPr algn="ctr">
              <a:buClr>
                <a:schemeClr val="tx2">
                  <a:lumMod val="75000"/>
                </a:schemeClr>
              </a:buClr>
            </a:pPr>
            <a:endParaRPr lang="en-US" sz="2800">
              <a:latin typeface="Palatino Linotype" panose="02040502050505030304" pitchFamily="18" charset="0"/>
            </a:endParaRPr>
          </a:p>
          <a:p>
            <a:pPr algn="ctr">
              <a:buClr>
                <a:schemeClr val="tx2">
                  <a:lumMod val="75000"/>
                </a:schemeClr>
              </a:buClr>
            </a:pPr>
            <a:r>
              <a:rPr lang="en-US" sz="2800" dirty="0">
                <a:latin typeface="Palatino Linotype" panose="02040502050505030304" pitchFamily="18" charset="0"/>
              </a:rPr>
              <a:t>Where </a:t>
            </a:r>
            <a:r>
              <a:rPr lang="en-US" sz="2800" b="1" dirty="0">
                <a:solidFill>
                  <a:srgbClr val="FFD965"/>
                </a:solidFill>
                <a:latin typeface="Palatino Linotype" panose="02040502050505030304" pitchFamily="18" charset="0"/>
              </a:rPr>
              <a:t>S</a:t>
            </a:r>
            <a:r>
              <a:rPr lang="en-US" sz="2800" b="1" baseline="-25000" dirty="0">
                <a:solidFill>
                  <a:srgbClr val="FFD965"/>
                </a:solidFill>
                <a:latin typeface="Palatino Linotype" panose="02040502050505030304" pitchFamily="18" charset="0"/>
              </a:rPr>
              <a:t>b</a:t>
            </a:r>
            <a:r>
              <a:rPr lang="en-US" sz="2800" dirty="0">
                <a:latin typeface="Palatino Linotype" panose="02040502050505030304" pitchFamily="18" charset="0"/>
              </a:rPr>
              <a:t> is a sample’s y-intercept standard error from the </a:t>
            </a:r>
            <a:r>
              <a:rPr lang="en-US" sz="2800" dirty="0" err="1">
                <a:latin typeface="Palatino Linotype" panose="02040502050505030304" pitchFamily="18" charset="0"/>
              </a:rPr>
              <a:t>Linest</a:t>
            </a:r>
            <a:r>
              <a:rPr lang="en-US" sz="2800" dirty="0">
                <a:latin typeface="Palatino Linotype" panose="02040502050505030304" pitchFamily="18" charset="0"/>
              </a:rPr>
              <a:t> equation, the y-intercept represents the intensity of our standards, and </a:t>
            </a:r>
            <a:r>
              <a:rPr lang="en-US" sz="2800" b="1" dirty="0">
                <a:solidFill>
                  <a:srgbClr val="2F5496"/>
                </a:solidFill>
                <a:latin typeface="Palatino Linotype" panose="02040502050505030304" pitchFamily="18" charset="0"/>
              </a:rPr>
              <a:t>m</a:t>
            </a:r>
            <a:r>
              <a:rPr lang="en-US" sz="2800" dirty="0">
                <a:latin typeface="Palatino Linotype" panose="02040502050505030304" pitchFamily="18" charset="0"/>
              </a:rPr>
              <a:t> is the slope of the calibration curve from the instrument. </a:t>
            </a:r>
            <a:endParaRPr lang="en-US" sz="7600">
              <a:latin typeface="Calibri"/>
              <a:cs typeface="Calibri"/>
            </a:endParaRPr>
          </a:p>
        </p:txBody>
      </p:sp>
      <p:graphicFrame>
        <p:nvGraphicFramePr>
          <p:cNvPr id="7" name="Table 6"/>
          <p:cNvGraphicFramePr>
            <a:graphicFrameLocks noGrp="1"/>
          </p:cNvGraphicFramePr>
          <p:nvPr>
            <p:extLst>
              <p:ext uri="{D42A27DB-BD31-4B8C-83A1-F6EECF244321}">
                <p14:modId xmlns:p14="http://schemas.microsoft.com/office/powerpoint/2010/main" val="971310222"/>
              </p:ext>
            </p:extLst>
          </p:nvPr>
        </p:nvGraphicFramePr>
        <p:xfrm>
          <a:off x="1039290" y="31907747"/>
          <a:ext cx="19214323" cy="4297680"/>
        </p:xfrm>
        <a:graphic>
          <a:graphicData uri="http://schemas.openxmlformats.org/drawingml/2006/table">
            <a:tbl>
              <a:tblPr firstRow="1" bandRow="1">
                <a:tableStyleId>{5C22544A-7EE6-4342-B048-85BDC9FD1C3A}</a:tableStyleId>
              </a:tblPr>
              <a:tblGrid>
                <a:gridCol w="8861136">
                  <a:extLst>
                    <a:ext uri="{9D8B030D-6E8A-4147-A177-3AD203B41FA5}">
                      <a16:colId xmlns:a16="http://schemas.microsoft.com/office/drawing/2014/main" val="3789947773"/>
                    </a:ext>
                  </a:extLst>
                </a:gridCol>
                <a:gridCol w="10353187">
                  <a:extLst>
                    <a:ext uri="{9D8B030D-6E8A-4147-A177-3AD203B41FA5}">
                      <a16:colId xmlns:a16="http://schemas.microsoft.com/office/drawing/2014/main" val="1674405610"/>
                    </a:ext>
                  </a:extLst>
                </a:gridCol>
              </a:tblGrid>
              <a:tr h="861028">
                <a:tc>
                  <a:txBody>
                    <a:bodyPr/>
                    <a:lstStyle/>
                    <a:p>
                      <a:pPr marL="0" marR="0" lvl="0" indent="0" algn="ctr" defTabSz="4206240" rtl="0" eaLnBrk="1" fontAlgn="auto" latinLnBrk="0" hangingPunct="1">
                        <a:lnSpc>
                          <a:spcPct val="100000"/>
                        </a:lnSpc>
                        <a:spcBef>
                          <a:spcPts val="0"/>
                        </a:spcBef>
                        <a:spcAft>
                          <a:spcPts val="0"/>
                        </a:spcAft>
                        <a:buClrTx/>
                        <a:buSzTx/>
                        <a:buFontTx/>
                        <a:buNone/>
                        <a:tabLst/>
                        <a:defRPr/>
                      </a:pPr>
                      <a:r>
                        <a:rPr lang="en-US" sz="2800">
                          <a:latin typeface="Palatino Linotype"/>
                        </a:rPr>
                        <a:t>Microwave Plasma interfaced to Atomic Emission Spectrophotometer</a:t>
                      </a:r>
                    </a:p>
                  </a:txBody>
                  <a:tcPr/>
                </a:tc>
                <a:tc>
                  <a:txBody>
                    <a:bodyPr/>
                    <a:lstStyle/>
                    <a:p>
                      <a:pPr algn="ctr"/>
                      <a:r>
                        <a:rPr lang="en-US" sz="2800">
                          <a:latin typeface="Palatino Linotype"/>
                        </a:rPr>
                        <a:t>Inductively</a:t>
                      </a:r>
                      <a:r>
                        <a:rPr lang="en-US" sz="2800" baseline="0">
                          <a:latin typeface="Palatino Linotype"/>
                        </a:rPr>
                        <a:t> Coupled Plasma interfaced to Mass Spectrometer </a:t>
                      </a:r>
                      <a:endParaRPr lang="en-US" sz="2800">
                        <a:latin typeface="Palatino Linotype"/>
                      </a:endParaRPr>
                    </a:p>
                  </a:txBody>
                  <a:tcPr/>
                </a:tc>
                <a:extLst>
                  <a:ext uri="{0D108BD9-81ED-4DB2-BD59-A6C34878D82A}">
                    <a16:rowId xmlns:a16="http://schemas.microsoft.com/office/drawing/2014/main" val="3947398364"/>
                  </a:ext>
                </a:extLst>
              </a:tr>
              <a:tr h="481162">
                <a:tc gridSpan="2">
                  <a:txBody>
                    <a:bodyPr/>
                    <a:lstStyle/>
                    <a:p>
                      <a:pPr marL="0" marR="0" lvl="0" indent="0" algn="ctr" defTabSz="4206240" rtl="0" eaLnBrk="1" fontAlgn="auto" latinLnBrk="0" hangingPunct="1">
                        <a:lnSpc>
                          <a:spcPct val="100000"/>
                        </a:lnSpc>
                        <a:spcBef>
                          <a:spcPts val="0"/>
                        </a:spcBef>
                        <a:spcAft>
                          <a:spcPts val="0"/>
                        </a:spcAft>
                        <a:buClrTx/>
                        <a:buSzTx/>
                        <a:buFontTx/>
                        <a:buNone/>
                        <a:tabLst/>
                        <a:defRPr/>
                      </a:pPr>
                      <a:r>
                        <a:rPr lang="en-US" sz="2800">
                          <a:latin typeface="Palatino Linotype"/>
                        </a:rPr>
                        <a:t>Simultaneous multi-analyte determination of major and minor elements.</a:t>
                      </a:r>
                    </a:p>
                  </a:txBody>
                  <a:tcPr/>
                </a:tc>
                <a:tc hMerge="1">
                  <a:txBody>
                    <a:bodyPr/>
                    <a:lstStyle/>
                    <a:p>
                      <a:pPr algn="ctr"/>
                      <a:endParaRPr lang="en-US" sz="2800">
                        <a:latin typeface="Palatino Linotype" panose="02040502050505030304" pitchFamily="18" charset="0"/>
                      </a:endParaRPr>
                    </a:p>
                  </a:txBody>
                  <a:tcPr/>
                </a:tc>
                <a:extLst>
                  <a:ext uri="{0D108BD9-81ED-4DB2-BD59-A6C34878D82A}">
                    <a16:rowId xmlns:a16="http://schemas.microsoft.com/office/drawing/2014/main" val="2686398397"/>
                  </a:ext>
                </a:extLst>
              </a:tr>
              <a:tr h="1595434">
                <a:tc>
                  <a:txBody>
                    <a:bodyPr/>
                    <a:lstStyle/>
                    <a:p>
                      <a:pPr marL="0" marR="0" lvl="0" indent="-91440" algn="ctr" defTabSz="4206240" rtl="0" eaLnBrk="1" fontAlgn="auto" latinLnBrk="0" hangingPunct="1">
                        <a:lnSpc>
                          <a:spcPct val="100000"/>
                        </a:lnSpc>
                        <a:spcBef>
                          <a:spcPts val="0"/>
                        </a:spcBef>
                        <a:spcAft>
                          <a:spcPts val="0"/>
                        </a:spcAft>
                        <a:buClrTx/>
                        <a:buSzTx/>
                        <a:buFont typeface="+mj-lt"/>
                        <a:buNone/>
                        <a:tabLst/>
                        <a:defRPr/>
                      </a:pPr>
                      <a:r>
                        <a:rPr lang="en-US" sz="2800">
                          <a:latin typeface="Palatino Linotype"/>
                        </a:rPr>
                        <a:t>Samples nebulized before passing through nitrogen gas plasma &gt; Atoms emit light&gt; light separated into a spectrum &gt; Instrument detector measures the intensity of the measured light wavelength.</a:t>
                      </a:r>
                    </a:p>
                  </a:txBody>
                  <a:tcPr/>
                </a:tc>
                <a:tc>
                  <a:txBody>
                    <a:bodyPr/>
                    <a:lstStyle/>
                    <a:p>
                      <a:pPr algn="ctr"/>
                      <a:r>
                        <a:rPr lang="en-US" sz="2800">
                          <a:latin typeface="Palatino Linotype"/>
                        </a:rPr>
                        <a:t>Samples</a:t>
                      </a:r>
                      <a:r>
                        <a:rPr lang="en-US" sz="2800" baseline="0">
                          <a:latin typeface="Palatino Linotype"/>
                        </a:rPr>
                        <a:t> ionized by RF-generated argon gas plasma&gt; Atoms are separated based on their mass/ charge (m/z) isotope ratios &gt; Instrument detector measures wavelength intensity.</a:t>
                      </a:r>
                      <a:endParaRPr lang="en-US" sz="2800">
                        <a:latin typeface="Palatino Linotype"/>
                      </a:endParaRPr>
                    </a:p>
                  </a:txBody>
                  <a:tcPr/>
                </a:tc>
                <a:extLst>
                  <a:ext uri="{0D108BD9-81ED-4DB2-BD59-A6C34878D82A}">
                    <a16:rowId xmlns:a16="http://schemas.microsoft.com/office/drawing/2014/main" val="1085804005"/>
                  </a:ext>
                </a:extLst>
              </a:tr>
              <a:tr h="481162">
                <a:tc>
                  <a:txBody>
                    <a:bodyPr/>
                    <a:lstStyle/>
                    <a:p>
                      <a:pPr marL="0" marR="0" lvl="0" indent="-91440" algn="ctr" defTabSz="4206240" rtl="0" eaLnBrk="1" fontAlgn="auto" latinLnBrk="0" hangingPunct="1">
                        <a:lnSpc>
                          <a:spcPct val="100000"/>
                        </a:lnSpc>
                        <a:spcBef>
                          <a:spcPts val="0"/>
                        </a:spcBef>
                        <a:spcAft>
                          <a:spcPts val="0"/>
                        </a:spcAft>
                        <a:buClrTx/>
                        <a:buSzTx/>
                        <a:buFont typeface="+mj-lt"/>
                        <a:buNone/>
                        <a:tabLst/>
                        <a:defRPr/>
                      </a:pPr>
                      <a:r>
                        <a:rPr lang="en-US" sz="2800">
                          <a:latin typeface="Palatino Linotype"/>
                        </a:rPr>
                        <a:t>Temperature of plasma: 5000 </a:t>
                      </a:r>
                      <a:r>
                        <a:rPr lang="en-US" sz="2800"/>
                        <a:t>°</a:t>
                      </a:r>
                      <a:r>
                        <a:rPr lang="en-US" sz="2800">
                          <a:latin typeface="Palatino Linotype"/>
                        </a:rPr>
                        <a:t>C</a:t>
                      </a:r>
                    </a:p>
                  </a:txBody>
                  <a:tcPr/>
                </a:tc>
                <a:tc>
                  <a:txBody>
                    <a:bodyPr/>
                    <a:lstStyle/>
                    <a:p>
                      <a:pPr algn="ctr"/>
                      <a:r>
                        <a:rPr lang="en-US" sz="2800">
                          <a:latin typeface="Palatino Linotype"/>
                        </a:rPr>
                        <a:t>6000-10000 </a:t>
                      </a:r>
                      <a:r>
                        <a:rPr lang="en-US" sz="2800"/>
                        <a:t>°</a:t>
                      </a:r>
                      <a:r>
                        <a:rPr lang="en-US" sz="2800">
                          <a:latin typeface="Palatino Linotype"/>
                        </a:rPr>
                        <a:t>C</a:t>
                      </a:r>
                    </a:p>
                  </a:txBody>
                  <a:tcPr/>
                </a:tc>
                <a:extLst>
                  <a:ext uri="{0D108BD9-81ED-4DB2-BD59-A6C34878D82A}">
                    <a16:rowId xmlns:a16="http://schemas.microsoft.com/office/drawing/2014/main" val="2081812478"/>
                  </a:ext>
                </a:extLst>
              </a:tr>
              <a:tr h="481162">
                <a:tc>
                  <a:txBody>
                    <a:bodyPr/>
                    <a:lstStyle/>
                    <a:p>
                      <a:pPr marL="0" marR="0" lvl="0" indent="0" algn="ctr" defTabSz="4206240" rtl="0" eaLnBrk="1" fontAlgn="auto" latinLnBrk="0" hangingPunct="1">
                        <a:lnSpc>
                          <a:spcPct val="100000"/>
                        </a:lnSpc>
                        <a:spcBef>
                          <a:spcPts val="0"/>
                        </a:spcBef>
                        <a:spcAft>
                          <a:spcPts val="0"/>
                        </a:spcAft>
                        <a:buClrTx/>
                        <a:buSzTx/>
                        <a:buFontTx/>
                        <a:buNone/>
                        <a:tabLst/>
                        <a:defRPr/>
                      </a:pPr>
                      <a:r>
                        <a:rPr lang="en-US" sz="2800">
                          <a:latin typeface="Palatino Linotype"/>
                        </a:rPr>
                        <a:t>Lower cost of operation (Nitrogen  $)</a:t>
                      </a:r>
                    </a:p>
                  </a:txBody>
                  <a:tcPr/>
                </a:tc>
                <a:tc>
                  <a:txBody>
                    <a:bodyPr/>
                    <a:lstStyle/>
                    <a:p>
                      <a:pPr algn="ctr"/>
                      <a:r>
                        <a:rPr lang="en-US" sz="2800">
                          <a:latin typeface="Palatino Linotype"/>
                        </a:rPr>
                        <a:t>(Argon $$$)</a:t>
                      </a:r>
                    </a:p>
                  </a:txBody>
                  <a:tcPr/>
                </a:tc>
                <a:extLst>
                  <a:ext uri="{0D108BD9-81ED-4DB2-BD59-A6C34878D82A}">
                    <a16:rowId xmlns:a16="http://schemas.microsoft.com/office/drawing/2014/main" val="3994397296"/>
                  </a:ext>
                </a:extLst>
              </a:tr>
            </a:tbl>
          </a:graphicData>
        </a:graphic>
      </p:graphicFrame>
      <p:sp>
        <p:nvSpPr>
          <p:cNvPr id="38" name="TextBox 37">
            <a:extLst>
              <a:ext uri="{FF2B5EF4-FFF2-40B4-BE49-F238E27FC236}">
                <a16:creationId xmlns:a16="http://schemas.microsoft.com/office/drawing/2014/main" id="{1E9F2872-38DE-4417-96C5-336A72402494}"/>
              </a:ext>
            </a:extLst>
          </p:cNvPr>
          <p:cNvSpPr txBox="1"/>
          <p:nvPr/>
        </p:nvSpPr>
        <p:spPr>
          <a:xfrm>
            <a:off x="21312324" y="7610958"/>
            <a:ext cx="6482795" cy="923330"/>
          </a:xfrm>
          <a:prstGeom prst="rect">
            <a:avLst/>
          </a:prstGeom>
          <a:noFill/>
        </p:spPr>
        <p:txBody>
          <a:bodyPr wrap="square" rtlCol="0" anchor="t">
            <a:spAutoFit/>
          </a:bodyPr>
          <a:lstStyle/>
          <a:p>
            <a:r>
              <a:rPr lang="en-US" sz="5400" cap="small">
                <a:solidFill>
                  <a:srgbClr val="DD9E11"/>
                </a:solidFill>
                <a:latin typeface="Palatino Linotype" panose="02040502050505030304" pitchFamily="18" charset="0"/>
              </a:rPr>
              <a:t>Results</a:t>
            </a:r>
          </a:p>
        </p:txBody>
      </p:sp>
      <p:graphicFrame>
        <p:nvGraphicFramePr>
          <p:cNvPr id="5" name="Table 4">
            <a:extLst>
              <a:ext uri="{FF2B5EF4-FFF2-40B4-BE49-F238E27FC236}">
                <a16:creationId xmlns:a16="http://schemas.microsoft.com/office/drawing/2014/main" id="{F29478B5-FFF9-4D6F-A6C0-1BC278C511AB}"/>
              </a:ext>
            </a:extLst>
          </p:cNvPr>
          <p:cNvGraphicFramePr>
            <a:graphicFrameLocks noGrp="1"/>
          </p:cNvGraphicFramePr>
          <p:nvPr>
            <p:extLst>
              <p:ext uri="{D42A27DB-BD31-4B8C-83A1-F6EECF244321}">
                <p14:modId xmlns:p14="http://schemas.microsoft.com/office/powerpoint/2010/main" val="699793007"/>
              </p:ext>
            </p:extLst>
          </p:nvPr>
        </p:nvGraphicFramePr>
        <p:xfrm>
          <a:off x="21485976" y="10517095"/>
          <a:ext cx="9235898" cy="6625359"/>
        </p:xfrm>
        <a:graphic>
          <a:graphicData uri="http://schemas.openxmlformats.org/drawingml/2006/table">
            <a:tbl>
              <a:tblPr firstRow="1" firstCol="1" bandRow="1">
                <a:tableStyleId>{5C22544A-7EE6-4342-B048-85BDC9FD1C3A}</a:tableStyleId>
              </a:tblPr>
              <a:tblGrid>
                <a:gridCol w="3099304">
                  <a:extLst>
                    <a:ext uri="{9D8B030D-6E8A-4147-A177-3AD203B41FA5}">
                      <a16:colId xmlns:a16="http://schemas.microsoft.com/office/drawing/2014/main" val="2438420805"/>
                    </a:ext>
                  </a:extLst>
                </a:gridCol>
                <a:gridCol w="3068297">
                  <a:extLst>
                    <a:ext uri="{9D8B030D-6E8A-4147-A177-3AD203B41FA5}">
                      <a16:colId xmlns:a16="http://schemas.microsoft.com/office/drawing/2014/main" val="1422056367"/>
                    </a:ext>
                  </a:extLst>
                </a:gridCol>
                <a:gridCol w="3068297">
                  <a:extLst>
                    <a:ext uri="{9D8B030D-6E8A-4147-A177-3AD203B41FA5}">
                      <a16:colId xmlns:a16="http://schemas.microsoft.com/office/drawing/2014/main" val="396834332"/>
                    </a:ext>
                  </a:extLst>
                </a:gridCol>
              </a:tblGrid>
              <a:tr h="651279">
                <a:tc gridSpan="3">
                  <a:txBody>
                    <a:bodyPr/>
                    <a:lstStyle/>
                    <a:p>
                      <a:pPr lvl="0" algn="ctr">
                        <a:buNone/>
                      </a:pPr>
                      <a:r>
                        <a:rPr lang="en-US" sz="2800" dirty="0">
                          <a:effectLst/>
                          <a:latin typeface="Palatino Linotype" panose="02040502050505030304" pitchFamily="18" charset="0"/>
                        </a:rPr>
                        <a:t>MP-AES</a:t>
                      </a:r>
                    </a:p>
                  </a:txBody>
                  <a:tcPr marL="68580" marR="68580" marT="0" marB="0"/>
                </a:tc>
                <a:tc hMerge="1">
                  <a:txBody>
                    <a:bodyPr/>
                    <a:lstStyle/>
                    <a:p>
                      <a:endParaRPr lang="en-US">
                        <a:effectLst/>
                      </a:endParaRPr>
                    </a:p>
                  </a:txBody>
                  <a:tcPr marL="68580" marR="68580" marT="0" marB="0"/>
                </a:tc>
                <a:tc hMerge="1">
                  <a:txBody>
                    <a:bodyPr/>
                    <a:lstStyle/>
                    <a:p>
                      <a:endParaRPr lang="en-US">
                        <a:effectLst/>
                      </a:endParaRPr>
                    </a:p>
                  </a:txBody>
                  <a:tcPr marL="68580" marR="68580" marT="0" marB="0"/>
                </a:tc>
                <a:extLst>
                  <a:ext uri="{0D108BD9-81ED-4DB2-BD59-A6C34878D82A}">
                    <a16:rowId xmlns:a16="http://schemas.microsoft.com/office/drawing/2014/main" val="2992579778"/>
                  </a:ext>
                </a:extLst>
              </a:tr>
              <a:tr h="651279">
                <a:tc>
                  <a:txBody>
                    <a:bodyPr/>
                    <a:lstStyle/>
                    <a:p>
                      <a:pPr algn="ctr">
                        <a:spcAft>
                          <a:spcPts val="0"/>
                        </a:spcAft>
                      </a:pPr>
                      <a:r>
                        <a:rPr lang="en-US" sz="2800" dirty="0">
                          <a:effectLst/>
                          <a:latin typeface="Palatino Linotype" panose="02040502050505030304" pitchFamily="18" charset="0"/>
                        </a:rPr>
                        <a:t>Sample</a:t>
                      </a:r>
                    </a:p>
                  </a:txBody>
                  <a:tcPr marL="68580" marR="68580" marT="0" marB="0"/>
                </a:tc>
                <a:tc>
                  <a:txBody>
                    <a:bodyPr/>
                    <a:lstStyle/>
                    <a:p>
                      <a:pPr algn="ctr">
                        <a:spcAft>
                          <a:spcPts val="0"/>
                        </a:spcAft>
                      </a:pPr>
                      <a:r>
                        <a:rPr lang="en-US" sz="2800" dirty="0">
                          <a:effectLst/>
                          <a:latin typeface="Palatino Linotype" panose="02040502050505030304" pitchFamily="18" charset="0"/>
                        </a:rPr>
                        <a:t>368nm LOD (ppm)</a:t>
                      </a:r>
                    </a:p>
                  </a:txBody>
                  <a:tcPr marL="68580" marR="68580" marT="0" marB="0"/>
                </a:tc>
                <a:tc>
                  <a:txBody>
                    <a:bodyPr/>
                    <a:lstStyle/>
                    <a:p>
                      <a:pPr algn="ctr">
                        <a:spcAft>
                          <a:spcPts val="0"/>
                        </a:spcAft>
                      </a:pPr>
                      <a:r>
                        <a:rPr lang="en-US" sz="2800" dirty="0">
                          <a:effectLst/>
                          <a:latin typeface="Palatino Linotype"/>
                        </a:rPr>
                        <a:t>405nm LOD (ppm)</a:t>
                      </a:r>
                    </a:p>
                  </a:txBody>
                  <a:tcPr marL="68580" marR="68580" marT="0" marB="0"/>
                </a:tc>
                <a:extLst>
                  <a:ext uri="{0D108BD9-81ED-4DB2-BD59-A6C34878D82A}">
                    <a16:rowId xmlns:a16="http://schemas.microsoft.com/office/drawing/2014/main" val="4267533141"/>
                  </a:ext>
                </a:extLst>
              </a:tr>
              <a:tr h="344794">
                <a:tc>
                  <a:txBody>
                    <a:bodyPr/>
                    <a:lstStyle/>
                    <a:p>
                      <a:pPr algn="ctr">
                        <a:spcAft>
                          <a:spcPts val="0"/>
                        </a:spcAft>
                      </a:pPr>
                      <a:r>
                        <a:rPr lang="en-US" sz="2800" dirty="0">
                          <a:effectLst/>
                          <a:latin typeface="Palatino Linotype"/>
                        </a:rPr>
                        <a:t>01</a:t>
                      </a:r>
                    </a:p>
                  </a:txBody>
                  <a:tcPr marL="68580" marR="68580" marT="0" marB="0"/>
                </a:tc>
                <a:tc>
                  <a:txBody>
                    <a:bodyPr/>
                    <a:lstStyle/>
                    <a:p>
                      <a:pPr algn="ctr">
                        <a:spcAft>
                          <a:spcPts val="0"/>
                        </a:spcAft>
                      </a:pPr>
                      <a:r>
                        <a:rPr lang="en-US" sz="2800" dirty="0">
                          <a:effectLst/>
                          <a:latin typeface="Palatino Linotype" panose="02040502050505030304" pitchFamily="18" charset="0"/>
                        </a:rPr>
                        <a:t>&lt;0.37</a:t>
                      </a:r>
                    </a:p>
                  </a:txBody>
                  <a:tcPr marL="68580" marR="68580" marT="0" marB="0"/>
                </a:tc>
                <a:tc>
                  <a:txBody>
                    <a:bodyPr/>
                    <a:lstStyle/>
                    <a:p>
                      <a:pPr algn="ctr">
                        <a:spcAft>
                          <a:spcPts val="0"/>
                        </a:spcAft>
                      </a:pPr>
                      <a:r>
                        <a:rPr lang="en-US" sz="2800" dirty="0">
                          <a:effectLst/>
                          <a:latin typeface="Palatino Linotype"/>
                        </a:rPr>
                        <a:t>&lt;0.35</a:t>
                      </a:r>
                    </a:p>
                  </a:txBody>
                  <a:tcPr marL="68580" marR="68580" marT="0" marB="0"/>
                </a:tc>
                <a:extLst>
                  <a:ext uri="{0D108BD9-81ED-4DB2-BD59-A6C34878D82A}">
                    <a16:rowId xmlns:a16="http://schemas.microsoft.com/office/drawing/2014/main" val="3340596667"/>
                  </a:ext>
                </a:extLst>
              </a:tr>
              <a:tr h="344794">
                <a:tc>
                  <a:txBody>
                    <a:bodyPr/>
                    <a:lstStyle/>
                    <a:p>
                      <a:pPr algn="ctr">
                        <a:spcAft>
                          <a:spcPts val="0"/>
                        </a:spcAft>
                      </a:pPr>
                      <a:r>
                        <a:rPr lang="en-US" sz="2800" dirty="0">
                          <a:effectLst/>
                          <a:latin typeface="Palatino Linotype"/>
                        </a:rPr>
                        <a:t>02</a:t>
                      </a:r>
                    </a:p>
                  </a:txBody>
                  <a:tcPr marL="68580" marR="68580" marT="0" marB="0"/>
                </a:tc>
                <a:tc>
                  <a:txBody>
                    <a:bodyPr/>
                    <a:lstStyle/>
                    <a:p>
                      <a:pPr algn="ctr">
                        <a:spcAft>
                          <a:spcPts val="0"/>
                        </a:spcAft>
                      </a:pPr>
                      <a:r>
                        <a:rPr lang="en-US" sz="2800" dirty="0">
                          <a:effectLst/>
                          <a:latin typeface="Palatino Linotype" panose="02040502050505030304" pitchFamily="18" charset="0"/>
                        </a:rPr>
                        <a:t>&lt;0.26</a:t>
                      </a:r>
                    </a:p>
                  </a:txBody>
                  <a:tcPr marL="68580" marR="68580" marT="0" marB="0"/>
                </a:tc>
                <a:tc>
                  <a:txBody>
                    <a:bodyPr/>
                    <a:lstStyle/>
                    <a:p>
                      <a:pPr algn="ctr">
                        <a:spcAft>
                          <a:spcPts val="0"/>
                        </a:spcAft>
                      </a:pPr>
                      <a:r>
                        <a:rPr lang="en-US" sz="2800" dirty="0">
                          <a:effectLst/>
                          <a:latin typeface="Palatino Linotype"/>
                        </a:rPr>
                        <a:t>&lt;0.19</a:t>
                      </a:r>
                    </a:p>
                  </a:txBody>
                  <a:tcPr marL="68580" marR="68580" marT="0" marB="0"/>
                </a:tc>
                <a:extLst>
                  <a:ext uri="{0D108BD9-81ED-4DB2-BD59-A6C34878D82A}">
                    <a16:rowId xmlns:a16="http://schemas.microsoft.com/office/drawing/2014/main" val="2849848741"/>
                  </a:ext>
                </a:extLst>
              </a:tr>
              <a:tr h="344794">
                <a:tc>
                  <a:txBody>
                    <a:bodyPr/>
                    <a:lstStyle/>
                    <a:p>
                      <a:pPr algn="ctr">
                        <a:spcAft>
                          <a:spcPts val="0"/>
                        </a:spcAft>
                      </a:pPr>
                      <a:r>
                        <a:rPr lang="en-US" sz="2800" dirty="0">
                          <a:effectLst/>
                          <a:latin typeface="Palatino Linotype"/>
                        </a:rPr>
                        <a:t>03</a:t>
                      </a:r>
                    </a:p>
                  </a:txBody>
                  <a:tcPr marL="68580" marR="68580" marT="0" marB="0"/>
                </a:tc>
                <a:tc>
                  <a:txBody>
                    <a:bodyPr/>
                    <a:lstStyle/>
                    <a:p>
                      <a:pPr algn="ctr">
                        <a:spcAft>
                          <a:spcPts val="0"/>
                        </a:spcAft>
                      </a:pPr>
                      <a:r>
                        <a:rPr lang="en-US" sz="2800" dirty="0">
                          <a:effectLst/>
                          <a:latin typeface="Palatino Linotype" panose="02040502050505030304" pitchFamily="18" charset="0"/>
                        </a:rPr>
                        <a:t>&lt;0.07</a:t>
                      </a:r>
                    </a:p>
                  </a:txBody>
                  <a:tcPr marL="68580" marR="68580" marT="0" marB="0"/>
                </a:tc>
                <a:tc>
                  <a:txBody>
                    <a:bodyPr/>
                    <a:lstStyle/>
                    <a:p>
                      <a:pPr algn="ctr">
                        <a:spcAft>
                          <a:spcPts val="0"/>
                        </a:spcAft>
                      </a:pPr>
                      <a:r>
                        <a:rPr lang="en-US" sz="2800" dirty="0">
                          <a:effectLst/>
                          <a:latin typeface="Palatino Linotype"/>
                        </a:rPr>
                        <a:t>&lt;0.06</a:t>
                      </a:r>
                    </a:p>
                  </a:txBody>
                  <a:tcPr marL="68580" marR="68580" marT="0" marB="0"/>
                </a:tc>
                <a:extLst>
                  <a:ext uri="{0D108BD9-81ED-4DB2-BD59-A6C34878D82A}">
                    <a16:rowId xmlns:a16="http://schemas.microsoft.com/office/drawing/2014/main" val="2077280041"/>
                  </a:ext>
                </a:extLst>
              </a:tr>
              <a:tr h="344794">
                <a:tc>
                  <a:txBody>
                    <a:bodyPr/>
                    <a:lstStyle/>
                    <a:p>
                      <a:pPr algn="ctr">
                        <a:spcAft>
                          <a:spcPts val="0"/>
                        </a:spcAft>
                      </a:pPr>
                      <a:r>
                        <a:rPr lang="en-US" sz="2800" dirty="0">
                          <a:effectLst/>
                          <a:latin typeface="Palatino Linotype"/>
                        </a:rPr>
                        <a:t>04</a:t>
                      </a:r>
                    </a:p>
                  </a:txBody>
                  <a:tcPr marL="68580" marR="68580" marT="0" marB="0"/>
                </a:tc>
                <a:tc>
                  <a:txBody>
                    <a:bodyPr/>
                    <a:lstStyle/>
                    <a:p>
                      <a:pPr algn="ctr">
                        <a:spcAft>
                          <a:spcPts val="0"/>
                        </a:spcAft>
                      </a:pPr>
                      <a:r>
                        <a:rPr lang="en-US" sz="2800" dirty="0">
                          <a:effectLst/>
                          <a:latin typeface="Palatino Linotype" panose="02040502050505030304" pitchFamily="18" charset="0"/>
                        </a:rPr>
                        <a:t>&lt;0.13</a:t>
                      </a:r>
                    </a:p>
                  </a:txBody>
                  <a:tcPr marL="68580" marR="68580" marT="0" marB="0"/>
                </a:tc>
                <a:tc>
                  <a:txBody>
                    <a:bodyPr/>
                    <a:lstStyle/>
                    <a:p>
                      <a:pPr algn="ctr">
                        <a:spcAft>
                          <a:spcPts val="0"/>
                        </a:spcAft>
                      </a:pPr>
                      <a:r>
                        <a:rPr lang="en-US" sz="2800" dirty="0">
                          <a:effectLst/>
                          <a:latin typeface="Palatino Linotype"/>
                        </a:rPr>
                        <a:t>&lt;0.08</a:t>
                      </a:r>
                    </a:p>
                  </a:txBody>
                  <a:tcPr marL="68580" marR="68580" marT="0" marB="0"/>
                </a:tc>
                <a:extLst>
                  <a:ext uri="{0D108BD9-81ED-4DB2-BD59-A6C34878D82A}">
                    <a16:rowId xmlns:a16="http://schemas.microsoft.com/office/drawing/2014/main" val="3698699271"/>
                  </a:ext>
                </a:extLst>
              </a:tr>
              <a:tr h="344794">
                <a:tc>
                  <a:txBody>
                    <a:bodyPr/>
                    <a:lstStyle/>
                    <a:p>
                      <a:pPr algn="ctr">
                        <a:spcAft>
                          <a:spcPts val="0"/>
                        </a:spcAft>
                      </a:pPr>
                      <a:r>
                        <a:rPr lang="en-US" sz="2800" dirty="0">
                          <a:effectLst/>
                          <a:latin typeface="Palatino Linotype"/>
                        </a:rPr>
                        <a:t>05</a:t>
                      </a:r>
                    </a:p>
                  </a:txBody>
                  <a:tcPr marL="68580" marR="68580" marT="0" marB="0"/>
                </a:tc>
                <a:tc>
                  <a:txBody>
                    <a:bodyPr/>
                    <a:lstStyle/>
                    <a:p>
                      <a:pPr algn="ctr">
                        <a:spcAft>
                          <a:spcPts val="0"/>
                        </a:spcAft>
                      </a:pPr>
                      <a:r>
                        <a:rPr lang="en-US" sz="2800" dirty="0">
                          <a:effectLst/>
                          <a:latin typeface="Palatino Linotype" panose="02040502050505030304" pitchFamily="18" charset="0"/>
                        </a:rPr>
                        <a:t>&lt;0.13</a:t>
                      </a:r>
                    </a:p>
                  </a:txBody>
                  <a:tcPr marL="68580" marR="68580" marT="0" marB="0"/>
                </a:tc>
                <a:tc>
                  <a:txBody>
                    <a:bodyPr/>
                    <a:lstStyle/>
                    <a:p>
                      <a:pPr algn="ctr">
                        <a:spcAft>
                          <a:spcPts val="0"/>
                        </a:spcAft>
                      </a:pPr>
                      <a:r>
                        <a:rPr lang="en-US" sz="2800" dirty="0">
                          <a:effectLst/>
                          <a:latin typeface="Palatino Linotype"/>
                        </a:rPr>
                        <a:t>&lt;0.08</a:t>
                      </a:r>
                    </a:p>
                  </a:txBody>
                  <a:tcPr marL="68580" marR="68580" marT="0" marB="0"/>
                </a:tc>
                <a:extLst>
                  <a:ext uri="{0D108BD9-81ED-4DB2-BD59-A6C34878D82A}">
                    <a16:rowId xmlns:a16="http://schemas.microsoft.com/office/drawing/2014/main" val="3624363169"/>
                  </a:ext>
                </a:extLst>
              </a:tr>
              <a:tr h="344794">
                <a:tc>
                  <a:txBody>
                    <a:bodyPr/>
                    <a:lstStyle/>
                    <a:p>
                      <a:pPr algn="ctr">
                        <a:spcAft>
                          <a:spcPts val="0"/>
                        </a:spcAft>
                      </a:pPr>
                      <a:r>
                        <a:rPr lang="en-US" sz="2800" dirty="0">
                          <a:effectLst/>
                          <a:latin typeface="Palatino Linotype"/>
                        </a:rPr>
                        <a:t>06</a:t>
                      </a:r>
                    </a:p>
                  </a:txBody>
                  <a:tcPr marL="68580" marR="68580" marT="0" marB="0"/>
                </a:tc>
                <a:tc>
                  <a:txBody>
                    <a:bodyPr/>
                    <a:lstStyle/>
                    <a:p>
                      <a:pPr algn="ctr">
                        <a:spcAft>
                          <a:spcPts val="0"/>
                        </a:spcAft>
                        <a:tabLst>
                          <a:tab pos="609600" algn="l"/>
                        </a:tabLst>
                      </a:pPr>
                      <a:r>
                        <a:rPr lang="en-US" sz="2800" dirty="0">
                          <a:effectLst/>
                          <a:latin typeface="Palatino Linotype" panose="02040502050505030304" pitchFamily="18" charset="0"/>
                        </a:rPr>
                        <a:t>&lt;0.13</a:t>
                      </a:r>
                    </a:p>
                  </a:txBody>
                  <a:tcPr marL="68580" marR="68580" marT="0" marB="0"/>
                </a:tc>
                <a:tc>
                  <a:txBody>
                    <a:bodyPr/>
                    <a:lstStyle/>
                    <a:p>
                      <a:pPr algn="ctr">
                        <a:spcAft>
                          <a:spcPts val="0"/>
                        </a:spcAft>
                      </a:pPr>
                      <a:r>
                        <a:rPr lang="en-US" sz="2800" dirty="0">
                          <a:effectLst/>
                          <a:latin typeface="Palatino Linotype"/>
                        </a:rPr>
                        <a:t>&lt;0.08</a:t>
                      </a:r>
                    </a:p>
                  </a:txBody>
                  <a:tcPr marL="68580" marR="68580" marT="0" marB="0"/>
                </a:tc>
                <a:extLst>
                  <a:ext uri="{0D108BD9-81ED-4DB2-BD59-A6C34878D82A}">
                    <a16:rowId xmlns:a16="http://schemas.microsoft.com/office/drawing/2014/main" val="2775761032"/>
                  </a:ext>
                </a:extLst>
              </a:tr>
              <a:tr h="344794">
                <a:tc>
                  <a:txBody>
                    <a:bodyPr/>
                    <a:lstStyle/>
                    <a:p>
                      <a:pPr algn="ctr">
                        <a:spcAft>
                          <a:spcPts val="0"/>
                        </a:spcAft>
                      </a:pPr>
                      <a:r>
                        <a:rPr lang="en-US" sz="2800" dirty="0">
                          <a:effectLst/>
                          <a:latin typeface="Palatino Linotype"/>
                        </a:rPr>
                        <a:t>07</a:t>
                      </a:r>
                    </a:p>
                  </a:txBody>
                  <a:tcPr marL="68580" marR="68580" marT="0" marB="0"/>
                </a:tc>
                <a:tc>
                  <a:txBody>
                    <a:bodyPr/>
                    <a:lstStyle/>
                    <a:p>
                      <a:pPr algn="ctr">
                        <a:spcAft>
                          <a:spcPts val="0"/>
                        </a:spcAft>
                      </a:pPr>
                      <a:r>
                        <a:rPr lang="en-US" sz="2800" dirty="0">
                          <a:effectLst/>
                          <a:latin typeface="Palatino Linotype" panose="02040502050505030304" pitchFamily="18" charset="0"/>
                        </a:rPr>
                        <a:t>&lt;0.13</a:t>
                      </a:r>
                    </a:p>
                  </a:txBody>
                  <a:tcPr marL="68580" marR="68580" marT="0" marB="0"/>
                </a:tc>
                <a:tc>
                  <a:txBody>
                    <a:bodyPr/>
                    <a:lstStyle/>
                    <a:p>
                      <a:pPr algn="ctr">
                        <a:spcAft>
                          <a:spcPts val="0"/>
                        </a:spcAft>
                      </a:pPr>
                      <a:r>
                        <a:rPr lang="en-US" sz="2800" dirty="0">
                          <a:effectLst/>
                          <a:latin typeface="Palatino Linotype"/>
                        </a:rPr>
                        <a:t>&lt;0.08</a:t>
                      </a:r>
                    </a:p>
                  </a:txBody>
                  <a:tcPr marL="68580" marR="68580" marT="0" marB="0"/>
                </a:tc>
                <a:extLst>
                  <a:ext uri="{0D108BD9-81ED-4DB2-BD59-A6C34878D82A}">
                    <a16:rowId xmlns:a16="http://schemas.microsoft.com/office/drawing/2014/main" val="1853489250"/>
                  </a:ext>
                </a:extLst>
              </a:tr>
              <a:tr h="344794">
                <a:tc>
                  <a:txBody>
                    <a:bodyPr/>
                    <a:lstStyle/>
                    <a:p>
                      <a:pPr algn="ctr">
                        <a:spcAft>
                          <a:spcPts val="0"/>
                        </a:spcAft>
                      </a:pPr>
                      <a:r>
                        <a:rPr lang="en-US" sz="2800" dirty="0">
                          <a:effectLst/>
                          <a:latin typeface="Palatino Linotype" panose="02040502050505030304" pitchFamily="18" charset="0"/>
                        </a:rPr>
                        <a:t>08</a:t>
                      </a:r>
                    </a:p>
                  </a:txBody>
                  <a:tcPr marL="68580" marR="68580" marT="0" marB="0"/>
                </a:tc>
                <a:tc>
                  <a:txBody>
                    <a:bodyPr/>
                    <a:lstStyle/>
                    <a:p>
                      <a:pPr algn="ctr">
                        <a:spcAft>
                          <a:spcPts val="0"/>
                        </a:spcAft>
                      </a:pPr>
                      <a:r>
                        <a:rPr lang="en-US" sz="2800" dirty="0">
                          <a:effectLst/>
                          <a:latin typeface="Palatino Linotype" panose="02040502050505030304" pitchFamily="18" charset="0"/>
                        </a:rPr>
                        <a:t>&lt;0.13</a:t>
                      </a:r>
                    </a:p>
                  </a:txBody>
                  <a:tcPr marL="68580" marR="68580" marT="0" marB="0"/>
                </a:tc>
                <a:tc>
                  <a:txBody>
                    <a:bodyPr/>
                    <a:lstStyle/>
                    <a:p>
                      <a:pPr algn="ctr">
                        <a:spcAft>
                          <a:spcPts val="0"/>
                        </a:spcAft>
                      </a:pPr>
                      <a:r>
                        <a:rPr lang="en-US" sz="2800" dirty="0">
                          <a:effectLst/>
                          <a:latin typeface="Palatino Linotype"/>
                        </a:rPr>
                        <a:t>&lt;0.08</a:t>
                      </a:r>
                    </a:p>
                  </a:txBody>
                  <a:tcPr marL="68580" marR="68580" marT="0" marB="0"/>
                </a:tc>
                <a:extLst>
                  <a:ext uri="{0D108BD9-81ED-4DB2-BD59-A6C34878D82A}">
                    <a16:rowId xmlns:a16="http://schemas.microsoft.com/office/drawing/2014/main" val="3418828786"/>
                  </a:ext>
                </a:extLst>
              </a:tr>
              <a:tr h="344794">
                <a:tc>
                  <a:txBody>
                    <a:bodyPr/>
                    <a:lstStyle/>
                    <a:p>
                      <a:pPr algn="ctr">
                        <a:spcAft>
                          <a:spcPts val="0"/>
                        </a:spcAft>
                      </a:pPr>
                      <a:r>
                        <a:rPr lang="en-US" sz="2800" dirty="0">
                          <a:effectLst/>
                          <a:latin typeface="Palatino Linotype"/>
                        </a:rPr>
                        <a:t>09</a:t>
                      </a:r>
                    </a:p>
                  </a:txBody>
                  <a:tcPr marL="68580" marR="68580" marT="0" marB="0"/>
                </a:tc>
                <a:tc>
                  <a:txBody>
                    <a:bodyPr/>
                    <a:lstStyle/>
                    <a:p>
                      <a:pPr algn="ctr">
                        <a:spcAft>
                          <a:spcPts val="0"/>
                        </a:spcAft>
                      </a:pPr>
                      <a:r>
                        <a:rPr lang="en-US" sz="2800" dirty="0">
                          <a:effectLst/>
                          <a:latin typeface="Palatino Linotype" panose="02040502050505030304" pitchFamily="18" charset="0"/>
                        </a:rPr>
                        <a:t>&lt;0.13</a:t>
                      </a:r>
                    </a:p>
                  </a:txBody>
                  <a:tcPr marL="68580" marR="68580" marT="0" marB="0"/>
                </a:tc>
                <a:tc>
                  <a:txBody>
                    <a:bodyPr/>
                    <a:lstStyle/>
                    <a:p>
                      <a:pPr algn="ctr">
                        <a:spcAft>
                          <a:spcPts val="0"/>
                        </a:spcAft>
                      </a:pPr>
                      <a:r>
                        <a:rPr lang="en-US" sz="2800" dirty="0">
                          <a:effectLst/>
                          <a:latin typeface="Palatino Linotype"/>
                        </a:rPr>
                        <a:t>&lt;0.08</a:t>
                      </a:r>
                    </a:p>
                  </a:txBody>
                  <a:tcPr marL="68580" marR="68580" marT="0" marB="0"/>
                </a:tc>
                <a:extLst>
                  <a:ext uri="{0D108BD9-81ED-4DB2-BD59-A6C34878D82A}">
                    <a16:rowId xmlns:a16="http://schemas.microsoft.com/office/drawing/2014/main" val="4178760884"/>
                  </a:ext>
                </a:extLst>
              </a:tr>
              <a:tr h="344794">
                <a:tc>
                  <a:txBody>
                    <a:bodyPr/>
                    <a:lstStyle/>
                    <a:p>
                      <a:pPr algn="ctr">
                        <a:spcAft>
                          <a:spcPts val="0"/>
                        </a:spcAft>
                      </a:pPr>
                      <a:r>
                        <a:rPr lang="en-US" sz="2800" dirty="0">
                          <a:effectLst/>
                          <a:latin typeface="Palatino Linotype"/>
                        </a:rPr>
                        <a:t>10</a:t>
                      </a:r>
                    </a:p>
                  </a:txBody>
                  <a:tcPr marL="68580" marR="68580" marT="0" marB="0"/>
                </a:tc>
                <a:tc>
                  <a:txBody>
                    <a:bodyPr/>
                    <a:lstStyle/>
                    <a:p>
                      <a:pPr algn="ctr">
                        <a:spcAft>
                          <a:spcPts val="0"/>
                        </a:spcAft>
                      </a:pPr>
                      <a:r>
                        <a:rPr lang="en-US" sz="2800" dirty="0">
                          <a:effectLst/>
                          <a:latin typeface="Palatino Linotype" panose="02040502050505030304" pitchFamily="18" charset="0"/>
                        </a:rPr>
                        <a:t>&lt;0.13</a:t>
                      </a:r>
                    </a:p>
                  </a:txBody>
                  <a:tcPr marL="68580" marR="68580" marT="0" marB="0"/>
                </a:tc>
                <a:tc>
                  <a:txBody>
                    <a:bodyPr/>
                    <a:lstStyle/>
                    <a:p>
                      <a:pPr algn="ctr">
                        <a:spcAft>
                          <a:spcPts val="0"/>
                        </a:spcAft>
                      </a:pPr>
                      <a:r>
                        <a:rPr lang="en-US" sz="2800" dirty="0">
                          <a:effectLst/>
                          <a:latin typeface="Palatino Linotype"/>
                        </a:rPr>
                        <a:t>&lt;0.08</a:t>
                      </a:r>
                    </a:p>
                  </a:txBody>
                  <a:tcPr marL="68580" marR="68580" marT="0" marB="0"/>
                </a:tc>
                <a:extLst>
                  <a:ext uri="{0D108BD9-81ED-4DB2-BD59-A6C34878D82A}">
                    <a16:rowId xmlns:a16="http://schemas.microsoft.com/office/drawing/2014/main" val="1602756002"/>
                  </a:ext>
                </a:extLst>
              </a:tr>
              <a:tr h="344794">
                <a:tc>
                  <a:txBody>
                    <a:bodyPr/>
                    <a:lstStyle/>
                    <a:p>
                      <a:pPr algn="ctr">
                        <a:spcAft>
                          <a:spcPts val="0"/>
                        </a:spcAft>
                      </a:pPr>
                      <a:r>
                        <a:rPr lang="en-US" sz="2800" dirty="0">
                          <a:effectLst/>
                          <a:latin typeface="Palatino Linotype"/>
                        </a:rPr>
                        <a:t>11</a:t>
                      </a:r>
                    </a:p>
                  </a:txBody>
                  <a:tcPr marL="68580" marR="68580" marT="0" marB="0"/>
                </a:tc>
                <a:tc>
                  <a:txBody>
                    <a:bodyPr/>
                    <a:lstStyle/>
                    <a:p>
                      <a:pPr algn="ctr">
                        <a:spcAft>
                          <a:spcPts val="0"/>
                        </a:spcAft>
                      </a:pPr>
                      <a:r>
                        <a:rPr lang="en-US" sz="2800" dirty="0">
                          <a:effectLst/>
                          <a:latin typeface="Palatino Linotype" panose="02040502050505030304" pitchFamily="18" charset="0"/>
                        </a:rPr>
                        <a:t>&lt;0.10</a:t>
                      </a:r>
                    </a:p>
                  </a:txBody>
                  <a:tcPr marL="68580" marR="68580" marT="0" marB="0"/>
                </a:tc>
                <a:tc>
                  <a:txBody>
                    <a:bodyPr/>
                    <a:lstStyle/>
                    <a:p>
                      <a:pPr algn="ctr">
                        <a:spcAft>
                          <a:spcPts val="0"/>
                        </a:spcAft>
                      </a:pPr>
                      <a:r>
                        <a:rPr lang="en-US" sz="2800" dirty="0">
                          <a:effectLst/>
                          <a:latin typeface="Palatino Linotype"/>
                        </a:rPr>
                        <a:t>&lt;0.10</a:t>
                      </a:r>
                    </a:p>
                  </a:txBody>
                  <a:tcPr marL="68580" marR="68580" marT="0" marB="0"/>
                </a:tc>
                <a:extLst>
                  <a:ext uri="{0D108BD9-81ED-4DB2-BD59-A6C34878D82A}">
                    <a16:rowId xmlns:a16="http://schemas.microsoft.com/office/drawing/2014/main" val="3187206288"/>
                  </a:ext>
                </a:extLst>
              </a:tr>
              <a:tr h="344794">
                <a:tc>
                  <a:txBody>
                    <a:bodyPr/>
                    <a:lstStyle/>
                    <a:p>
                      <a:pPr algn="ctr">
                        <a:spcAft>
                          <a:spcPts val="0"/>
                        </a:spcAft>
                      </a:pPr>
                      <a:r>
                        <a:rPr lang="en-US" sz="2800" dirty="0">
                          <a:effectLst/>
                          <a:latin typeface="Palatino Linotype"/>
                        </a:rPr>
                        <a:t>12</a:t>
                      </a:r>
                    </a:p>
                  </a:txBody>
                  <a:tcPr marL="68580" marR="68580" marT="0" marB="0"/>
                </a:tc>
                <a:tc>
                  <a:txBody>
                    <a:bodyPr/>
                    <a:lstStyle/>
                    <a:p>
                      <a:pPr algn="ctr">
                        <a:spcAft>
                          <a:spcPts val="0"/>
                        </a:spcAft>
                      </a:pPr>
                      <a:r>
                        <a:rPr lang="en-US" sz="2800" dirty="0">
                          <a:effectLst/>
                          <a:latin typeface="Palatino Linotype" panose="02040502050505030304" pitchFamily="18" charset="0"/>
                        </a:rPr>
                        <a:t>&lt;0.08</a:t>
                      </a:r>
                    </a:p>
                  </a:txBody>
                  <a:tcPr marL="68580" marR="68580" marT="0" marB="0"/>
                </a:tc>
                <a:tc>
                  <a:txBody>
                    <a:bodyPr/>
                    <a:lstStyle/>
                    <a:p>
                      <a:pPr algn="ctr">
                        <a:spcAft>
                          <a:spcPts val="0"/>
                        </a:spcAft>
                      </a:pPr>
                      <a:r>
                        <a:rPr lang="en-US" sz="2800" dirty="0">
                          <a:effectLst/>
                          <a:latin typeface="Palatino Linotype"/>
                        </a:rPr>
                        <a:t>&lt;0.06</a:t>
                      </a:r>
                    </a:p>
                  </a:txBody>
                  <a:tcPr marL="68580" marR="68580" marT="0" marB="0"/>
                </a:tc>
                <a:extLst>
                  <a:ext uri="{0D108BD9-81ED-4DB2-BD59-A6C34878D82A}">
                    <a16:rowId xmlns:a16="http://schemas.microsoft.com/office/drawing/2014/main" val="2271357322"/>
                  </a:ext>
                </a:extLst>
              </a:tr>
            </a:tbl>
          </a:graphicData>
        </a:graphic>
      </p:graphicFrame>
      <p:graphicFrame>
        <p:nvGraphicFramePr>
          <p:cNvPr id="13" name="Table 12">
            <a:extLst>
              <a:ext uri="{FF2B5EF4-FFF2-40B4-BE49-F238E27FC236}">
                <a16:creationId xmlns:a16="http://schemas.microsoft.com/office/drawing/2014/main" id="{C925C786-6903-4574-AD57-A4B78A4B840C}"/>
              </a:ext>
            </a:extLst>
          </p:cNvPr>
          <p:cNvGraphicFramePr>
            <a:graphicFrameLocks noGrp="1"/>
          </p:cNvGraphicFramePr>
          <p:nvPr>
            <p:extLst>
              <p:ext uri="{D42A27DB-BD31-4B8C-83A1-F6EECF244321}">
                <p14:modId xmlns:p14="http://schemas.microsoft.com/office/powerpoint/2010/main" val="933328232"/>
              </p:ext>
            </p:extLst>
          </p:nvPr>
        </p:nvGraphicFramePr>
        <p:xfrm>
          <a:off x="31338522" y="10517977"/>
          <a:ext cx="8198152" cy="4267200"/>
        </p:xfrm>
        <a:graphic>
          <a:graphicData uri="http://schemas.openxmlformats.org/drawingml/2006/table">
            <a:tbl>
              <a:tblPr firstRow="1" firstCol="1" bandRow="1">
                <a:tableStyleId>{5C22544A-7EE6-4342-B048-85BDC9FD1C3A}</a:tableStyleId>
              </a:tblPr>
              <a:tblGrid>
                <a:gridCol w="4121250">
                  <a:extLst>
                    <a:ext uri="{9D8B030D-6E8A-4147-A177-3AD203B41FA5}">
                      <a16:colId xmlns:a16="http://schemas.microsoft.com/office/drawing/2014/main" val="3072650820"/>
                    </a:ext>
                  </a:extLst>
                </a:gridCol>
                <a:gridCol w="4076902">
                  <a:extLst>
                    <a:ext uri="{9D8B030D-6E8A-4147-A177-3AD203B41FA5}">
                      <a16:colId xmlns:a16="http://schemas.microsoft.com/office/drawing/2014/main" val="2920414711"/>
                    </a:ext>
                  </a:extLst>
                </a:gridCol>
              </a:tblGrid>
              <a:tr h="278776">
                <a:tc gridSpan="2">
                  <a:txBody>
                    <a:bodyPr/>
                    <a:lstStyle/>
                    <a:p>
                      <a:pPr algn="ctr">
                        <a:spcAft>
                          <a:spcPts val="0"/>
                        </a:spcAft>
                      </a:pPr>
                      <a:r>
                        <a:rPr lang="en-US" sz="2800" dirty="0">
                          <a:effectLst/>
                          <a:latin typeface="Palatino Linotype" panose="02040502050505030304" pitchFamily="18" charset="0"/>
                        </a:rPr>
                        <a:t>ICP-MS</a:t>
                      </a:r>
                    </a:p>
                  </a:txBody>
                  <a:tcPr marL="68580" marR="68580" marT="0" marB="0"/>
                </a:tc>
                <a:tc hMerge="1">
                  <a:txBody>
                    <a:bodyPr/>
                    <a:lstStyle/>
                    <a:p>
                      <a:endParaRPr lang="en-US"/>
                    </a:p>
                  </a:txBody>
                  <a:tcPr/>
                </a:tc>
                <a:extLst>
                  <a:ext uri="{0D108BD9-81ED-4DB2-BD59-A6C34878D82A}">
                    <a16:rowId xmlns:a16="http://schemas.microsoft.com/office/drawing/2014/main" val="2133158060"/>
                  </a:ext>
                </a:extLst>
              </a:tr>
              <a:tr h="831440">
                <a:tc>
                  <a:txBody>
                    <a:bodyPr/>
                    <a:lstStyle/>
                    <a:p>
                      <a:pPr algn="ctr">
                        <a:spcAft>
                          <a:spcPts val="0"/>
                        </a:spcAft>
                      </a:pPr>
                      <a:r>
                        <a:rPr lang="en-US" sz="2800" dirty="0">
                          <a:effectLst/>
                          <a:latin typeface="Palatino Linotype" panose="02040502050505030304" pitchFamily="18" charset="0"/>
                        </a:rPr>
                        <a:t>Sample</a:t>
                      </a:r>
                    </a:p>
                  </a:txBody>
                  <a:tcPr marL="68580" marR="68580" marT="0" marB="0"/>
                </a:tc>
                <a:tc>
                  <a:txBody>
                    <a:bodyPr/>
                    <a:lstStyle/>
                    <a:p>
                      <a:pPr algn="ctr">
                        <a:spcAft>
                          <a:spcPts val="0"/>
                        </a:spcAft>
                      </a:pPr>
                      <a:r>
                        <a:rPr lang="en-US" sz="2800">
                          <a:effectLst/>
                          <a:latin typeface="Palatino Linotype" panose="02040502050505030304" pitchFamily="18" charset="0"/>
                        </a:rPr>
                        <a:t>ICP-MS LOD (ppm)/(ppb)</a:t>
                      </a:r>
                    </a:p>
                  </a:txBody>
                  <a:tcPr marL="68580" marR="68580" marT="0" marB="0"/>
                </a:tc>
                <a:extLst>
                  <a:ext uri="{0D108BD9-81ED-4DB2-BD59-A6C34878D82A}">
                    <a16:rowId xmlns:a16="http://schemas.microsoft.com/office/drawing/2014/main" val="3881958120"/>
                  </a:ext>
                </a:extLst>
              </a:tr>
              <a:tr h="406053">
                <a:tc>
                  <a:txBody>
                    <a:bodyPr/>
                    <a:lstStyle/>
                    <a:p>
                      <a:pPr algn="ctr">
                        <a:spcAft>
                          <a:spcPts val="0"/>
                        </a:spcAft>
                      </a:pPr>
                      <a:r>
                        <a:rPr lang="en-US" sz="2800" dirty="0">
                          <a:effectLst/>
                          <a:latin typeface="Palatino Linotype" panose="02040502050505030304" pitchFamily="18" charset="0"/>
                        </a:rPr>
                        <a:t>04</a:t>
                      </a:r>
                    </a:p>
                  </a:txBody>
                  <a:tcPr marL="68580" marR="68580" marT="0" marB="0"/>
                </a:tc>
                <a:tc>
                  <a:txBody>
                    <a:bodyPr/>
                    <a:lstStyle/>
                    <a:p>
                      <a:pPr algn="ctr">
                        <a:spcAft>
                          <a:spcPts val="0"/>
                        </a:spcAft>
                      </a:pPr>
                      <a:r>
                        <a:rPr lang="en-US" sz="2800">
                          <a:effectLst/>
                          <a:latin typeface="Palatino Linotype" panose="02040502050505030304" pitchFamily="18" charset="0"/>
                        </a:rPr>
                        <a:t>0.004 ppm or 4 ppb</a:t>
                      </a:r>
                    </a:p>
                  </a:txBody>
                  <a:tcPr marL="68580" marR="68580" marT="0" marB="0"/>
                </a:tc>
                <a:extLst>
                  <a:ext uri="{0D108BD9-81ED-4DB2-BD59-A6C34878D82A}">
                    <a16:rowId xmlns:a16="http://schemas.microsoft.com/office/drawing/2014/main" val="166206987"/>
                  </a:ext>
                </a:extLst>
              </a:tr>
              <a:tr h="406053">
                <a:tc>
                  <a:txBody>
                    <a:bodyPr/>
                    <a:lstStyle/>
                    <a:p>
                      <a:pPr algn="ctr">
                        <a:spcAft>
                          <a:spcPts val="0"/>
                        </a:spcAft>
                      </a:pPr>
                      <a:r>
                        <a:rPr lang="en-US" sz="2800" dirty="0">
                          <a:effectLst/>
                          <a:latin typeface="Palatino Linotype" panose="02040502050505030304" pitchFamily="18" charset="0"/>
                        </a:rPr>
                        <a:t>05</a:t>
                      </a:r>
                    </a:p>
                  </a:txBody>
                  <a:tcPr marL="68580" marR="68580" marT="0" marB="0"/>
                </a:tc>
                <a:tc>
                  <a:txBody>
                    <a:bodyPr/>
                    <a:lstStyle/>
                    <a:p>
                      <a:pPr algn="ctr">
                        <a:spcAft>
                          <a:spcPts val="0"/>
                        </a:spcAft>
                      </a:pPr>
                      <a:r>
                        <a:rPr lang="en-US" sz="2800">
                          <a:effectLst/>
                          <a:latin typeface="Palatino Linotype" panose="02040502050505030304" pitchFamily="18" charset="0"/>
                        </a:rPr>
                        <a:t>0.004 ppm or 4 ppb</a:t>
                      </a:r>
                    </a:p>
                  </a:txBody>
                  <a:tcPr marL="68580" marR="68580" marT="0" marB="0"/>
                </a:tc>
                <a:extLst>
                  <a:ext uri="{0D108BD9-81ED-4DB2-BD59-A6C34878D82A}">
                    <a16:rowId xmlns:a16="http://schemas.microsoft.com/office/drawing/2014/main" val="1355038118"/>
                  </a:ext>
                </a:extLst>
              </a:tr>
              <a:tr h="406053">
                <a:tc>
                  <a:txBody>
                    <a:bodyPr/>
                    <a:lstStyle/>
                    <a:p>
                      <a:pPr algn="ctr">
                        <a:spcAft>
                          <a:spcPts val="0"/>
                        </a:spcAft>
                      </a:pPr>
                      <a:r>
                        <a:rPr lang="en-US" sz="2800" dirty="0">
                          <a:effectLst/>
                          <a:latin typeface="Palatino Linotype" panose="02040502050505030304" pitchFamily="18" charset="0"/>
                        </a:rPr>
                        <a:t>06</a:t>
                      </a:r>
                    </a:p>
                  </a:txBody>
                  <a:tcPr marL="68580" marR="68580" marT="0" marB="0"/>
                </a:tc>
                <a:tc>
                  <a:txBody>
                    <a:bodyPr/>
                    <a:lstStyle/>
                    <a:p>
                      <a:pPr algn="ctr">
                        <a:spcAft>
                          <a:spcPts val="0"/>
                        </a:spcAft>
                      </a:pPr>
                      <a:r>
                        <a:rPr lang="en-US" sz="2800">
                          <a:effectLst/>
                          <a:latin typeface="Palatino Linotype" panose="02040502050505030304" pitchFamily="18" charset="0"/>
                        </a:rPr>
                        <a:t>0.004 ppm or 4 ppb</a:t>
                      </a:r>
                    </a:p>
                  </a:txBody>
                  <a:tcPr marL="68580" marR="68580" marT="0" marB="0"/>
                </a:tc>
                <a:extLst>
                  <a:ext uri="{0D108BD9-81ED-4DB2-BD59-A6C34878D82A}">
                    <a16:rowId xmlns:a16="http://schemas.microsoft.com/office/drawing/2014/main" val="704091281"/>
                  </a:ext>
                </a:extLst>
              </a:tr>
              <a:tr h="406053">
                <a:tc>
                  <a:txBody>
                    <a:bodyPr/>
                    <a:lstStyle/>
                    <a:p>
                      <a:pPr algn="ctr">
                        <a:spcAft>
                          <a:spcPts val="0"/>
                        </a:spcAft>
                      </a:pPr>
                      <a:r>
                        <a:rPr lang="en-US" sz="2800" dirty="0">
                          <a:effectLst/>
                          <a:latin typeface="Palatino Linotype" panose="02040502050505030304" pitchFamily="18" charset="0"/>
                        </a:rPr>
                        <a:t>07</a:t>
                      </a:r>
                    </a:p>
                  </a:txBody>
                  <a:tcPr marL="68580" marR="68580" marT="0" marB="0"/>
                </a:tc>
                <a:tc>
                  <a:txBody>
                    <a:bodyPr/>
                    <a:lstStyle/>
                    <a:p>
                      <a:pPr algn="ctr">
                        <a:spcAft>
                          <a:spcPts val="0"/>
                        </a:spcAft>
                      </a:pPr>
                      <a:r>
                        <a:rPr lang="en-US" sz="2800">
                          <a:effectLst/>
                          <a:latin typeface="Palatino Linotype" panose="02040502050505030304" pitchFamily="18" charset="0"/>
                        </a:rPr>
                        <a:t>0.004 ppm or 4 ppb</a:t>
                      </a:r>
                    </a:p>
                  </a:txBody>
                  <a:tcPr marL="68580" marR="68580" marT="0" marB="0"/>
                </a:tc>
                <a:extLst>
                  <a:ext uri="{0D108BD9-81ED-4DB2-BD59-A6C34878D82A}">
                    <a16:rowId xmlns:a16="http://schemas.microsoft.com/office/drawing/2014/main" val="3463330980"/>
                  </a:ext>
                </a:extLst>
              </a:tr>
              <a:tr h="406053">
                <a:tc>
                  <a:txBody>
                    <a:bodyPr/>
                    <a:lstStyle/>
                    <a:p>
                      <a:pPr algn="ctr">
                        <a:spcAft>
                          <a:spcPts val="0"/>
                        </a:spcAft>
                      </a:pPr>
                      <a:r>
                        <a:rPr lang="en-US" sz="2800" dirty="0">
                          <a:effectLst/>
                          <a:latin typeface="Palatino Linotype" panose="02040502050505030304" pitchFamily="18" charset="0"/>
                        </a:rPr>
                        <a:t>08</a:t>
                      </a:r>
                    </a:p>
                  </a:txBody>
                  <a:tcPr marL="68580" marR="68580" marT="0" marB="0"/>
                </a:tc>
                <a:tc>
                  <a:txBody>
                    <a:bodyPr/>
                    <a:lstStyle/>
                    <a:p>
                      <a:pPr algn="ctr">
                        <a:spcAft>
                          <a:spcPts val="0"/>
                        </a:spcAft>
                      </a:pPr>
                      <a:r>
                        <a:rPr lang="en-US" sz="2800">
                          <a:effectLst/>
                          <a:latin typeface="Palatino Linotype" panose="02040502050505030304" pitchFamily="18" charset="0"/>
                        </a:rPr>
                        <a:t>0.004 ppm or 4 ppb</a:t>
                      </a:r>
                    </a:p>
                  </a:txBody>
                  <a:tcPr marL="68580" marR="68580" marT="0" marB="0"/>
                </a:tc>
                <a:extLst>
                  <a:ext uri="{0D108BD9-81ED-4DB2-BD59-A6C34878D82A}">
                    <a16:rowId xmlns:a16="http://schemas.microsoft.com/office/drawing/2014/main" val="2902801388"/>
                  </a:ext>
                </a:extLst>
              </a:tr>
              <a:tr h="406053">
                <a:tc>
                  <a:txBody>
                    <a:bodyPr/>
                    <a:lstStyle/>
                    <a:p>
                      <a:pPr algn="ctr">
                        <a:spcAft>
                          <a:spcPts val="0"/>
                        </a:spcAft>
                      </a:pPr>
                      <a:r>
                        <a:rPr lang="en-US" sz="2800" dirty="0">
                          <a:effectLst/>
                          <a:latin typeface="Palatino Linotype" panose="02040502050505030304" pitchFamily="18" charset="0"/>
                        </a:rPr>
                        <a:t>09</a:t>
                      </a:r>
                    </a:p>
                  </a:txBody>
                  <a:tcPr marL="68580" marR="68580" marT="0" marB="0"/>
                </a:tc>
                <a:tc>
                  <a:txBody>
                    <a:bodyPr/>
                    <a:lstStyle/>
                    <a:p>
                      <a:pPr algn="ctr">
                        <a:spcAft>
                          <a:spcPts val="0"/>
                        </a:spcAft>
                      </a:pPr>
                      <a:r>
                        <a:rPr lang="en-US" sz="2800">
                          <a:effectLst/>
                          <a:latin typeface="Palatino Linotype" panose="02040502050505030304" pitchFamily="18" charset="0"/>
                        </a:rPr>
                        <a:t>0.004 ppm or 4 ppb</a:t>
                      </a:r>
                    </a:p>
                  </a:txBody>
                  <a:tcPr marL="68580" marR="68580" marT="0" marB="0"/>
                </a:tc>
                <a:extLst>
                  <a:ext uri="{0D108BD9-81ED-4DB2-BD59-A6C34878D82A}">
                    <a16:rowId xmlns:a16="http://schemas.microsoft.com/office/drawing/2014/main" val="1828129704"/>
                  </a:ext>
                </a:extLst>
              </a:tr>
              <a:tr h="406053">
                <a:tc>
                  <a:txBody>
                    <a:bodyPr/>
                    <a:lstStyle/>
                    <a:p>
                      <a:pPr algn="ctr">
                        <a:spcAft>
                          <a:spcPts val="0"/>
                        </a:spcAft>
                      </a:pPr>
                      <a:r>
                        <a:rPr lang="en-US" sz="2800" dirty="0">
                          <a:effectLst/>
                          <a:latin typeface="Palatino Linotype" panose="02040502050505030304" pitchFamily="18" charset="0"/>
                        </a:rPr>
                        <a:t>10</a:t>
                      </a:r>
                    </a:p>
                  </a:txBody>
                  <a:tcPr marL="68580" marR="68580" marT="0" marB="0"/>
                </a:tc>
                <a:tc>
                  <a:txBody>
                    <a:bodyPr/>
                    <a:lstStyle/>
                    <a:p>
                      <a:pPr algn="ctr">
                        <a:spcAft>
                          <a:spcPts val="0"/>
                        </a:spcAft>
                      </a:pPr>
                      <a:r>
                        <a:rPr lang="en-US" sz="2800" dirty="0">
                          <a:effectLst/>
                          <a:latin typeface="Palatino Linotype" panose="02040502050505030304" pitchFamily="18" charset="0"/>
                        </a:rPr>
                        <a:t>0.004 ppm or 4 ppb</a:t>
                      </a:r>
                    </a:p>
                  </a:txBody>
                  <a:tcPr marL="68580" marR="68580" marT="0" marB="0"/>
                </a:tc>
                <a:extLst>
                  <a:ext uri="{0D108BD9-81ED-4DB2-BD59-A6C34878D82A}">
                    <a16:rowId xmlns:a16="http://schemas.microsoft.com/office/drawing/2014/main" val="667116675"/>
                  </a:ext>
                </a:extLst>
              </a:tr>
            </a:tbl>
          </a:graphicData>
        </a:graphic>
      </p:graphicFrame>
      <p:sp>
        <p:nvSpPr>
          <p:cNvPr id="15" name="TextBox 14">
            <a:extLst>
              <a:ext uri="{FF2B5EF4-FFF2-40B4-BE49-F238E27FC236}">
                <a16:creationId xmlns:a16="http://schemas.microsoft.com/office/drawing/2014/main" id="{58FCFF01-6750-4FF1-A992-877E46FDFB8D}"/>
              </a:ext>
            </a:extLst>
          </p:cNvPr>
          <p:cNvSpPr txBox="1"/>
          <p:nvPr/>
        </p:nvSpPr>
        <p:spPr>
          <a:xfrm>
            <a:off x="21307410" y="8438469"/>
            <a:ext cx="18649552" cy="1384995"/>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latin typeface="Palatino Linotype" panose="02040502050505030304" pitchFamily="18" charset="0"/>
                <a:cs typeface="Calibri"/>
              </a:rPr>
              <a:t>The limits of detection (LOD) of </a:t>
            </a:r>
            <a:r>
              <a:rPr lang="en-US" sz="2800" dirty="0" err="1">
                <a:latin typeface="Palatino Linotype" panose="02040502050505030304" pitchFamily="18" charset="0"/>
                <a:cs typeface="Calibri"/>
              </a:rPr>
              <a:t>Pb</a:t>
            </a:r>
            <a:r>
              <a:rPr lang="en-US" sz="2800" dirty="0">
                <a:latin typeface="Palatino Linotype" panose="02040502050505030304" pitchFamily="18" charset="0"/>
                <a:cs typeface="Calibri"/>
              </a:rPr>
              <a:t> for a 405nm wavelength and 368nm wavelength are shown in Table 1.  The </a:t>
            </a:r>
            <a:r>
              <a:rPr lang="en-US" sz="2800" dirty="0" err="1">
                <a:latin typeface="Palatino Linotype" panose="02040502050505030304" pitchFamily="18" charset="0"/>
                <a:cs typeface="Calibri"/>
              </a:rPr>
              <a:t>Pb</a:t>
            </a:r>
            <a:r>
              <a:rPr lang="en-US" sz="2800" dirty="0">
                <a:latin typeface="Palatino Linotype" panose="02040502050505030304" pitchFamily="18" charset="0"/>
                <a:cs typeface="Calibri"/>
              </a:rPr>
              <a:t> concentration in all the samples was lower than the LOD (meant no </a:t>
            </a:r>
            <a:r>
              <a:rPr lang="en-US" sz="2800" dirty="0" err="1">
                <a:latin typeface="Palatino Linotype" panose="02040502050505030304" pitchFamily="18" charset="0"/>
                <a:cs typeface="Calibri"/>
              </a:rPr>
              <a:t>Pb</a:t>
            </a:r>
            <a:r>
              <a:rPr lang="en-US" sz="2800" dirty="0">
                <a:latin typeface="Palatino Linotype" panose="02040502050505030304" pitchFamily="18" charset="0"/>
                <a:cs typeface="Calibri"/>
              </a:rPr>
              <a:t> was detected).  </a:t>
            </a:r>
            <a:r>
              <a:rPr lang="en-US" sz="2800" dirty="0" err="1">
                <a:latin typeface="Palatino Linotype" panose="02040502050505030304" pitchFamily="18" charset="0"/>
                <a:cs typeface="Calibri"/>
              </a:rPr>
              <a:t>Pb</a:t>
            </a:r>
            <a:r>
              <a:rPr lang="en-US" sz="2800" dirty="0">
                <a:latin typeface="Palatino Linotype" panose="02040502050505030304" pitchFamily="18" charset="0"/>
                <a:cs typeface="Calibri"/>
              </a:rPr>
              <a:t> concentrations were low enough</a:t>
            </a:r>
            <a:r>
              <a:rPr lang="en-US" sz="2800" dirty="0">
                <a:latin typeface="Palatino Linotype"/>
              </a:rPr>
              <a:t> that they could not be measured on the ICP-MS as well (see table 2).</a:t>
            </a:r>
          </a:p>
        </p:txBody>
      </p:sp>
      <p:sp>
        <p:nvSpPr>
          <p:cNvPr id="39" name="TextBox 38">
            <a:extLst>
              <a:ext uri="{FF2B5EF4-FFF2-40B4-BE49-F238E27FC236}">
                <a16:creationId xmlns:a16="http://schemas.microsoft.com/office/drawing/2014/main" id="{9C1BF78E-427B-4A72-A678-ED2C1F493F48}"/>
              </a:ext>
            </a:extLst>
          </p:cNvPr>
          <p:cNvSpPr txBox="1"/>
          <p:nvPr/>
        </p:nvSpPr>
        <p:spPr>
          <a:xfrm>
            <a:off x="21310085" y="28603287"/>
            <a:ext cx="2814764" cy="646331"/>
          </a:xfrm>
          <a:prstGeom prst="rect">
            <a:avLst/>
          </a:prstGeom>
          <a:noFill/>
        </p:spPr>
        <p:txBody>
          <a:bodyPr wrap="square" rtlCol="0" anchor="t">
            <a:spAutoFit/>
          </a:bodyPr>
          <a:lstStyle/>
          <a:p>
            <a:r>
              <a:rPr lang="en-US" sz="3600" cap="small">
                <a:solidFill>
                  <a:schemeClr val="accent1">
                    <a:lumMod val="50000"/>
                  </a:schemeClr>
                </a:solidFill>
                <a:latin typeface="Palatino Linotype" panose="02040502050505030304" pitchFamily="18" charset="0"/>
              </a:rPr>
              <a:t>Conclusion</a:t>
            </a:r>
            <a:endParaRPr lang="en-US" sz="3600" cap="small" dirty="0">
              <a:solidFill>
                <a:schemeClr val="accent1">
                  <a:lumMod val="50000"/>
                </a:schemeClr>
              </a:solidFill>
              <a:latin typeface="Palatino Linotype" panose="02040502050505030304" pitchFamily="18" charset="0"/>
            </a:endParaRPr>
          </a:p>
        </p:txBody>
      </p:sp>
      <p:sp>
        <p:nvSpPr>
          <p:cNvPr id="42" name="TextBox 41">
            <a:extLst>
              <a:ext uri="{FF2B5EF4-FFF2-40B4-BE49-F238E27FC236}">
                <a16:creationId xmlns:a16="http://schemas.microsoft.com/office/drawing/2014/main" id="{F928DD5C-87B4-44D9-B474-59409064D693}"/>
              </a:ext>
            </a:extLst>
          </p:cNvPr>
          <p:cNvSpPr txBox="1"/>
          <p:nvPr/>
        </p:nvSpPr>
        <p:spPr>
          <a:xfrm>
            <a:off x="19399477" y="29117562"/>
            <a:ext cx="20608480" cy="2246769"/>
          </a:xfrm>
          <a:prstGeom prst="rect">
            <a:avLst/>
          </a:prstGeom>
          <a:noFill/>
        </p:spPr>
        <p:txBody>
          <a:bodyPr wrap="square" rtlCol="0" anchor="t">
            <a:spAutoFit/>
          </a:bodyPr>
          <a:lstStyle/>
          <a:p>
            <a:pPr marL="1931035" lvl="1">
              <a:buClr>
                <a:schemeClr val="tx2">
                  <a:lumMod val="75000"/>
                </a:schemeClr>
              </a:buClr>
            </a:pPr>
            <a:r>
              <a:rPr lang="en-US" sz="2800" dirty="0">
                <a:latin typeface="Palatino Linotype" panose="02040502050505030304" pitchFamily="18" charset="0"/>
              </a:rPr>
              <a:t>The EPA requires lead not to exceed 15 ppb concentration in drinking water. All samples were below the EPA concentration threshold. From the 12 samples collected, the found LOD of the MP-AES was 0.06 for 405nm wavelength and 0.07 for the 368nm wavelength.</a:t>
            </a:r>
            <a:r>
              <a:rPr lang="en-US" sz="2800" dirty="0">
                <a:latin typeface="Palatino Linotype"/>
                <a:cs typeface="Calibri"/>
              </a:rPr>
              <a:t> </a:t>
            </a:r>
            <a:r>
              <a:rPr lang="en-US" sz="2800" dirty="0">
                <a:latin typeface="Palatino Linotype" panose="02040502050505030304" pitchFamily="18" charset="0"/>
              </a:rPr>
              <a:t>The 405nm wavelength gave lower LODs.</a:t>
            </a:r>
            <a:r>
              <a:rPr lang="en-US" sz="2800" dirty="0">
                <a:latin typeface="Palatino Linotype"/>
                <a:cs typeface="Calibri"/>
              </a:rPr>
              <a:t> </a:t>
            </a:r>
            <a:r>
              <a:rPr lang="en-US" sz="2800" dirty="0">
                <a:latin typeface="Palatino Linotype" panose="02040502050505030304" pitchFamily="18" charset="0"/>
              </a:rPr>
              <a:t>Lowering the read time of the instrument resulted in a lower limit of detection.</a:t>
            </a:r>
            <a:r>
              <a:rPr lang="en-US" sz="2800" dirty="0">
                <a:latin typeface="Palatino Linotype"/>
                <a:cs typeface="Calibri"/>
              </a:rPr>
              <a:t> </a:t>
            </a:r>
            <a:r>
              <a:rPr lang="en-US" sz="2800" dirty="0">
                <a:latin typeface="Palatino Linotype" panose="02040502050505030304" pitchFamily="18" charset="0"/>
              </a:rPr>
              <a:t>All samples analyzed had lower </a:t>
            </a:r>
            <a:r>
              <a:rPr lang="en-US" sz="2800" dirty="0" err="1">
                <a:latin typeface="Palatino Linotype" panose="02040502050505030304" pitchFamily="18" charset="0"/>
              </a:rPr>
              <a:t>Pb</a:t>
            </a:r>
            <a:r>
              <a:rPr lang="en-US" sz="2800" dirty="0">
                <a:latin typeface="Palatino Linotype" panose="02040502050505030304" pitchFamily="18" charset="0"/>
              </a:rPr>
              <a:t> concentrations than the value for the LOD (on the MP-AES and ICP-MS).</a:t>
            </a:r>
            <a:r>
              <a:rPr lang="en-US" sz="2800" dirty="0">
                <a:latin typeface="Palatino Linotype"/>
                <a:cs typeface="Calibri"/>
              </a:rPr>
              <a:t> </a:t>
            </a:r>
            <a:r>
              <a:rPr lang="en-US" sz="2800" dirty="0">
                <a:latin typeface="Palatino Linotype" panose="02040502050505030304" pitchFamily="18" charset="0"/>
              </a:rPr>
              <a:t> No </a:t>
            </a:r>
            <a:r>
              <a:rPr lang="en-US" sz="2800" dirty="0" err="1">
                <a:latin typeface="Palatino Linotype" panose="02040502050505030304" pitchFamily="18" charset="0"/>
              </a:rPr>
              <a:t>Pb</a:t>
            </a:r>
            <a:r>
              <a:rPr lang="en-US" sz="2800" dirty="0">
                <a:latin typeface="Palatino Linotype" panose="02040502050505030304" pitchFamily="18" charset="0"/>
              </a:rPr>
              <a:t> could be detected in any of the samples.</a:t>
            </a:r>
            <a:endParaRPr lang="en-US"/>
          </a:p>
        </p:txBody>
      </p:sp>
      <p:pic>
        <p:nvPicPr>
          <p:cNvPr id="4" name="Picture 8" descr="A close up of a logo&#10;&#10;Description generated with high confidence">
            <a:extLst>
              <a:ext uri="{FF2B5EF4-FFF2-40B4-BE49-F238E27FC236}">
                <a16:creationId xmlns:a16="http://schemas.microsoft.com/office/drawing/2014/main" id="{F1753E24-28CE-44DF-8BEC-B6B981C80772}"/>
              </a:ext>
            </a:extLst>
          </p:cNvPr>
          <p:cNvPicPr>
            <a:picLocks noChangeAspect="1"/>
          </p:cNvPicPr>
          <p:nvPr/>
        </p:nvPicPr>
        <p:blipFill>
          <a:blip r:embed="rId5"/>
          <a:stretch>
            <a:fillRect/>
          </a:stretch>
        </p:blipFill>
        <p:spPr>
          <a:xfrm>
            <a:off x="10567225" y="27537508"/>
            <a:ext cx="6784886" cy="3884695"/>
          </a:xfrm>
          <a:prstGeom prst="rect">
            <a:avLst/>
          </a:prstGeom>
        </p:spPr>
      </p:pic>
      <p:pic>
        <p:nvPicPr>
          <p:cNvPr id="14" name="Picture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569511" y="26923208"/>
            <a:ext cx="2689778" cy="1981214"/>
          </a:xfrm>
          <a:prstGeom prst="rect">
            <a:avLst/>
          </a:prstGeom>
        </p:spPr>
      </p:pic>
      <p:pic>
        <p:nvPicPr>
          <p:cNvPr id="61" name="Picture 60"/>
          <p:cNvPicPr>
            <a:picLocks noChangeAspect="1"/>
          </p:cNvPicPr>
          <p:nvPr/>
        </p:nvPicPr>
        <p:blipFill rotWithShape="1">
          <a:blip r:embed="rId7"/>
          <a:srcRect t="19294"/>
          <a:stretch/>
        </p:blipFill>
        <p:spPr>
          <a:xfrm>
            <a:off x="17351944" y="29550429"/>
            <a:ext cx="2915487" cy="1632583"/>
          </a:xfrm>
          <a:prstGeom prst="rect">
            <a:avLst/>
          </a:prstGeom>
        </p:spPr>
      </p:pic>
      <p:pic>
        <p:nvPicPr>
          <p:cNvPr id="62" name="Picture 6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329374" y="27009821"/>
            <a:ext cx="1924879" cy="2125592"/>
          </a:xfrm>
          <a:prstGeom prst="rect">
            <a:avLst/>
          </a:prstGeom>
        </p:spPr>
      </p:pic>
      <p:pic>
        <p:nvPicPr>
          <p:cNvPr id="60" name="Picture 59"/>
          <p:cNvPicPr>
            <a:picLocks noChangeAspect="1"/>
          </p:cNvPicPr>
          <p:nvPr/>
        </p:nvPicPr>
        <p:blipFill rotWithShape="1">
          <a:blip r:embed="rId9">
            <a:extLst>
              <a:ext uri="{28A0092B-C50C-407E-A947-70E740481C1C}">
                <a14:useLocalDpi xmlns:a14="http://schemas.microsoft.com/office/drawing/2010/main" val="0"/>
              </a:ext>
            </a:extLst>
          </a:blip>
          <a:srcRect l="8950" t="11759" r="8435" b="3028"/>
          <a:stretch/>
        </p:blipFill>
        <p:spPr>
          <a:xfrm>
            <a:off x="7524565" y="29655043"/>
            <a:ext cx="2572901" cy="1758930"/>
          </a:xfrm>
          <a:prstGeom prst="rect">
            <a:avLst/>
          </a:prstGeom>
        </p:spPr>
      </p:pic>
      <p:sp>
        <p:nvSpPr>
          <p:cNvPr id="9" name="Rectangle 8"/>
          <p:cNvSpPr/>
          <p:nvPr/>
        </p:nvSpPr>
        <p:spPr>
          <a:xfrm>
            <a:off x="31190688" y="14901372"/>
            <a:ext cx="8374195" cy="1815882"/>
          </a:xfrm>
          <a:prstGeom prst="rect">
            <a:avLst/>
          </a:prstGeom>
        </p:spPr>
        <p:txBody>
          <a:bodyPr wrap="square" anchor="t">
            <a:spAutoFit/>
          </a:bodyPr>
          <a:lstStyle/>
          <a:p>
            <a:r>
              <a:rPr lang="en-US" sz="2800" dirty="0">
                <a:latin typeface="Palatino Linotype" panose="02040502050505030304" pitchFamily="18" charset="0"/>
              </a:rPr>
              <a:t>Table 2. These seven samples were tested with</a:t>
            </a:r>
            <a:r>
              <a:rPr lang="en-US" sz="2800" dirty="0">
                <a:latin typeface="Palatino Linotype" panose="02040502050505030304" pitchFamily="18" charset="0"/>
                <a:cs typeface="Calibri"/>
              </a:rPr>
              <a:t> ICP-MS as well and all had a LOD of 4 ppb. All samples were below the LOD and needed standard addition to find a concentration.</a:t>
            </a:r>
            <a:endParaRPr lang="en-US">
              <a:cs typeface="Calibri"/>
            </a:endParaRPr>
          </a:p>
        </p:txBody>
      </p:sp>
      <p:sp>
        <p:nvSpPr>
          <p:cNvPr id="37" name="TextBox 36"/>
          <p:cNvSpPr txBox="1"/>
          <p:nvPr/>
        </p:nvSpPr>
        <p:spPr>
          <a:xfrm>
            <a:off x="21328962" y="32133951"/>
            <a:ext cx="19679315" cy="2677656"/>
          </a:xfrm>
          <a:prstGeom prst="rect">
            <a:avLst/>
          </a:prstGeom>
          <a:noFill/>
        </p:spPr>
        <p:txBody>
          <a:bodyPr wrap="square" rtlCol="0" anchor="t">
            <a:spAutoFit/>
          </a:bodyPr>
          <a:lstStyle/>
          <a:p>
            <a:pPr marL="261620" indent="-261620">
              <a:buFont typeface="+mj-lt"/>
              <a:buAutoNum type="arabicPeriod"/>
            </a:pPr>
            <a:r>
              <a:rPr lang="en-US" sz="2400" dirty="0">
                <a:latin typeface="Palatino Linotype" panose="02040502050505030304" pitchFamily="18" charset="0"/>
              </a:rPr>
              <a:t>United States, Congress, Office of Ground Water &amp; Drinking Water, and Peter C </a:t>
            </a:r>
            <a:r>
              <a:rPr lang="en-US" sz="2400" dirty="0" err="1">
                <a:latin typeface="Palatino Linotype" panose="02040502050505030304" pitchFamily="18" charset="0"/>
              </a:rPr>
              <a:t>Grevatt</a:t>
            </a:r>
            <a:r>
              <a:rPr lang="en-US" sz="2400" dirty="0">
                <a:latin typeface="Palatino Linotype" panose="02040502050505030304" pitchFamily="18" charset="0"/>
              </a:rPr>
              <a:t>. “Memorandum Clarifying Recommended Tap Sampling Procedures for The Lead and Copper Rule.” 2016. </a:t>
            </a:r>
          </a:p>
          <a:p>
            <a:pPr marL="261620" indent="-261620">
              <a:buFont typeface="+mj-lt"/>
              <a:buAutoNum type="arabicPeriod"/>
            </a:pPr>
            <a:r>
              <a:rPr lang="en-US" sz="2400" dirty="0">
                <a:latin typeface="Palatino Linotype" panose="02040502050505030304" pitchFamily="18" charset="0"/>
              </a:rPr>
              <a:t>United States, Congress, Office of Ground Water &amp; Drinking Water. “EPA Quick Guide to Drinking Water Sample Collection.” 2017.</a:t>
            </a:r>
          </a:p>
          <a:p>
            <a:pPr marL="514350" indent="-514350">
              <a:buAutoNum type="arabicPeriod"/>
            </a:pPr>
            <a:r>
              <a:rPr lang="en-US" sz="2400" dirty="0">
                <a:latin typeface="Palatino Linotype" panose="02040502050505030304" pitchFamily="18" charset="0"/>
              </a:rPr>
              <a:t>“MP-AES.” </a:t>
            </a:r>
            <a:r>
              <a:rPr lang="en-US" sz="2400" i="1" dirty="0">
                <a:latin typeface="Palatino Linotype" panose="02040502050505030304" pitchFamily="18" charset="0"/>
              </a:rPr>
              <a:t>ICP-OES System and Technologies | </a:t>
            </a:r>
            <a:r>
              <a:rPr lang="en-US" sz="2400" i="1" dirty="0" err="1">
                <a:latin typeface="Palatino Linotype" panose="02040502050505030304" pitchFamily="18" charset="0"/>
              </a:rPr>
              <a:t>Thermo</a:t>
            </a:r>
            <a:r>
              <a:rPr lang="en-US" sz="2400" i="1" dirty="0">
                <a:latin typeface="Palatino Linotype" panose="02040502050505030304" pitchFamily="18" charset="0"/>
              </a:rPr>
              <a:t> Fisher Scientific</a:t>
            </a:r>
            <a:r>
              <a:rPr lang="en-US" sz="2400" dirty="0">
                <a:latin typeface="Palatino Linotype" panose="02040502050505030304" pitchFamily="18" charset="0"/>
              </a:rPr>
              <a:t>, </a:t>
            </a:r>
            <a:r>
              <a:rPr lang="en-US" sz="2400" dirty="0">
                <a:latin typeface="Palatino Linotype" panose="02040502050505030304" pitchFamily="18" charset="0"/>
                <a:hlinkClick r:id="rId10"/>
              </a:rPr>
              <a:t>www.thermofisher.com/us/en/home/industrial/spectroscopy-elemental-isotope-analysis/spectroscopy-elemental-isotope-analysis-learning-center/trace-elemental-analysis-tea-information/icp-oes-information/icp-oes-system-technologies.html</a:t>
            </a:r>
            <a:r>
              <a:rPr lang="en-US" sz="2400" dirty="0">
                <a:latin typeface="Palatino Linotype" panose="02040502050505030304" pitchFamily="18" charset="0"/>
              </a:rPr>
              <a:t>. </a:t>
            </a:r>
          </a:p>
          <a:p>
            <a:pPr marL="514350" indent="-514350">
              <a:buAutoNum type="arabicPeriod"/>
            </a:pPr>
            <a:r>
              <a:rPr lang="en-US" sz="2400" dirty="0">
                <a:latin typeface="Palatino Linotype" panose="02040502050505030304" pitchFamily="18" charset="0"/>
              </a:rPr>
              <a:t>Anuradha, </a:t>
            </a:r>
            <a:r>
              <a:rPr lang="en-US" sz="2400" dirty="0" err="1">
                <a:latin typeface="Palatino Linotype" panose="02040502050505030304" pitchFamily="18" charset="0"/>
              </a:rPr>
              <a:t>Parimi</a:t>
            </a:r>
            <a:r>
              <a:rPr lang="en-US" sz="2400" dirty="0">
                <a:latin typeface="Palatino Linotype" panose="02040502050505030304" pitchFamily="18" charset="0"/>
              </a:rPr>
              <a:t>. </a:t>
            </a:r>
            <a:r>
              <a:rPr lang="en-US" sz="2400" i="1" dirty="0">
                <a:latin typeface="Palatino Linotype" panose="02040502050505030304" pitchFamily="18" charset="0"/>
              </a:rPr>
              <a:t>ICP-MS</a:t>
            </a:r>
            <a:r>
              <a:rPr lang="en-US" sz="2400" dirty="0">
                <a:latin typeface="Palatino Linotype" panose="02040502050505030304" pitchFamily="18" charset="0"/>
              </a:rPr>
              <a:t>. </a:t>
            </a:r>
            <a:r>
              <a:rPr lang="en-US" sz="2400" dirty="0">
                <a:latin typeface="Palatino Linotype" panose="02040502050505030304" pitchFamily="18" charset="0"/>
                <a:hlinkClick r:id="rId11"/>
              </a:rPr>
              <a:t>www.slideshare.net/ParimiAnuradha/inductively-coupled-plasma-atomic-emission-spectroscopy-65578961</a:t>
            </a:r>
            <a:r>
              <a:rPr lang="en-US" sz="2400" dirty="0">
                <a:latin typeface="Palatino Linotype" panose="02040502050505030304" pitchFamily="18" charset="0"/>
              </a:rPr>
              <a:t>. </a:t>
            </a:r>
          </a:p>
        </p:txBody>
      </p:sp>
      <p:sp>
        <p:nvSpPr>
          <p:cNvPr id="41" name="TextBox 40"/>
          <p:cNvSpPr txBox="1"/>
          <p:nvPr/>
        </p:nvSpPr>
        <p:spPr>
          <a:xfrm>
            <a:off x="21393343" y="35676334"/>
            <a:ext cx="7585837" cy="523220"/>
          </a:xfrm>
          <a:prstGeom prst="rect">
            <a:avLst/>
          </a:prstGeom>
          <a:noFill/>
        </p:spPr>
        <p:txBody>
          <a:bodyPr wrap="square" rtlCol="0" anchor="t">
            <a:spAutoFit/>
          </a:bodyPr>
          <a:lstStyle/>
          <a:p>
            <a:pPr defTabSz="1231640">
              <a:buClr>
                <a:schemeClr val="tx2">
                  <a:lumMod val="75000"/>
                </a:schemeClr>
              </a:buClr>
            </a:pPr>
            <a:r>
              <a:rPr lang="en-US" sz="2800" dirty="0" err="1">
                <a:solidFill>
                  <a:srgbClr val="000000"/>
                </a:solidFill>
                <a:latin typeface="Palatino Linotype" panose="02040502050505030304" pitchFamily="18" charset="0"/>
              </a:rPr>
              <a:t>WiscAMP</a:t>
            </a:r>
            <a:r>
              <a:rPr lang="en-US" sz="2800" dirty="0">
                <a:solidFill>
                  <a:srgbClr val="000000"/>
                </a:solidFill>
                <a:latin typeface="Palatino Linotype" panose="02040502050505030304" pitchFamily="18" charset="0"/>
              </a:rPr>
              <a:t> Small Grants Program Funding</a:t>
            </a:r>
            <a:endParaRPr lang="en-US" sz="2800" dirty="0">
              <a:cs typeface="Calibri"/>
            </a:endParaRPr>
          </a:p>
        </p:txBody>
      </p:sp>
      <p:sp>
        <p:nvSpPr>
          <p:cNvPr id="48" name="Rectangle 47">
            <a:extLst>
              <a:ext uri="{FF2B5EF4-FFF2-40B4-BE49-F238E27FC236}">
                <a16:creationId xmlns:a16="http://schemas.microsoft.com/office/drawing/2014/main" id="{E75CB629-DA51-468F-A5E7-53FFBF6E2B8E}"/>
              </a:ext>
            </a:extLst>
          </p:cNvPr>
          <p:cNvSpPr/>
          <p:nvPr/>
        </p:nvSpPr>
        <p:spPr>
          <a:xfrm>
            <a:off x="21618722" y="17203135"/>
            <a:ext cx="9008266" cy="523220"/>
          </a:xfrm>
          <a:prstGeom prst="rect">
            <a:avLst/>
          </a:prstGeom>
        </p:spPr>
        <p:txBody>
          <a:bodyPr wrap="square" anchor="t">
            <a:spAutoFit/>
          </a:bodyPr>
          <a:lstStyle/>
          <a:p>
            <a:r>
              <a:rPr lang="en-US" sz="2800" dirty="0">
                <a:latin typeface="Palatino Linotype" panose="02040502050505030304" pitchFamily="18" charset="0"/>
              </a:rPr>
              <a:t>Table</a:t>
            </a:r>
            <a:r>
              <a:rPr lang="en-US" sz="2800" dirty="0">
                <a:latin typeface="Palatino Linotype"/>
              </a:rPr>
              <a:t> 1. Limits of detection using the MP-AES.</a:t>
            </a:r>
            <a:endParaRPr lang="en-US" dirty="0"/>
          </a:p>
        </p:txBody>
      </p:sp>
      <p:sp>
        <p:nvSpPr>
          <p:cNvPr id="17" name="TextBox 16">
            <a:extLst>
              <a:ext uri="{FF2B5EF4-FFF2-40B4-BE49-F238E27FC236}">
                <a16:creationId xmlns:a16="http://schemas.microsoft.com/office/drawing/2014/main" id="{03F1292B-E07B-4AF1-AF33-D2E76F7575E7}"/>
              </a:ext>
            </a:extLst>
          </p:cNvPr>
          <p:cNvSpPr txBox="1"/>
          <p:nvPr/>
        </p:nvSpPr>
        <p:spPr>
          <a:xfrm>
            <a:off x="21746229" y="18309810"/>
            <a:ext cx="8877274" cy="1815882"/>
          </a:xfrm>
          <a:prstGeom prst="rect">
            <a:avLst/>
          </a:prstGeom>
          <a:ln w="28575">
            <a:solidFill>
              <a:schemeClr val="accent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800" dirty="0">
                <a:latin typeface="Palatino Linotype"/>
              </a:rPr>
              <a:t>We found the concentration using : (|intensity value from instrument |+ </a:t>
            </a:r>
            <a:r>
              <a:rPr lang="en-US" sz="2800" b="1" dirty="0">
                <a:solidFill>
                  <a:srgbClr val="FFD965"/>
                </a:solidFill>
                <a:latin typeface="Palatino Linotype"/>
              </a:rPr>
              <a:t>S</a:t>
            </a:r>
            <a:r>
              <a:rPr lang="en-US" sz="2800" dirty="0">
                <a:latin typeface="Palatino Linotype"/>
              </a:rPr>
              <a:t>)/m​</a:t>
            </a:r>
            <a:endParaRPr lang="en-US"/>
          </a:p>
          <a:p>
            <a:pPr algn="ctr"/>
            <a:endParaRPr lang="en-US" sz="2800">
              <a:latin typeface="Palatino Linotype"/>
            </a:endParaRPr>
          </a:p>
          <a:p>
            <a:pPr algn="ctr"/>
            <a:r>
              <a:rPr lang="en-US" sz="2800" dirty="0">
                <a:latin typeface="Palatino Linotype"/>
              </a:rPr>
              <a:t>Where </a:t>
            </a:r>
            <a:r>
              <a:rPr lang="en-US" sz="2800" b="1" dirty="0">
                <a:solidFill>
                  <a:srgbClr val="FFD965"/>
                </a:solidFill>
                <a:latin typeface="Palatino Linotype"/>
              </a:rPr>
              <a:t>S</a:t>
            </a:r>
            <a:r>
              <a:rPr lang="en-US" sz="2800" dirty="0">
                <a:latin typeface="Palatino Linotype"/>
              </a:rPr>
              <a:t> is the intercept value on the calibration curve.</a:t>
            </a:r>
          </a:p>
        </p:txBody>
      </p:sp>
      <p:sp>
        <p:nvSpPr>
          <p:cNvPr id="57" name="TextBox 56">
            <a:extLst>
              <a:ext uri="{FF2B5EF4-FFF2-40B4-BE49-F238E27FC236}">
                <a16:creationId xmlns:a16="http://schemas.microsoft.com/office/drawing/2014/main" id="{5A5473A5-CD03-4FB2-BC88-00E0A1ADF043}"/>
              </a:ext>
            </a:extLst>
          </p:cNvPr>
          <p:cNvSpPr txBox="1"/>
          <p:nvPr/>
        </p:nvSpPr>
        <p:spPr>
          <a:xfrm>
            <a:off x="21352600" y="35028077"/>
            <a:ext cx="4691260" cy="646331"/>
          </a:xfrm>
          <a:prstGeom prst="rect">
            <a:avLst/>
          </a:prstGeom>
          <a:noFill/>
        </p:spPr>
        <p:txBody>
          <a:bodyPr wrap="square" rtlCol="0" anchor="t">
            <a:spAutoFit/>
          </a:bodyPr>
          <a:lstStyle/>
          <a:p>
            <a:r>
              <a:rPr lang="en-US" sz="3600" cap="small">
                <a:solidFill>
                  <a:schemeClr val="accent1">
                    <a:lumMod val="50000"/>
                  </a:schemeClr>
                </a:solidFill>
                <a:latin typeface="Palatino Linotype" panose="02040502050505030304" pitchFamily="18" charset="0"/>
              </a:rPr>
              <a:t>Acknowledgements</a:t>
            </a:r>
          </a:p>
        </p:txBody>
      </p:sp>
      <p:sp>
        <p:nvSpPr>
          <p:cNvPr id="58" name="TextBox 57">
            <a:extLst>
              <a:ext uri="{FF2B5EF4-FFF2-40B4-BE49-F238E27FC236}">
                <a16:creationId xmlns:a16="http://schemas.microsoft.com/office/drawing/2014/main" id="{4AFA82C7-1358-4A1F-8040-CE9B8D388A5E}"/>
              </a:ext>
            </a:extLst>
          </p:cNvPr>
          <p:cNvSpPr txBox="1"/>
          <p:nvPr/>
        </p:nvSpPr>
        <p:spPr>
          <a:xfrm>
            <a:off x="21338603" y="31466461"/>
            <a:ext cx="2814764" cy="646331"/>
          </a:xfrm>
          <a:prstGeom prst="rect">
            <a:avLst/>
          </a:prstGeom>
          <a:noFill/>
        </p:spPr>
        <p:txBody>
          <a:bodyPr wrap="square" rtlCol="0" anchor="t">
            <a:spAutoFit/>
          </a:bodyPr>
          <a:lstStyle/>
          <a:p>
            <a:r>
              <a:rPr lang="en-US" sz="3600" cap="small">
                <a:solidFill>
                  <a:schemeClr val="accent1">
                    <a:lumMod val="50000"/>
                  </a:schemeClr>
                </a:solidFill>
                <a:latin typeface="Palatino Linotype" panose="02040502050505030304" pitchFamily="18" charset="0"/>
              </a:rPr>
              <a:t>References</a:t>
            </a:r>
          </a:p>
        </p:txBody>
      </p:sp>
      <p:sp>
        <p:nvSpPr>
          <p:cNvPr id="63" name="TextBox 62">
            <a:extLst>
              <a:ext uri="{FF2B5EF4-FFF2-40B4-BE49-F238E27FC236}">
                <a16:creationId xmlns:a16="http://schemas.microsoft.com/office/drawing/2014/main" id="{7A6D09CE-7E54-4A98-B237-3F7E98C7C6F0}"/>
              </a:ext>
            </a:extLst>
          </p:cNvPr>
          <p:cNvSpPr txBox="1"/>
          <p:nvPr/>
        </p:nvSpPr>
        <p:spPr>
          <a:xfrm>
            <a:off x="21459536" y="26219964"/>
            <a:ext cx="18692797" cy="52322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2800">
              <a:latin typeface="Palatino Linotype"/>
              <a:cs typeface="Calibri"/>
            </a:endParaRPr>
          </a:p>
        </p:txBody>
      </p:sp>
      <p:sp>
        <p:nvSpPr>
          <p:cNvPr id="43" name="Rectangle 42">
            <a:extLst>
              <a:ext uri="{FF2B5EF4-FFF2-40B4-BE49-F238E27FC236}">
                <a16:creationId xmlns:a16="http://schemas.microsoft.com/office/drawing/2014/main" id="{3A80DA1B-BE96-4592-90B0-0A56A2FF0445}"/>
              </a:ext>
            </a:extLst>
          </p:cNvPr>
          <p:cNvSpPr/>
          <p:nvPr/>
        </p:nvSpPr>
        <p:spPr>
          <a:xfrm>
            <a:off x="10674892" y="27145156"/>
            <a:ext cx="656164" cy="400110"/>
          </a:xfrm>
          <a:prstGeom prst="rect">
            <a:avLst/>
          </a:prstGeom>
        </p:spPr>
        <p:txBody>
          <a:bodyPr wrap="square" anchor="t">
            <a:spAutoFit/>
          </a:bodyPr>
          <a:lstStyle/>
          <a:p>
            <a:r>
              <a:rPr lang="en-US" sz="2000" dirty="0">
                <a:latin typeface="Palatino Linotype" panose="02040502050505030304" pitchFamily="18" charset="0"/>
              </a:rPr>
              <a:t>[</a:t>
            </a:r>
            <a:r>
              <a:rPr lang="en-US" sz="2000" dirty="0">
                <a:latin typeface="Palatino Linotype"/>
              </a:rPr>
              <a:t>4]</a:t>
            </a:r>
          </a:p>
        </p:txBody>
      </p:sp>
      <p:sp>
        <p:nvSpPr>
          <p:cNvPr id="45" name="Rectangle 44">
            <a:extLst>
              <a:ext uri="{FF2B5EF4-FFF2-40B4-BE49-F238E27FC236}">
                <a16:creationId xmlns:a16="http://schemas.microsoft.com/office/drawing/2014/main" id="{616D1159-C3B6-43A6-BE0F-72BF33CBB5FE}"/>
              </a:ext>
            </a:extLst>
          </p:cNvPr>
          <p:cNvSpPr/>
          <p:nvPr/>
        </p:nvSpPr>
        <p:spPr>
          <a:xfrm>
            <a:off x="1116588" y="27145155"/>
            <a:ext cx="917796" cy="400110"/>
          </a:xfrm>
          <a:prstGeom prst="rect">
            <a:avLst/>
          </a:prstGeom>
        </p:spPr>
        <p:txBody>
          <a:bodyPr wrap="square" anchor="t">
            <a:spAutoFit/>
          </a:bodyPr>
          <a:lstStyle/>
          <a:p>
            <a:r>
              <a:rPr lang="en-US" sz="2000" dirty="0">
                <a:latin typeface="Palatino Linotype" panose="02040502050505030304" pitchFamily="18" charset="0"/>
              </a:rPr>
              <a:t>[3</a:t>
            </a:r>
            <a:r>
              <a:rPr lang="en-US" sz="2000" dirty="0">
                <a:latin typeface="Palatino Linotype"/>
              </a:rPr>
              <a:t>]</a:t>
            </a:r>
          </a:p>
        </p:txBody>
      </p:sp>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TotalTime>
  <Words>811</Words>
  <Application>Microsoft Office PowerPoint</Application>
  <PresentationFormat>Custom</PresentationFormat>
  <Paragraphs>132</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Pushing the Envelope: MP-AES Detection Limits for Pb in Drinking Water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Pushing the Envelope: MP-AES Detection Limits for Pb in Drinking Water</dc:title>
  <dc:creator/>
  <cp:lastModifiedBy>Delgado Gomez, Maria Juliana</cp:lastModifiedBy>
  <cp:revision>62</cp:revision>
  <dcterms:modified xsi:type="dcterms:W3CDTF">2018-04-26T21:07:35Z</dcterms:modified>
</cp:coreProperties>
</file>