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384" autoAdjust="0"/>
  </p:normalViewPr>
  <p:slideViewPr>
    <p:cSldViewPr snapToGrid="0">
      <p:cViewPr>
        <p:scale>
          <a:sx n="20" d="100"/>
          <a:sy n="20" d="100"/>
        </p:scale>
        <p:origin x="1098" y="-27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03/16/18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03/16/18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0300995" y="1492899"/>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jpg"/><Relationship Id="rId11" Type="http://schemas.openxmlformats.org/officeDocument/2006/relationships/image" Target="../media/image11.jpeg"/><Relationship Id="rId5" Type="http://schemas.openxmlformats.org/officeDocument/2006/relationships/image" Target="../media/image5.jpg"/><Relationship Id="rId10" Type="http://schemas.openxmlformats.org/officeDocument/2006/relationships/image" Target="../media/image10.jpg"/><Relationship Id="rId4" Type="http://schemas.openxmlformats.org/officeDocument/2006/relationships/image" Target="../media/image4.jpe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3258" y="4144178"/>
            <a:ext cx="29541388" cy="2006028"/>
          </a:xfrm>
        </p:spPr>
        <p:txBody>
          <a:bodyPr>
            <a:normAutofit fontScale="90000"/>
          </a:bodyPr>
          <a:lstStyle/>
          <a:p>
            <a:pPr algn="l"/>
            <a:r>
              <a:rPr lang="en-US" sz="12800" dirty="0" smtClean="0">
                <a:latin typeface="Minion Pro" panose="02040503050306020203" pitchFamily="18" charset="0"/>
              </a:rPr>
              <a:t>Asian American Masculinity in White Hegemonic Masculine Society: Hmong Men Perspectives </a:t>
            </a:r>
            <a:endParaRPr lang="en-US" sz="12800" dirty="0">
              <a:latin typeface="Minion Pro" panose="02040503050306020203" pitchFamily="18" charset="0"/>
            </a:endParaRPr>
          </a:p>
        </p:txBody>
      </p:sp>
      <p:sp>
        <p:nvSpPr>
          <p:cNvPr id="6" name="Title 1"/>
          <p:cNvSpPr txBox="1">
            <a:spLocks/>
          </p:cNvSpPr>
          <p:nvPr/>
        </p:nvSpPr>
        <p:spPr>
          <a:xfrm>
            <a:off x="2283258" y="608282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McNair Scholar: Jackson Yang |   McNair Mentor: Dr. </a:t>
            </a:r>
            <a:r>
              <a:rPr lang="en-US" sz="4000" dirty="0" err="1" smtClean="0">
                <a:solidFill>
                  <a:schemeClr val="bg1">
                    <a:lumMod val="50000"/>
                  </a:schemeClr>
                </a:solidFill>
                <a:latin typeface="Minion Pro" panose="02040503050306020203" pitchFamily="18" charset="0"/>
              </a:rPr>
              <a:t>Anjela</a:t>
            </a:r>
            <a:r>
              <a:rPr lang="en-US" sz="4000" dirty="0" smtClean="0">
                <a:solidFill>
                  <a:schemeClr val="bg1">
                    <a:lumMod val="50000"/>
                  </a:schemeClr>
                </a:solidFill>
                <a:latin typeface="Minion Pro" panose="02040503050306020203" pitchFamily="18" charset="0"/>
              </a:rPr>
              <a:t> Wong</a:t>
            </a:r>
            <a:endParaRPr lang="en-US" sz="4000" dirty="0">
              <a:solidFill>
                <a:schemeClr val="bg1">
                  <a:lumMod val="50000"/>
                </a:schemeClr>
              </a:solidFill>
              <a:latin typeface="Minion Pro" panose="02040503050306020203" pitchFamily="18" charset="0"/>
            </a:endParaRPr>
          </a:p>
        </p:txBody>
      </p:sp>
      <p:sp>
        <p:nvSpPr>
          <p:cNvPr id="8" name="Subtitle 2"/>
          <p:cNvSpPr txBox="1">
            <a:spLocks/>
          </p:cNvSpPr>
          <p:nvPr/>
        </p:nvSpPr>
        <p:spPr>
          <a:xfrm>
            <a:off x="1901652" y="9937808"/>
            <a:ext cx="11028290" cy="207353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10" name="Subtitle 2"/>
          <p:cNvSpPr txBox="1">
            <a:spLocks/>
          </p:cNvSpPr>
          <p:nvPr/>
        </p:nvSpPr>
        <p:spPr>
          <a:xfrm>
            <a:off x="15623817" y="9256748"/>
            <a:ext cx="10827763" cy="285974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r>
              <a:rPr lang="en-US" sz="3200" b="1" dirty="0" smtClean="0"/>
              <a:t>Model Minority Myth</a:t>
            </a:r>
            <a:r>
              <a:rPr lang="en-US" sz="3200" dirty="0" smtClean="0"/>
              <a:t>: Success comes from hard Confucian work ethic</a:t>
            </a:r>
          </a:p>
          <a:p>
            <a:pPr algn="l">
              <a:lnSpc>
                <a:spcPct val="100000"/>
              </a:lnSpc>
              <a:spcBef>
                <a:spcPts val="0"/>
              </a:spcBef>
            </a:pPr>
            <a:r>
              <a:rPr lang="en-US" sz="3200" b="1" dirty="0" smtClean="0"/>
              <a:t>Perpetual Foreigner</a:t>
            </a:r>
            <a:r>
              <a:rPr lang="en-US" sz="3200" dirty="0" smtClean="0"/>
              <a:t>: “Where are you really from?” </a:t>
            </a:r>
          </a:p>
          <a:p>
            <a:pPr algn="l">
              <a:lnSpc>
                <a:spcPct val="100000"/>
              </a:lnSpc>
              <a:spcBef>
                <a:spcPts val="0"/>
              </a:spcBef>
            </a:pPr>
            <a:r>
              <a:rPr lang="en-US" sz="3200" b="1" dirty="0" smtClean="0"/>
              <a:t>Yellow Peril</a:t>
            </a:r>
            <a:r>
              <a:rPr lang="en-US" sz="3200" dirty="0" smtClean="0"/>
              <a:t>: Hyper masculine, menacing, villains, liars, traitors, spies, taking over businesses</a:t>
            </a:r>
            <a:endParaRPr lang="en-US" sz="3200" dirty="0"/>
          </a:p>
        </p:txBody>
      </p:sp>
      <p:sp>
        <p:nvSpPr>
          <p:cNvPr id="3" name="TextBox 2"/>
          <p:cNvSpPr txBox="1"/>
          <p:nvPr/>
        </p:nvSpPr>
        <p:spPr>
          <a:xfrm>
            <a:off x="1992687" y="7974719"/>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7" name="TextBox 16"/>
          <p:cNvSpPr txBox="1"/>
          <p:nvPr/>
        </p:nvSpPr>
        <p:spPr>
          <a:xfrm>
            <a:off x="15672423" y="8441140"/>
            <a:ext cx="13349234"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Stereotypes of Asian Americans</a:t>
            </a:r>
            <a:r>
              <a:rPr lang="en-US" sz="2000" cap="small" dirty="0">
                <a:solidFill>
                  <a:schemeClr val="accent1">
                    <a:lumMod val="50000"/>
                  </a:schemeClr>
                </a:solidFill>
                <a:latin typeface="Minion Pro" panose="02040503050306020203" pitchFamily="18" charset="0"/>
              </a:rPr>
              <a:t> </a:t>
            </a:r>
            <a:r>
              <a:rPr lang="en-US" sz="2000" cap="small" dirty="0" smtClean="0">
                <a:solidFill>
                  <a:schemeClr val="accent1">
                    <a:lumMod val="50000"/>
                  </a:schemeClr>
                </a:solidFill>
                <a:latin typeface="Minion Pro" panose="02040503050306020203" pitchFamily="18" charset="0"/>
              </a:rPr>
              <a:t>(</a:t>
            </a:r>
            <a:r>
              <a:rPr lang="en-US" sz="2000" cap="small" dirty="0" err="1" smtClean="0">
                <a:solidFill>
                  <a:schemeClr val="accent1">
                    <a:lumMod val="50000"/>
                  </a:schemeClr>
                </a:solidFill>
                <a:latin typeface="Minion Pro" panose="02040503050306020203" pitchFamily="18" charset="0"/>
              </a:rPr>
              <a:t>Shek</a:t>
            </a:r>
            <a:r>
              <a:rPr lang="en-US" sz="2000" cap="small" dirty="0" smtClean="0">
                <a:solidFill>
                  <a:schemeClr val="accent1">
                    <a:lumMod val="50000"/>
                  </a:schemeClr>
                </a:solidFill>
                <a:latin typeface="Minion Pro" panose="02040503050306020203" pitchFamily="18" charset="0"/>
              </a:rPr>
              <a:t>, 2006; Lu &amp;Wong, 2013; Espiritu, 2008)</a:t>
            </a:r>
            <a:r>
              <a:rPr lang="en-US" sz="4000" cap="small" dirty="0" smtClean="0">
                <a:solidFill>
                  <a:schemeClr val="accent1">
                    <a:lumMod val="50000"/>
                  </a:schemeClr>
                </a:solidFill>
                <a:latin typeface="Minion Pro" panose="02040503050306020203" pitchFamily="18" charset="0"/>
              </a:rPr>
              <a:t> </a:t>
            </a:r>
            <a:endParaRPr lang="en-US" sz="4000" cap="small" dirty="0">
              <a:solidFill>
                <a:schemeClr val="accent1">
                  <a:lumMod val="50000"/>
                </a:schemeClr>
              </a:solidFill>
              <a:latin typeface="Minion Pro" panose="02040503050306020203" pitchFamily="18" charset="0"/>
            </a:endParaRPr>
          </a:p>
        </p:txBody>
      </p:sp>
      <p:sp>
        <p:nvSpPr>
          <p:cNvPr id="19" name="TextBox 18"/>
          <p:cNvSpPr txBox="1"/>
          <p:nvPr/>
        </p:nvSpPr>
        <p:spPr>
          <a:xfrm>
            <a:off x="2159597" y="27666323"/>
            <a:ext cx="8952129" cy="1015663"/>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Asian American history and experiences </a:t>
            </a:r>
            <a:r>
              <a:rPr lang="en-US" sz="2000" cap="small" dirty="0" smtClean="0">
                <a:solidFill>
                  <a:schemeClr val="accent1">
                    <a:lumMod val="50000"/>
                  </a:schemeClr>
                </a:solidFill>
                <a:latin typeface="Minion Pro" panose="02040503050306020203" pitchFamily="18" charset="0"/>
              </a:rPr>
              <a:t>(</a:t>
            </a:r>
            <a:r>
              <a:rPr lang="en-US" sz="2000" cap="small" dirty="0" err="1" smtClean="0">
                <a:solidFill>
                  <a:schemeClr val="accent1">
                    <a:lumMod val="50000"/>
                  </a:schemeClr>
                </a:solidFill>
                <a:latin typeface="Minion Pro" panose="02040503050306020203" pitchFamily="18" charset="0"/>
              </a:rPr>
              <a:t>Takaki</a:t>
            </a:r>
            <a:r>
              <a:rPr lang="en-US" sz="2000" cap="small" dirty="0" smtClean="0">
                <a:solidFill>
                  <a:schemeClr val="accent1">
                    <a:lumMod val="50000"/>
                  </a:schemeClr>
                </a:solidFill>
                <a:latin typeface="Minion Pro" panose="02040503050306020203" pitchFamily="18" charset="0"/>
              </a:rPr>
              <a:t>, 1989 &amp; E. Lee 2015)</a:t>
            </a:r>
            <a:endParaRPr lang="en-US" sz="4000" cap="small" dirty="0">
              <a:solidFill>
                <a:schemeClr val="accent1">
                  <a:lumMod val="50000"/>
                </a:schemeClr>
              </a:solidFill>
              <a:latin typeface="Minion Pro" panose="02040503050306020203" pitchFamily="18" charset="0"/>
            </a:endParaRPr>
          </a:p>
        </p:txBody>
      </p:sp>
      <p:sp>
        <p:nvSpPr>
          <p:cNvPr id="20" name="TextBox 19"/>
          <p:cNvSpPr txBox="1"/>
          <p:nvPr/>
        </p:nvSpPr>
        <p:spPr>
          <a:xfrm>
            <a:off x="2043753" y="13878062"/>
            <a:ext cx="11028291" cy="4909036"/>
          </a:xfrm>
          <a:prstGeom prst="rect">
            <a:avLst/>
          </a:prstGeom>
          <a:noFill/>
        </p:spPr>
        <p:txBody>
          <a:bodyPr wrap="square" rtlCol="0">
            <a:spAutoFit/>
          </a:bodyPr>
          <a:lstStyle/>
          <a:p>
            <a:pPr defTabSz="4023360">
              <a:spcBef>
                <a:spcPts val="600"/>
              </a:spcBef>
            </a:pPr>
            <a:r>
              <a:rPr lang="en-US" sz="3200" b="1" dirty="0" err="1" smtClean="0"/>
              <a:t>Teng</a:t>
            </a:r>
            <a:r>
              <a:rPr lang="en-US" sz="3200" b="1" dirty="0" smtClean="0"/>
              <a:t> </a:t>
            </a:r>
            <a:r>
              <a:rPr lang="en-US" sz="3200" b="1" dirty="0" err="1" smtClean="0"/>
              <a:t>Nkias</a:t>
            </a:r>
            <a:r>
              <a:rPr lang="en-US" sz="3200" b="1" dirty="0" smtClean="0"/>
              <a:t> </a:t>
            </a:r>
            <a:r>
              <a:rPr lang="en-US" sz="3200" b="1" dirty="0" err="1" smtClean="0"/>
              <a:t>Teeb</a:t>
            </a:r>
            <a:r>
              <a:rPr lang="en-US" sz="3200" b="1" dirty="0" smtClean="0"/>
              <a:t> Yang </a:t>
            </a:r>
          </a:p>
          <a:p>
            <a:pPr marL="457200" indent="-457200" defTabSz="4023360">
              <a:spcBef>
                <a:spcPts val="600"/>
              </a:spcBef>
              <a:buFont typeface="Arial" panose="020B0604020202020204" pitchFamily="34" charset="0"/>
              <a:buChar char="•"/>
            </a:pPr>
            <a:r>
              <a:rPr lang="en-US" sz="3200" dirty="0" smtClean="0"/>
              <a:t>Orphan and refugee of the Secret War</a:t>
            </a:r>
          </a:p>
          <a:p>
            <a:pPr marL="457200" indent="-457200" defTabSz="4023360">
              <a:spcBef>
                <a:spcPts val="600"/>
              </a:spcBef>
              <a:buFont typeface="Arial" panose="020B0604020202020204" pitchFamily="34" charset="0"/>
              <a:buChar char="•"/>
            </a:pPr>
            <a:r>
              <a:rPr lang="en-US" sz="3200" dirty="0" smtClean="0"/>
              <a:t>Factory worker for 20 years</a:t>
            </a:r>
          </a:p>
          <a:p>
            <a:pPr marL="457200" indent="-457200" defTabSz="4023360">
              <a:spcBef>
                <a:spcPts val="600"/>
              </a:spcBef>
              <a:buFont typeface="Arial" panose="020B0604020202020204" pitchFamily="34" charset="0"/>
              <a:buChar char="•"/>
            </a:pPr>
            <a:r>
              <a:rPr lang="en-US" sz="3200" dirty="0" smtClean="0"/>
              <a:t>Hmong voice and songs flows like silk, strong, and smooth. </a:t>
            </a:r>
          </a:p>
          <a:p>
            <a:pPr marL="457200" indent="-457200" defTabSz="4023360">
              <a:spcBef>
                <a:spcPts val="600"/>
              </a:spcBef>
              <a:buFont typeface="Arial" panose="020B0604020202020204" pitchFamily="34" charset="0"/>
              <a:buChar char="•"/>
            </a:pPr>
            <a:r>
              <a:rPr lang="en-US" sz="3200" dirty="0" smtClean="0"/>
              <a:t>Hmong voice outside of the home is silenced and emasculated in white spaces. </a:t>
            </a:r>
            <a:endParaRPr lang="en-US" sz="3200" dirty="0"/>
          </a:p>
          <a:p>
            <a:pPr marL="457200" indent="-457200" defTabSz="4023360">
              <a:spcBef>
                <a:spcPts val="600"/>
              </a:spcBef>
              <a:buFont typeface="Arial" panose="020B0604020202020204" pitchFamily="34" charset="0"/>
              <a:buChar char="•"/>
            </a:pPr>
            <a:r>
              <a:rPr lang="en-US" sz="3200" b="1" dirty="0" smtClean="0"/>
              <a:t>Research </a:t>
            </a:r>
            <a:r>
              <a:rPr lang="en-US" sz="3200" b="1" dirty="0" smtClean="0"/>
              <a:t>Question: </a:t>
            </a:r>
            <a:r>
              <a:rPr lang="en-US" sz="3200" b="1" dirty="0" smtClean="0"/>
              <a:t>How is Asian American masculinity affected by White hegemonic masculinity from Hmong men perspectives? </a:t>
            </a:r>
          </a:p>
        </p:txBody>
      </p:sp>
      <p:sp>
        <p:nvSpPr>
          <p:cNvPr id="27" name="Subtitle 2"/>
          <p:cNvSpPr txBox="1">
            <a:spLocks/>
          </p:cNvSpPr>
          <p:nvPr/>
        </p:nvSpPr>
        <p:spPr>
          <a:xfrm>
            <a:off x="15623814" y="12757169"/>
            <a:ext cx="11519428" cy="350260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spcBef>
                <a:spcPts val="0"/>
              </a:spcBef>
              <a:buFont typeface="Arial" panose="020B0604020202020204" pitchFamily="34" charset="0"/>
              <a:buChar char="•"/>
            </a:pPr>
            <a:r>
              <a:rPr lang="en-US" sz="3200" dirty="0"/>
              <a:t>There will always be a constant negotiation with Asian American men on what it means to be a man of color in white dominant society (Liu, 2002, p. 116). </a:t>
            </a:r>
          </a:p>
          <a:p>
            <a:pPr marL="457200" indent="-457200" algn="l">
              <a:spcBef>
                <a:spcPts val="0"/>
              </a:spcBef>
              <a:buFont typeface="Arial" panose="020B0604020202020204" pitchFamily="34" charset="0"/>
              <a:buChar char="•"/>
            </a:pPr>
            <a:r>
              <a:rPr lang="en-US" sz="3200" dirty="0" smtClean="0"/>
              <a:t>Three </a:t>
            </a:r>
            <a:r>
              <a:rPr lang="en-US" sz="3200" dirty="0"/>
              <a:t>forms of masculinity in Hmong </a:t>
            </a:r>
            <a:r>
              <a:rPr lang="en-US" sz="3200" dirty="0" smtClean="0"/>
              <a:t>boys (S. Lee, 2004)</a:t>
            </a:r>
          </a:p>
          <a:p>
            <a:pPr marL="2468880" lvl="1" indent="-457200" algn="l">
              <a:spcBef>
                <a:spcPts val="0"/>
              </a:spcBef>
              <a:buFont typeface="Arial" panose="020B0604020202020204" pitchFamily="34" charset="0"/>
              <a:buChar char="•"/>
            </a:pPr>
            <a:r>
              <a:rPr lang="en-US" sz="3200" dirty="0" smtClean="0"/>
              <a:t>Traditional </a:t>
            </a:r>
            <a:r>
              <a:rPr lang="en-US" sz="3200" dirty="0"/>
              <a:t>Hmong </a:t>
            </a:r>
            <a:r>
              <a:rPr lang="en-US" sz="3200" dirty="0" smtClean="0"/>
              <a:t>Boys</a:t>
            </a:r>
          </a:p>
          <a:p>
            <a:pPr marL="2468880" lvl="1" indent="-457200" algn="l">
              <a:spcBef>
                <a:spcPts val="0"/>
              </a:spcBef>
              <a:buFont typeface="Arial" panose="020B0604020202020204" pitchFamily="34" charset="0"/>
              <a:buChar char="•"/>
            </a:pPr>
            <a:r>
              <a:rPr lang="en-US" sz="3200" dirty="0" smtClean="0"/>
              <a:t>“Good</a:t>
            </a:r>
            <a:r>
              <a:rPr lang="en-US" sz="3200" dirty="0"/>
              <a:t>” Hmong Boys (new ideal Hmong American masculinity</a:t>
            </a:r>
            <a:r>
              <a:rPr lang="en-US" sz="3200" dirty="0" smtClean="0"/>
              <a:t>)</a:t>
            </a:r>
          </a:p>
          <a:p>
            <a:pPr marL="2468880" lvl="1" indent="-457200" algn="l">
              <a:spcBef>
                <a:spcPts val="0"/>
              </a:spcBef>
              <a:buFont typeface="Arial" panose="020B0604020202020204" pitchFamily="34" charset="0"/>
              <a:buChar char="•"/>
            </a:pPr>
            <a:r>
              <a:rPr lang="en-US" sz="3200" dirty="0" smtClean="0"/>
              <a:t>“</a:t>
            </a:r>
            <a:r>
              <a:rPr lang="en-US" sz="3200" dirty="0"/>
              <a:t>Bad” Hmong Boys </a:t>
            </a:r>
          </a:p>
          <a:p>
            <a:pPr marL="457200" indent="-457200" algn="l">
              <a:spcBef>
                <a:spcPts val="0"/>
              </a:spcBef>
              <a:buFont typeface="Arial" panose="020B0604020202020204" pitchFamily="34" charset="0"/>
              <a:buChar char="•"/>
            </a:pPr>
            <a:endParaRPr lang="en-US" sz="2800" dirty="0"/>
          </a:p>
        </p:txBody>
      </p:sp>
      <p:sp>
        <p:nvSpPr>
          <p:cNvPr id="30" name="TextBox 29"/>
          <p:cNvSpPr txBox="1"/>
          <p:nvPr/>
        </p:nvSpPr>
        <p:spPr>
          <a:xfrm>
            <a:off x="15475795" y="16325223"/>
            <a:ext cx="11519428" cy="1938992"/>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Conceptual framework and methodology</a:t>
            </a:r>
            <a:endParaRPr lang="en-US" sz="6000" cap="small" dirty="0">
              <a:solidFill>
                <a:srgbClr val="DD9E11"/>
              </a:solidFill>
              <a:latin typeface="Minion Pro" panose="02040503050306020203" pitchFamily="18" charset="0"/>
            </a:endParaRPr>
          </a:p>
        </p:txBody>
      </p:sp>
      <p:sp>
        <p:nvSpPr>
          <p:cNvPr id="31" name="TextBox 30"/>
          <p:cNvSpPr txBox="1"/>
          <p:nvPr/>
        </p:nvSpPr>
        <p:spPr>
          <a:xfrm>
            <a:off x="15456099" y="17992059"/>
            <a:ext cx="10827766"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Critical race theory </a:t>
            </a:r>
            <a:r>
              <a:rPr lang="en-US" sz="2400" cap="small" dirty="0" smtClean="0">
                <a:solidFill>
                  <a:schemeClr val="accent1">
                    <a:lumMod val="50000"/>
                  </a:schemeClr>
                </a:solidFill>
                <a:latin typeface="Minion Pro" panose="02040503050306020203" pitchFamily="18" charset="0"/>
              </a:rPr>
              <a:t>(Stefancic &amp; Delgado, 2012), </a:t>
            </a:r>
            <a:r>
              <a:rPr lang="en-US" sz="4000" cap="small" dirty="0" smtClean="0">
                <a:solidFill>
                  <a:schemeClr val="accent1">
                    <a:lumMod val="50000"/>
                  </a:schemeClr>
                </a:solidFill>
                <a:latin typeface="Minion Pro" panose="02040503050306020203" pitchFamily="18" charset="0"/>
              </a:rPr>
              <a:t> </a:t>
            </a:r>
            <a:endParaRPr lang="en-US" sz="4000" cap="small" dirty="0">
              <a:solidFill>
                <a:schemeClr val="accent1">
                  <a:lumMod val="50000"/>
                </a:schemeClr>
              </a:solidFill>
              <a:latin typeface="Minion Pro" panose="02040503050306020203" pitchFamily="18" charset="0"/>
            </a:endParaRPr>
          </a:p>
        </p:txBody>
      </p:sp>
      <p:sp>
        <p:nvSpPr>
          <p:cNvPr id="37" name="TextBox 36"/>
          <p:cNvSpPr txBox="1"/>
          <p:nvPr/>
        </p:nvSpPr>
        <p:spPr>
          <a:xfrm>
            <a:off x="1992687" y="26729047"/>
            <a:ext cx="8522913"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Literature Review </a:t>
            </a:r>
            <a:endParaRPr lang="en-US" sz="6000" cap="small" dirty="0">
              <a:solidFill>
                <a:srgbClr val="DD9E11"/>
              </a:solidFill>
              <a:latin typeface="Minion Pro" panose="02040503050306020203" pitchFamily="18" charset="0"/>
            </a:endParaRPr>
          </a:p>
        </p:txBody>
      </p:sp>
      <p:sp>
        <p:nvSpPr>
          <p:cNvPr id="40" name="TextBox 39"/>
          <p:cNvSpPr txBox="1"/>
          <p:nvPr/>
        </p:nvSpPr>
        <p:spPr>
          <a:xfrm>
            <a:off x="28250951" y="9452244"/>
            <a:ext cx="6791499" cy="1938992"/>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sym typeface="Wingdings" panose="05000000000000000000" pitchFamily="2" charset="2"/>
              </a:rPr>
              <a:t>What messages have you received about being a Hmong man? </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8687616" y="20448942"/>
            <a:ext cx="11005084" cy="5509200"/>
          </a:xfrm>
          <a:prstGeom prst="rect">
            <a:avLst/>
          </a:prstGeom>
          <a:noFill/>
        </p:spPr>
        <p:txBody>
          <a:bodyPr wrap="square" rtlCol="0">
            <a:spAutoFit/>
          </a:bodyPr>
          <a:lstStyle/>
          <a:p>
            <a:r>
              <a:rPr lang="en-US" sz="3200" dirty="0" smtClean="0"/>
              <a:t>“No matter how much we have use it in a way to empower others and help your community instead to overpower other people.” –Participant </a:t>
            </a:r>
            <a:endParaRPr lang="en-US" sz="3200" dirty="0"/>
          </a:p>
          <a:p>
            <a:endParaRPr lang="en-US" sz="3200" dirty="0" smtClean="0"/>
          </a:p>
          <a:p>
            <a:r>
              <a:rPr lang="en-US" sz="3200" dirty="0" smtClean="0"/>
              <a:t>“For me I will talk to my family or my younger brother. Deconstructing his masculinity at a younger age definitely sees improvements.” – Participant </a:t>
            </a:r>
          </a:p>
          <a:p>
            <a:endParaRPr lang="en-US" sz="3200" dirty="0"/>
          </a:p>
          <a:p>
            <a:r>
              <a:rPr lang="en-US" sz="3200" dirty="0" smtClean="0"/>
              <a:t>“Having conversations more if informal or formal amongst us guys amongst others as well like our sisters, mother, aunts. For me, it begins a lot with myself.” - Participant</a:t>
            </a:r>
            <a:endParaRPr lang="en-US" sz="3200" dirty="0"/>
          </a:p>
        </p:txBody>
      </p:sp>
      <p:sp>
        <p:nvSpPr>
          <p:cNvPr id="38" name="TextBox 37"/>
          <p:cNvSpPr txBox="1"/>
          <p:nvPr/>
        </p:nvSpPr>
        <p:spPr>
          <a:xfrm>
            <a:off x="15672423" y="36073327"/>
            <a:ext cx="10827765" cy="461665"/>
          </a:xfrm>
          <a:prstGeom prst="rect">
            <a:avLst/>
          </a:prstGeom>
          <a:noFill/>
        </p:spPr>
        <p:txBody>
          <a:bodyPr wrap="square" rtlCol="0">
            <a:spAutoFit/>
          </a:bodyPr>
          <a:lstStyle/>
          <a:p>
            <a:pPr algn="ctr"/>
            <a:r>
              <a:rPr lang="en-US" sz="2400" dirty="0" smtClean="0">
                <a:latin typeface="+mj-lt"/>
              </a:rPr>
              <a:t>Dr. Ladson-Billings and I at the Diversity Expo Fall 2017</a:t>
            </a:r>
            <a:endParaRPr lang="en-US" sz="2400" dirty="0">
              <a:latin typeface="+mj-lt"/>
            </a:endParaRPr>
          </a:p>
        </p:txBody>
      </p:sp>
      <p:pic>
        <p:nvPicPr>
          <p:cNvPr id="44" name="Picture 4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747" y="8990382"/>
            <a:ext cx="2393905" cy="4255832"/>
          </a:xfrm>
          <a:prstGeom prst="rect">
            <a:avLst/>
          </a:prstGeom>
        </p:spPr>
      </p:pic>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2401" y="9003399"/>
            <a:ext cx="2554112" cy="4242664"/>
          </a:xfrm>
          <a:prstGeom prst="rect">
            <a:avLst/>
          </a:prstGeom>
        </p:spPr>
      </p:pic>
      <p:pic>
        <p:nvPicPr>
          <p:cNvPr id="48" name="Pictur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16094" y="9003069"/>
            <a:ext cx="2554113" cy="4283898"/>
          </a:xfrm>
          <a:prstGeom prst="rect">
            <a:avLst/>
          </a:prstGeom>
        </p:spPr>
      </p:pic>
      <p:sp>
        <p:nvSpPr>
          <p:cNvPr id="5" name="TextBox 4"/>
          <p:cNvSpPr txBox="1"/>
          <p:nvPr/>
        </p:nvSpPr>
        <p:spPr>
          <a:xfrm>
            <a:off x="1901652" y="19582622"/>
            <a:ext cx="11116081" cy="1569660"/>
          </a:xfrm>
          <a:prstGeom prst="rect">
            <a:avLst/>
          </a:prstGeom>
          <a:noFill/>
        </p:spPr>
        <p:txBody>
          <a:bodyPr wrap="square" rtlCol="0">
            <a:spAutoFit/>
          </a:bodyPr>
          <a:lstStyle/>
          <a:p>
            <a:r>
              <a:rPr lang="en-US" sz="3200" b="1" dirty="0" smtClean="0">
                <a:solidFill>
                  <a:sysClr val="windowText" lastClr="000000"/>
                </a:solidFill>
              </a:rPr>
              <a:t>White hegemonic masculinity</a:t>
            </a:r>
            <a:r>
              <a:rPr lang="en-US" sz="3200" dirty="0" smtClean="0"/>
              <a:t>: </a:t>
            </a:r>
            <a:r>
              <a:rPr lang="en-US" sz="3200" dirty="0"/>
              <a:t>Connell and Messerschmidt (2005) “presumes the subordination of nonhegemoinc masculinities” (p. 846</a:t>
            </a:r>
            <a:r>
              <a:rPr lang="en-US" sz="3200" dirty="0" smtClean="0"/>
              <a:t>).</a:t>
            </a:r>
            <a:endParaRPr lang="en-US" sz="3200" dirty="0"/>
          </a:p>
        </p:txBody>
      </p:sp>
      <p:sp>
        <p:nvSpPr>
          <p:cNvPr id="49" name="TextBox 48"/>
          <p:cNvSpPr txBox="1"/>
          <p:nvPr/>
        </p:nvSpPr>
        <p:spPr>
          <a:xfrm>
            <a:off x="1901652" y="18999818"/>
            <a:ext cx="6791499" cy="646331"/>
          </a:xfrm>
          <a:prstGeom prst="rect">
            <a:avLst/>
          </a:prstGeom>
          <a:noFill/>
        </p:spPr>
        <p:txBody>
          <a:bodyPr wrap="square" rtlCol="0">
            <a:spAutoFit/>
          </a:bodyPr>
          <a:lstStyle/>
          <a:p>
            <a:pPr defTabSz="4023360">
              <a:lnSpc>
                <a:spcPct val="90000"/>
              </a:lnSpc>
              <a:spcBef>
                <a:spcPts val="4400"/>
              </a:spcBef>
            </a:pPr>
            <a:r>
              <a:rPr lang="en-US" sz="4000" cap="small" dirty="0" smtClean="0">
                <a:solidFill>
                  <a:schemeClr val="accent1">
                    <a:lumMod val="50000"/>
                  </a:schemeClr>
                </a:solidFill>
                <a:latin typeface="Minion Pro" panose="02040503050306020203" pitchFamily="18" charset="0"/>
              </a:rPr>
              <a:t>Definitions </a:t>
            </a:r>
            <a:endParaRPr lang="en-US" sz="4000" cap="small" dirty="0">
              <a:solidFill>
                <a:schemeClr val="accent1">
                  <a:lumMod val="50000"/>
                </a:schemeClr>
              </a:solidFill>
              <a:latin typeface="Minion Pro" panose="02040503050306020203" pitchFamily="18" charset="0"/>
            </a:endParaRPr>
          </a:p>
        </p:txBody>
      </p:sp>
      <p:pic>
        <p:nvPicPr>
          <p:cNvPr id="51" name="Picture 5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33162" y="20881287"/>
            <a:ext cx="3810353" cy="5729853"/>
          </a:xfrm>
          <a:prstGeom prst="rect">
            <a:avLst/>
          </a:prstGeom>
        </p:spPr>
      </p:pic>
      <p:pic>
        <p:nvPicPr>
          <p:cNvPr id="52" name="Picture 5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0380" y="20881287"/>
            <a:ext cx="3973451" cy="2663453"/>
          </a:xfrm>
          <a:prstGeom prst="rect">
            <a:avLst/>
          </a:prstGeom>
        </p:spPr>
      </p:pic>
      <p:pic>
        <p:nvPicPr>
          <p:cNvPr id="53" name="Picture 2" descr="Image result for trum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87592" y="23669435"/>
            <a:ext cx="3943456" cy="2866471"/>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p:cNvSpPr txBox="1"/>
          <p:nvPr/>
        </p:nvSpPr>
        <p:spPr>
          <a:xfrm>
            <a:off x="15623816" y="11891163"/>
            <a:ext cx="11519426"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Asian American masculinity</a:t>
            </a:r>
            <a:r>
              <a:rPr lang="en-US" sz="2000" cap="small" dirty="0" smtClean="0">
                <a:solidFill>
                  <a:schemeClr val="accent1">
                    <a:lumMod val="50000"/>
                  </a:schemeClr>
                </a:solidFill>
                <a:latin typeface="Minion Pro" panose="02040503050306020203" pitchFamily="18" charset="0"/>
              </a:rPr>
              <a:t> (S. Lee, 2004; Yang, 1997; Liu, 2002)</a:t>
            </a:r>
            <a:r>
              <a:rPr lang="en-US" sz="4000" cap="small" dirty="0" smtClean="0">
                <a:solidFill>
                  <a:schemeClr val="accent1">
                    <a:lumMod val="50000"/>
                  </a:schemeClr>
                </a:solidFill>
                <a:latin typeface="Minion Pro" panose="02040503050306020203" pitchFamily="18" charset="0"/>
              </a:rPr>
              <a:t> </a:t>
            </a:r>
            <a:endParaRPr lang="en-US" sz="4000" cap="small" dirty="0">
              <a:solidFill>
                <a:schemeClr val="accent1">
                  <a:lumMod val="50000"/>
                </a:schemeClr>
              </a:solidFill>
              <a:latin typeface="Minion Pro" panose="02040503050306020203" pitchFamily="18" charset="0"/>
            </a:endParaRPr>
          </a:p>
        </p:txBody>
      </p:sp>
      <p:sp>
        <p:nvSpPr>
          <p:cNvPr id="55" name="TextBox 54"/>
          <p:cNvSpPr txBox="1"/>
          <p:nvPr/>
        </p:nvSpPr>
        <p:spPr>
          <a:xfrm>
            <a:off x="15456099" y="22669862"/>
            <a:ext cx="10827766"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Qualitative </a:t>
            </a:r>
            <a:r>
              <a:rPr lang="en-US" sz="2400" cap="small" dirty="0" smtClean="0">
                <a:solidFill>
                  <a:schemeClr val="accent1">
                    <a:lumMod val="50000"/>
                  </a:schemeClr>
                </a:solidFill>
                <a:latin typeface="Minion Pro" panose="02040503050306020203" pitchFamily="18" charset="0"/>
              </a:rPr>
              <a:t>(Creswell, 2012)</a:t>
            </a:r>
            <a:r>
              <a:rPr lang="en-US" sz="4000" cap="small" dirty="0" smtClean="0">
                <a:solidFill>
                  <a:schemeClr val="accent1">
                    <a:lumMod val="50000"/>
                  </a:schemeClr>
                </a:solidFill>
                <a:latin typeface="Minion Pro" panose="02040503050306020203" pitchFamily="18" charset="0"/>
              </a:rPr>
              <a:t> </a:t>
            </a:r>
            <a:endParaRPr lang="en-US" sz="4000" cap="small" dirty="0">
              <a:solidFill>
                <a:schemeClr val="accent1">
                  <a:lumMod val="50000"/>
                </a:schemeClr>
              </a:solidFill>
              <a:latin typeface="Minion Pro" panose="02040503050306020203" pitchFamily="18" charset="0"/>
            </a:endParaRPr>
          </a:p>
        </p:txBody>
      </p:sp>
      <p:sp>
        <p:nvSpPr>
          <p:cNvPr id="13" name="TextBox 12"/>
          <p:cNvSpPr txBox="1"/>
          <p:nvPr/>
        </p:nvSpPr>
        <p:spPr>
          <a:xfrm>
            <a:off x="47277921" y="64989944"/>
            <a:ext cx="1409725" cy="99565718"/>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Semi-structured one on one interviews and focus </a:t>
            </a:r>
          </a:p>
          <a:p>
            <a:pPr marL="457200" indent="-457200">
              <a:buFont typeface="Arial" panose="020B0604020202020204" pitchFamily="34" charset="0"/>
              <a:buChar char="•"/>
            </a:pPr>
            <a:r>
              <a:rPr lang="en-US" sz="3200" dirty="0" smtClean="0"/>
              <a:t>Location: Midwest University (MU) </a:t>
            </a:r>
          </a:p>
          <a:p>
            <a:pPr marL="457200" indent="-457200">
              <a:buFont typeface="Arial" panose="020B0604020202020204" pitchFamily="34" charset="0"/>
              <a:buChar char="•"/>
            </a:pPr>
            <a:r>
              <a:rPr lang="en-US" sz="3200" dirty="0" smtClean="0"/>
              <a:t>Emailed the Multicultural Center at MU asking for a list of Hmong American students </a:t>
            </a:r>
          </a:p>
          <a:p>
            <a:pPr marL="457200" indent="-457200">
              <a:buFont typeface="Arial" panose="020B0604020202020204" pitchFamily="34" charset="0"/>
              <a:buChar char="•"/>
            </a:pPr>
            <a:r>
              <a:rPr lang="en-US" sz="3200" dirty="0" smtClean="0"/>
              <a:t>Obtained list of Hmong American students from MU Multicultural Center. </a:t>
            </a:r>
          </a:p>
          <a:p>
            <a:pPr marL="457200" indent="-457200">
              <a:buFont typeface="Arial" panose="020B0604020202020204" pitchFamily="34" charset="0"/>
              <a:buChar char="•"/>
            </a:pPr>
            <a:r>
              <a:rPr lang="en-US" sz="3200" dirty="0" smtClean="0"/>
              <a:t>Number of Hmong American college men participating: 5</a:t>
            </a:r>
          </a:p>
          <a:p>
            <a:pPr marL="457200" indent="-457200">
              <a:buFont typeface="Arial" panose="020B0604020202020204" pitchFamily="34" charset="0"/>
              <a:buChar char="•"/>
            </a:pPr>
            <a:r>
              <a:rPr lang="en-US" sz="3200" dirty="0" smtClean="0"/>
              <a:t>Conducted two focus groups</a:t>
            </a:r>
          </a:p>
          <a:p>
            <a:pPr marL="457200" indent="-457200">
              <a:buFont typeface="Arial" panose="020B0604020202020204" pitchFamily="34" charset="0"/>
              <a:buChar char="•"/>
            </a:pPr>
            <a:r>
              <a:rPr lang="en-US" sz="3200" dirty="0" smtClean="0"/>
              <a:t>Conducted one one</a:t>
            </a:r>
            <a:r>
              <a:rPr lang="en-US" sz="3200" dirty="0"/>
              <a:t> </a:t>
            </a:r>
            <a:r>
              <a:rPr lang="en-US" sz="3200" dirty="0" smtClean="0"/>
              <a:t>on one interview</a:t>
            </a:r>
          </a:p>
          <a:p>
            <a:pPr marL="457200" indent="-457200">
              <a:buFont typeface="Arial" panose="020B0604020202020204" pitchFamily="34" charset="0"/>
              <a:buChar char="•"/>
            </a:pPr>
            <a:r>
              <a:rPr lang="en-US" sz="3200" dirty="0" smtClean="0"/>
              <a:t>Interview Questions topic </a:t>
            </a:r>
          </a:p>
          <a:p>
            <a:pPr marL="2388413" lvl="1" indent="-457200">
              <a:buFont typeface="Arial" panose="020B0604020202020204" pitchFamily="34" charset="0"/>
              <a:buChar char="•"/>
            </a:pPr>
            <a:r>
              <a:rPr lang="en-US" sz="3200" dirty="0" smtClean="0"/>
              <a:t>General questions about themselves</a:t>
            </a:r>
          </a:p>
          <a:p>
            <a:pPr marL="2388413" lvl="1" indent="-457200">
              <a:buFont typeface="Arial" panose="020B0604020202020204" pitchFamily="34" charset="0"/>
              <a:buChar char="•"/>
            </a:pPr>
            <a:r>
              <a:rPr lang="en-US" sz="3200" dirty="0" smtClean="0"/>
              <a:t>Family</a:t>
            </a:r>
          </a:p>
          <a:p>
            <a:pPr marL="2388413" lvl="1" indent="-457200">
              <a:buFont typeface="Arial" panose="020B0604020202020204" pitchFamily="34" charset="0"/>
              <a:buChar char="•"/>
            </a:pPr>
            <a:r>
              <a:rPr lang="en-US" sz="3200" dirty="0" smtClean="0"/>
              <a:t>K-12 and Higher Education experiences </a:t>
            </a:r>
          </a:p>
          <a:p>
            <a:pPr marL="2388413" lvl="1" indent="-457200">
              <a:buFont typeface="Arial" panose="020B0604020202020204" pitchFamily="34" charset="0"/>
              <a:buChar char="•"/>
            </a:pPr>
            <a:r>
              <a:rPr lang="en-US" sz="3200" dirty="0" smtClean="0"/>
              <a:t>Media </a:t>
            </a:r>
          </a:p>
          <a:p>
            <a:pPr marL="2388413" lvl="1" indent="-457200">
              <a:buFont typeface="Arial" panose="020B0604020202020204" pitchFamily="34" charset="0"/>
              <a:buChar char="•"/>
            </a:pPr>
            <a:r>
              <a:rPr lang="en-US" sz="3200" dirty="0" smtClean="0"/>
              <a:t>Community </a:t>
            </a:r>
          </a:p>
          <a:p>
            <a:pPr marL="2388413" lvl="1" indent="-457200">
              <a:buFont typeface="Arial" panose="020B0604020202020204" pitchFamily="34" charset="0"/>
              <a:buChar char="•"/>
            </a:pPr>
            <a:r>
              <a:rPr lang="en-US" sz="3200" dirty="0" smtClean="0"/>
              <a:t>Reflection </a:t>
            </a:r>
          </a:p>
        </p:txBody>
      </p:sp>
      <p:pic>
        <p:nvPicPr>
          <p:cNvPr id="1026" name="Picture 2" descr="https://lh3.googleusercontent.com/4r9kLHbqMRsrgjBcYZb2eBB3OsUDX6LU7EP2owagl_4Ti72kQhwg75IkGvjmsC5Ms1GJrnu62a46I86LoqPcvlRJBwyZ4HLNm95a5Jay27ODIb4vFP-er3RC6P7Mp8qix4YPIlG42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34322" y="31345353"/>
            <a:ext cx="6303965" cy="47279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5656978" y="18737406"/>
            <a:ext cx="10626887"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Civil Rights Legislation</a:t>
            </a:r>
          </a:p>
          <a:p>
            <a:pPr marL="457200" indent="-457200">
              <a:buFont typeface="Arial" panose="020B0604020202020204" pitchFamily="34" charset="0"/>
              <a:buChar char="•"/>
            </a:pPr>
            <a:r>
              <a:rPr lang="en-US" sz="3200" dirty="0" smtClean="0"/>
              <a:t>Beyond Black and White Binary</a:t>
            </a:r>
          </a:p>
          <a:p>
            <a:pPr marL="457200" indent="-457200">
              <a:buFont typeface="Arial" panose="020B0604020202020204" pitchFamily="34" charset="0"/>
              <a:buChar char="•"/>
            </a:pPr>
            <a:r>
              <a:rPr lang="en-US" sz="3200" dirty="0" smtClean="0"/>
              <a:t>Intersectionality </a:t>
            </a:r>
          </a:p>
          <a:p>
            <a:pPr marL="457200" indent="-457200">
              <a:buFont typeface="Arial" panose="020B0604020202020204" pitchFamily="34" charset="0"/>
              <a:buChar char="•"/>
            </a:pPr>
            <a:r>
              <a:rPr lang="en-US" sz="3200" dirty="0" smtClean="0"/>
              <a:t>Storytelling</a:t>
            </a:r>
          </a:p>
          <a:p>
            <a:pPr marL="457200" indent="-457200">
              <a:buFont typeface="Arial" panose="020B0604020202020204" pitchFamily="34" charset="0"/>
              <a:buChar char="•"/>
            </a:pPr>
            <a:r>
              <a:rPr lang="en-US" sz="3200" dirty="0" smtClean="0"/>
              <a:t>Racism is normal</a:t>
            </a:r>
          </a:p>
          <a:p>
            <a:pPr marL="457200" indent="-457200">
              <a:buFont typeface="Arial" panose="020B0604020202020204" pitchFamily="34" charset="0"/>
              <a:buChar char="•"/>
            </a:pPr>
            <a:r>
              <a:rPr lang="en-US" sz="3200" dirty="0" smtClean="0"/>
              <a:t>Value of property</a:t>
            </a:r>
          </a:p>
          <a:p>
            <a:pPr marL="457200" indent="-457200">
              <a:buFont typeface="Arial" panose="020B0604020202020204" pitchFamily="34" charset="0"/>
              <a:buChar char="•"/>
            </a:pPr>
            <a:r>
              <a:rPr lang="en-US" sz="3200" dirty="0" smtClean="0"/>
              <a:t>Skepticism </a:t>
            </a:r>
          </a:p>
          <a:p>
            <a:pPr marL="457200" indent="-457200">
              <a:buFont typeface="Arial" panose="020B0604020202020204" pitchFamily="34" charset="0"/>
              <a:buChar char="•"/>
            </a:pPr>
            <a:r>
              <a:rPr lang="en-US" sz="3200" dirty="0" smtClean="0"/>
              <a:t>Critique of liberalism </a:t>
            </a:r>
            <a:endParaRPr lang="en-US" sz="3200" dirty="0"/>
          </a:p>
        </p:txBody>
      </p:sp>
      <p:sp>
        <p:nvSpPr>
          <p:cNvPr id="16" name="TextBox 15"/>
          <p:cNvSpPr txBox="1"/>
          <p:nvPr/>
        </p:nvSpPr>
        <p:spPr>
          <a:xfrm>
            <a:off x="1964985" y="26637593"/>
            <a:ext cx="3803759" cy="246221"/>
          </a:xfrm>
          <a:prstGeom prst="rect">
            <a:avLst/>
          </a:prstGeom>
          <a:noFill/>
        </p:spPr>
        <p:txBody>
          <a:bodyPr wrap="square" rtlCol="0">
            <a:spAutoFit/>
          </a:bodyPr>
          <a:lstStyle/>
          <a:p>
            <a:r>
              <a:rPr lang="en-US" sz="1000" dirty="0" smtClean="0"/>
              <a:t>All images in this section are from Google Images</a:t>
            </a:r>
            <a:endParaRPr lang="en-US" sz="1000" dirty="0"/>
          </a:p>
        </p:txBody>
      </p:sp>
      <p:sp>
        <p:nvSpPr>
          <p:cNvPr id="56" name="TextBox 55"/>
          <p:cNvSpPr txBox="1"/>
          <p:nvPr/>
        </p:nvSpPr>
        <p:spPr>
          <a:xfrm>
            <a:off x="28278662" y="8356349"/>
            <a:ext cx="11519428"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Preliminary Findings</a:t>
            </a:r>
            <a:endParaRPr lang="en-US" sz="6000" cap="small" dirty="0">
              <a:solidFill>
                <a:srgbClr val="DD9E11"/>
              </a:solidFill>
              <a:latin typeface="Minion Pro" panose="02040503050306020203" pitchFamily="18" charset="0"/>
            </a:endParaRPr>
          </a:p>
        </p:txBody>
      </p:sp>
      <p:sp>
        <p:nvSpPr>
          <p:cNvPr id="57" name="TextBox 56"/>
          <p:cNvSpPr txBox="1"/>
          <p:nvPr/>
        </p:nvSpPr>
        <p:spPr>
          <a:xfrm>
            <a:off x="28430444" y="17294719"/>
            <a:ext cx="6791499"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sym typeface="Wingdings" panose="05000000000000000000" pitchFamily="2" charset="2"/>
              </a:rPr>
              <a:t>Reflections </a:t>
            </a:r>
            <a:endParaRPr lang="en-US" sz="4000" cap="small" dirty="0">
              <a:solidFill>
                <a:schemeClr val="accent1">
                  <a:lumMod val="50000"/>
                </a:schemeClr>
              </a:solidFill>
              <a:latin typeface="Minion Pro" panose="02040503050306020203" pitchFamily="18" charset="0"/>
            </a:endParaRPr>
          </a:p>
        </p:txBody>
      </p:sp>
      <p:sp>
        <p:nvSpPr>
          <p:cNvPr id="22" name="TextBox 21"/>
          <p:cNvSpPr txBox="1"/>
          <p:nvPr/>
        </p:nvSpPr>
        <p:spPr>
          <a:xfrm>
            <a:off x="28687616" y="11411465"/>
            <a:ext cx="9163059" cy="1569660"/>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Respect Hmong Elders</a:t>
            </a:r>
          </a:p>
          <a:p>
            <a:pPr marL="457200" indent="-457200">
              <a:buFont typeface="Arial" panose="020B0604020202020204" pitchFamily="34" charset="0"/>
              <a:buChar char="•"/>
            </a:pPr>
            <a:r>
              <a:rPr lang="en-US" sz="3200" dirty="0" err="1" smtClean="0"/>
              <a:t>Paub</a:t>
            </a:r>
            <a:r>
              <a:rPr lang="en-US" sz="3200" dirty="0" smtClean="0"/>
              <a:t> Kev </a:t>
            </a:r>
            <a:r>
              <a:rPr lang="en-US" sz="3200" dirty="0" err="1" smtClean="0"/>
              <a:t>Cai</a:t>
            </a:r>
            <a:r>
              <a:rPr lang="en-US" sz="3200" dirty="0" smtClean="0"/>
              <a:t> </a:t>
            </a:r>
          </a:p>
          <a:p>
            <a:pPr marL="457200" indent="-457200">
              <a:buFont typeface="Arial" panose="020B0604020202020204" pitchFamily="34" charset="0"/>
              <a:buChar char="•"/>
            </a:pPr>
            <a:r>
              <a:rPr lang="en-US" sz="3200" dirty="0" smtClean="0"/>
              <a:t>Representing your family </a:t>
            </a:r>
            <a:endParaRPr lang="en-US" sz="3200" dirty="0"/>
          </a:p>
        </p:txBody>
      </p:sp>
      <p:sp>
        <p:nvSpPr>
          <p:cNvPr id="25" name="TextBox 24"/>
          <p:cNvSpPr txBox="1"/>
          <p:nvPr/>
        </p:nvSpPr>
        <p:spPr>
          <a:xfrm>
            <a:off x="28687616" y="18080747"/>
            <a:ext cx="9524679" cy="206210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Spaces for conversations and dialogue </a:t>
            </a:r>
          </a:p>
          <a:p>
            <a:pPr marL="457200" indent="-457200">
              <a:buFont typeface="Arial" panose="020B0604020202020204" pitchFamily="34" charset="0"/>
              <a:buChar char="•"/>
            </a:pPr>
            <a:r>
              <a:rPr lang="en-US" sz="3200" dirty="0" smtClean="0"/>
              <a:t>Working together with everyone </a:t>
            </a:r>
          </a:p>
          <a:p>
            <a:pPr marL="457200" indent="-457200">
              <a:buFont typeface="Arial" panose="020B0604020202020204" pitchFamily="34" charset="0"/>
              <a:buChar char="•"/>
            </a:pPr>
            <a:r>
              <a:rPr lang="en-US" sz="3200" dirty="0" smtClean="0"/>
              <a:t>Recognition of patriarchy in Hmong communities </a:t>
            </a:r>
          </a:p>
          <a:p>
            <a:pPr marL="457200" indent="-457200">
              <a:buFont typeface="Arial" panose="020B0604020202020204" pitchFamily="34" charset="0"/>
              <a:buChar char="•"/>
            </a:pPr>
            <a:r>
              <a:rPr lang="en-US" sz="3200" dirty="0" smtClean="0"/>
              <a:t>Start conversations and dialogue at a younger age</a:t>
            </a:r>
            <a:endParaRPr lang="en-US" sz="3200" dirty="0"/>
          </a:p>
        </p:txBody>
      </p:sp>
      <p:sp>
        <p:nvSpPr>
          <p:cNvPr id="26" name="TextBox 25"/>
          <p:cNvSpPr txBox="1"/>
          <p:nvPr/>
        </p:nvSpPr>
        <p:spPr>
          <a:xfrm>
            <a:off x="28527772" y="13197008"/>
            <a:ext cx="11609575" cy="5078313"/>
          </a:xfrm>
          <a:prstGeom prst="rect">
            <a:avLst/>
          </a:prstGeom>
          <a:noFill/>
        </p:spPr>
        <p:txBody>
          <a:bodyPr wrap="square" rtlCol="0">
            <a:spAutoFit/>
          </a:bodyPr>
          <a:lstStyle/>
          <a:p>
            <a:r>
              <a:rPr lang="en-US" sz="3600" dirty="0" smtClean="0"/>
              <a:t>“Whenever </a:t>
            </a:r>
            <a:r>
              <a:rPr lang="en-US" sz="3600" dirty="0"/>
              <a:t>we are with the elders, depending on how old we are, you always have to shake their hands and always greet them with the most utmost respect because they are more wiser what not. It’s all about </a:t>
            </a:r>
            <a:r>
              <a:rPr lang="en-US" sz="3600" dirty="0" err="1"/>
              <a:t>Hmoob</a:t>
            </a:r>
            <a:r>
              <a:rPr lang="en-US" sz="3600" dirty="0"/>
              <a:t> </a:t>
            </a:r>
            <a:r>
              <a:rPr lang="en-US" sz="3600" dirty="0" err="1"/>
              <a:t>kev</a:t>
            </a:r>
            <a:r>
              <a:rPr lang="en-US" sz="3600" dirty="0"/>
              <a:t> </a:t>
            </a:r>
            <a:r>
              <a:rPr lang="en-US" sz="3600" dirty="0" err="1"/>
              <a:t>cai</a:t>
            </a:r>
            <a:r>
              <a:rPr lang="en-US" sz="3600" dirty="0"/>
              <a:t> (practices and manners). You gotta respect who live there and know that you are the guest. Just treat them way. Just have that hospitality.” -</a:t>
            </a:r>
            <a:r>
              <a:rPr lang="en-US" sz="3600" dirty="0" smtClean="0"/>
              <a:t>Participant</a:t>
            </a:r>
            <a:endParaRPr lang="en-US" sz="3600" dirty="0"/>
          </a:p>
          <a:p>
            <a:r>
              <a:rPr lang="en-US" sz="3600" dirty="0"/>
              <a:t/>
            </a:r>
            <a:br>
              <a:rPr lang="en-US" sz="3600" dirty="0"/>
            </a:br>
            <a:endParaRPr lang="en-US" sz="3600" dirty="0"/>
          </a:p>
        </p:txBody>
      </p:sp>
      <p:sp>
        <p:nvSpPr>
          <p:cNvPr id="58" name="TextBox 57"/>
          <p:cNvSpPr txBox="1"/>
          <p:nvPr/>
        </p:nvSpPr>
        <p:spPr>
          <a:xfrm>
            <a:off x="28278662" y="25890530"/>
            <a:ext cx="11519428"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Future research </a:t>
            </a:r>
            <a:endParaRPr lang="en-US" sz="6000" cap="small" dirty="0">
              <a:solidFill>
                <a:srgbClr val="DD9E11"/>
              </a:solidFill>
              <a:latin typeface="Minion Pro" panose="02040503050306020203" pitchFamily="18" charset="0"/>
            </a:endParaRPr>
          </a:p>
        </p:txBody>
      </p:sp>
      <p:pic>
        <p:nvPicPr>
          <p:cNvPr id="1030" name="Picture 6" descr="https://lh5.googleusercontent.com/rvJ3AR-HJNQ15qTax4Ug7MXKROqo_BGZv9XLewf0xmkoaAo3eU7sh7fkTtpB6RI0zgQ8IdVUCyvNZQ2xD9RKVL05Ow4VaXSBWGrr-LFNHNZpew3_mGE7eucm2TgrNEmYkWt3rDNnZlU"/>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863690" y="31394166"/>
            <a:ext cx="3042556" cy="467916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5656978" y="23377748"/>
            <a:ext cx="10268144" cy="797141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Semi-structured one on one interviews and focus groups </a:t>
            </a:r>
          </a:p>
          <a:p>
            <a:pPr marL="457200" indent="-457200">
              <a:buFont typeface="Arial" panose="020B0604020202020204" pitchFamily="34" charset="0"/>
              <a:buChar char="•"/>
            </a:pPr>
            <a:r>
              <a:rPr lang="en-US" sz="3200" dirty="0" smtClean="0"/>
              <a:t>Location: Midwest University (MU)</a:t>
            </a:r>
          </a:p>
          <a:p>
            <a:pPr marL="457200" indent="-457200">
              <a:buFont typeface="Arial" panose="020B0604020202020204" pitchFamily="34" charset="0"/>
              <a:buChar char="•"/>
            </a:pPr>
            <a:r>
              <a:rPr lang="en-US" sz="3200" dirty="0" smtClean="0"/>
              <a:t>Emailed the Multicultural Center at MU asking for a list of Hmong American students</a:t>
            </a:r>
          </a:p>
          <a:p>
            <a:pPr marL="457200" indent="-457200">
              <a:buFont typeface="Arial" panose="020B0604020202020204" pitchFamily="34" charset="0"/>
              <a:buChar char="•"/>
            </a:pPr>
            <a:r>
              <a:rPr lang="en-US" sz="3200" dirty="0" smtClean="0"/>
              <a:t>Obtain list of Hmong American students from MU’s Multicultural Center.</a:t>
            </a:r>
          </a:p>
          <a:p>
            <a:pPr marL="457200" indent="-457200">
              <a:buFont typeface="Arial" panose="020B0604020202020204" pitchFamily="34" charset="0"/>
              <a:buChar char="•"/>
            </a:pPr>
            <a:r>
              <a:rPr lang="en-US" sz="3200" dirty="0" smtClean="0"/>
              <a:t>Number of Hmong American college men participating: 5</a:t>
            </a:r>
          </a:p>
          <a:p>
            <a:pPr marL="457200" indent="-457200">
              <a:buFont typeface="Arial" panose="020B0604020202020204" pitchFamily="34" charset="0"/>
              <a:buChar char="•"/>
            </a:pPr>
            <a:r>
              <a:rPr lang="en-US" sz="3200" dirty="0" smtClean="0"/>
              <a:t>Conducted two focus groups</a:t>
            </a:r>
          </a:p>
          <a:p>
            <a:pPr marL="457200" indent="-457200">
              <a:buFont typeface="Arial" panose="020B0604020202020204" pitchFamily="34" charset="0"/>
              <a:buChar char="•"/>
            </a:pPr>
            <a:r>
              <a:rPr lang="en-US" sz="3200" dirty="0" smtClean="0"/>
              <a:t>Conducted 1 one on one interview</a:t>
            </a:r>
          </a:p>
          <a:p>
            <a:pPr marL="457200" indent="-457200">
              <a:buFont typeface="Arial" panose="020B0604020202020204" pitchFamily="34" charset="0"/>
              <a:buChar char="•"/>
            </a:pPr>
            <a:r>
              <a:rPr lang="en-US" sz="3200" dirty="0" smtClean="0"/>
              <a:t>Interview Questions Topic</a:t>
            </a:r>
          </a:p>
          <a:p>
            <a:pPr marL="2388413" lvl="1" indent="-457200">
              <a:buFont typeface="Arial" panose="020B0604020202020204" pitchFamily="34" charset="0"/>
              <a:buChar char="•"/>
            </a:pPr>
            <a:r>
              <a:rPr lang="en-US" sz="3200" dirty="0" smtClean="0"/>
              <a:t>General questions about themselves </a:t>
            </a:r>
          </a:p>
          <a:p>
            <a:pPr marL="2388413" lvl="1" indent="-457200">
              <a:buFont typeface="Arial" panose="020B0604020202020204" pitchFamily="34" charset="0"/>
              <a:buChar char="•"/>
            </a:pPr>
            <a:r>
              <a:rPr lang="en-US" sz="3200" dirty="0" smtClean="0"/>
              <a:t>Family </a:t>
            </a:r>
          </a:p>
          <a:p>
            <a:pPr marL="2388413" lvl="1" indent="-457200">
              <a:buFont typeface="Arial" panose="020B0604020202020204" pitchFamily="34" charset="0"/>
              <a:buChar char="•"/>
            </a:pPr>
            <a:r>
              <a:rPr lang="en-US" sz="3200" dirty="0" smtClean="0"/>
              <a:t>K-12 and Higher Education Experiences </a:t>
            </a:r>
          </a:p>
          <a:p>
            <a:pPr marL="2388413" lvl="1" indent="-457200">
              <a:buFont typeface="Arial" panose="020B0604020202020204" pitchFamily="34" charset="0"/>
              <a:buChar char="•"/>
            </a:pPr>
            <a:r>
              <a:rPr lang="en-US" sz="3200" dirty="0" smtClean="0"/>
              <a:t>Media </a:t>
            </a:r>
          </a:p>
          <a:p>
            <a:pPr marL="2388413" lvl="1" indent="-457200">
              <a:buFont typeface="Arial" panose="020B0604020202020204" pitchFamily="34" charset="0"/>
              <a:buChar char="•"/>
            </a:pPr>
            <a:r>
              <a:rPr lang="en-US" sz="3200" dirty="0" smtClean="0"/>
              <a:t>Community</a:t>
            </a:r>
          </a:p>
          <a:p>
            <a:pPr marL="2388413" lvl="1" indent="-457200">
              <a:buFont typeface="Arial" panose="020B0604020202020204" pitchFamily="34" charset="0"/>
              <a:buChar char="•"/>
            </a:pPr>
            <a:r>
              <a:rPr lang="en-US" sz="3200" dirty="0" smtClean="0"/>
              <a:t>Reflection</a:t>
            </a:r>
            <a:endParaRPr lang="en-US" sz="3200" dirty="0"/>
          </a:p>
        </p:txBody>
      </p:sp>
      <p:sp>
        <p:nvSpPr>
          <p:cNvPr id="29" name="TextBox 28"/>
          <p:cNvSpPr txBox="1"/>
          <p:nvPr/>
        </p:nvSpPr>
        <p:spPr>
          <a:xfrm>
            <a:off x="28687616" y="27050900"/>
            <a:ext cx="5983390" cy="3046988"/>
          </a:xfrm>
          <a:prstGeom prst="rect">
            <a:avLst/>
          </a:prstGeom>
          <a:noFill/>
        </p:spPr>
        <p:txBody>
          <a:bodyPr wrap="square" rtlCol="0">
            <a:spAutoFit/>
          </a:bodyPr>
          <a:lstStyle/>
          <a:p>
            <a:r>
              <a:rPr lang="en-US" sz="3200" b="1" dirty="0" smtClean="0"/>
              <a:t>Pa </a:t>
            </a:r>
            <a:r>
              <a:rPr lang="en-US" sz="3200" b="1" dirty="0" err="1" smtClean="0"/>
              <a:t>Nhia</a:t>
            </a:r>
            <a:r>
              <a:rPr lang="en-US" sz="3200" b="1" dirty="0" smtClean="0"/>
              <a:t> </a:t>
            </a:r>
            <a:r>
              <a:rPr lang="en-US" sz="3200" b="1" dirty="0" err="1" smtClean="0"/>
              <a:t>Xiong</a:t>
            </a:r>
            <a:r>
              <a:rPr lang="en-US" sz="3200" b="1" dirty="0" smtClean="0"/>
              <a:t> </a:t>
            </a:r>
          </a:p>
          <a:p>
            <a:pPr marL="457200" indent="-457200">
              <a:buFont typeface="Arial" panose="020B0604020202020204" pitchFamily="34" charset="0"/>
              <a:buChar char="•"/>
            </a:pPr>
            <a:r>
              <a:rPr lang="en-US" sz="3200" dirty="0" smtClean="0"/>
              <a:t>Orphan and refugee of the Secret War</a:t>
            </a:r>
          </a:p>
          <a:p>
            <a:pPr marL="457200" indent="-457200">
              <a:buFont typeface="Arial" panose="020B0604020202020204" pitchFamily="34" charset="0"/>
              <a:buChar char="•"/>
            </a:pPr>
            <a:r>
              <a:rPr lang="en-US" sz="3200" dirty="0" smtClean="0"/>
              <a:t>Hmong American Women </a:t>
            </a:r>
          </a:p>
          <a:p>
            <a:pPr marL="457200" indent="-457200">
              <a:buFont typeface="Arial" panose="020B0604020202020204" pitchFamily="34" charset="0"/>
              <a:buChar char="•"/>
            </a:pPr>
            <a:r>
              <a:rPr lang="en-US" sz="3200" dirty="0" smtClean="0"/>
              <a:t>Factory and manual laborer 15 years</a:t>
            </a:r>
            <a:endParaRPr lang="en-US" sz="3200" dirty="0"/>
          </a:p>
        </p:txBody>
      </p:sp>
      <p:sp>
        <p:nvSpPr>
          <p:cNvPr id="59" name="TextBox 58"/>
          <p:cNvSpPr txBox="1"/>
          <p:nvPr/>
        </p:nvSpPr>
        <p:spPr>
          <a:xfrm>
            <a:off x="28687616" y="31125197"/>
            <a:ext cx="6069199"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t>Hmong masculinity from Hmong women perspectives </a:t>
            </a:r>
          </a:p>
          <a:p>
            <a:pPr marL="457200" indent="-457200">
              <a:buFont typeface="Arial" panose="020B0604020202020204" pitchFamily="34" charset="0"/>
              <a:buChar char="•"/>
            </a:pPr>
            <a:r>
              <a:rPr lang="en-US" sz="3200" dirty="0" smtClean="0"/>
              <a:t>Hmong masculinity from LGBTQIA+ perspectives </a:t>
            </a:r>
          </a:p>
          <a:p>
            <a:pPr marL="457200" indent="-457200">
              <a:buFont typeface="Arial" panose="020B0604020202020204" pitchFamily="34" charset="0"/>
              <a:buChar char="•"/>
            </a:pPr>
            <a:r>
              <a:rPr lang="en-US" sz="3200" dirty="0"/>
              <a:t>Hmong masculinity from </a:t>
            </a:r>
            <a:r>
              <a:rPr lang="en-US" sz="3200" dirty="0" smtClean="0"/>
              <a:t>Hmong youth perspectives </a:t>
            </a:r>
          </a:p>
          <a:p>
            <a:pPr marL="457200" indent="-457200">
              <a:buFont typeface="Arial" panose="020B0604020202020204" pitchFamily="34" charset="0"/>
              <a:buChar char="•"/>
            </a:pPr>
            <a:r>
              <a:rPr lang="en-US" sz="3200" dirty="0"/>
              <a:t>Hmong masculinity from </a:t>
            </a:r>
            <a:r>
              <a:rPr lang="en-US" sz="3200" dirty="0" smtClean="0"/>
              <a:t>Hmong elders perspectives </a:t>
            </a:r>
            <a:endParaRPr lang="en-US" sz="3200" dirty="0"/>
          </a:p>
        </p:txBody>
      </p:sp>
      <p:sp>
        <p:nvSpPr>
          <p:cNvPr id="9" name="TextBox 8"/>
          <p:cNvSpPr txBox="1"/>
          <p:nvPr/>
        </p:nvSpPr>
        <p:spPr>
          <a:xfrm>
            <a:off x="2159597" y="28673320"/>
            <a:ext cx="11215670" cy="584775"/>
          </a:xfrm>
          <a:prstGeom prst="rect">
            <a:avLst/>
          </a:prstGeom>
          <a:noFill/>
        </p:spPr>
        <p:txBody>
          <a:bodyPr wrap="square" rtlCol="0">
            <a:spAutoFit/>
          </a:bodyPr>
          <a:lstStyle/>
          <a:p>
            <a:r>
              <a:rPr lang="en-US" sz="3200" dirty="0" smtClean="0"/>
              <a:t>Cheap Labor and Exclusion Laws and Policies </a:t>
            </a:r>
            <a:endParaRPr lang="en-US" sz="3200" dirty="0"/>
          </a:p>
        </p:txBody>
      </p:sp>
      <p:sp>
        <p:nvSpPr>
          <p:cNvPr id="11" name="TextBox 10"/>
          <p:cNvSpPr txBox="1"/>
          <p:nvPr/>
        </p:nvSpPr>
        <p:spPr>
          <a:xfrm>
            <a:off x="2159597" y="29199277"/>
            <a:ext cx="11339329" cy="8956298"/>
          </a:xfrm>
          <a:prstGeom prst="rect">
            <a:avLst/>
          </a:prstGeom>
          <a:noFill/>
        </p:spPr>
        <p:txBody>
          <a:bodyPr wrap="square" rtlCol="0">
            <a:spAutoFit/>
          </a:bodyPr>
          <a:lstStyle/>
          <a:p>
            <a:pPr marL="457200" indent="-457200">
              <a:buFont typeface="Arial" panose="020B0604020202020204" pitchFamily="34" charset="0"/>
              <a:buChar char="•"/>
            </a:pPr>
            <a:r>
              <a:rPr lang="en-US" sz="3200" b="1" dirty="0" smtClean="0"/>
              <a:t>1875</a:t>
            </a:r>
            <a:r>
              <a:rPr lang="en-US" sz="3200" dirty="0" smtClean="0"/>
              <a:t>: Page Law-</a:t>
            </a:r>
            <a:r>
              <a:rPr lang="en-US" sz="3200" dirty="0"/>
              <a:t>First restrictive law which banned immigrants who seemed “undesirable”. </a:t>
            </a:r>
            <a:endParaRPr lang="en-US" sz="3200" dirty="0" smtClean="0"/>
          </a:p>
          <a:p>
            <a:pPr marL="457200" indent="-457200">
              <a:buFont typeface="Arial" panose="020B0604020202020204" pitchFamily="34" charset="0"/>
              <a:buChar char="•"/>
            </a:pPr>
            <a:r>
              <a:rPr lang="en-US" sz="3200" b="1" dirty="0" smtClean="0"/>
              <a:t>1882</a:t>
            </a:r>
            <a:r>
              <a:rPr lang="en-US" sz="3200" dirty="0" smtClean="0"/>
              <a:t>: Chinese Exclusion Act- Ten </a:t>
            </a:r>
            <a:r>
              <a:rPr lang="en-US" sz="3200" dirty="0"/>
              <a:t>year ban on Chinese labor </a:t>
            </a:r>
            <a:r>
              <a:rPr lang="en-US" sz="3200" dirty="0" smtClean="0"/>
              <a:t>immigration.</a:t>
            </a:r>
          </a:p>
          <a:p>
            <a:pPr marL="457200" indent="-457200">
              <a:buFont typeface="Arial" panose="020B0604020202020204" pitchFamily="34" charset="0"/>
              <a:buChar char="•"/>
            </a:pPr>
            <a:r>
              <a:rPr lang="en-US" sz="3200" b="1" dirty="0" smtClean="0"/>
              <a:t>1907</a:t>
            </a:r>
            <a:r>
              <a:rPr lang="en-US" sz="3200" dirty="0" smtClean="0"/>
              <a:t>: Gentlemen's Agreement: To </a:t>
            </a:r>
            <a:r>
              <a:rPr lang="en-US" sz="3200" dirty="0"/>
              <a:t>deny passports to laborers intending to enter the United States and recognizing the U.S. right to exclude Japanese immigrants holding passports originally issued for other countries</a:t>
            </a:r>
            <a:r>
              <a:rPr lang="en-US" sz="3200" dirty="0" smtClean="0"/>
              <a:t>.</a:t>
            </a:r>
          </a:p>
          <a:p>
            <a:pPr marL="457200" indent="-457200">
              <a:buFont typeface="Arial" panose="020B0604020202020204" pitchFamily="34" charset="0"/>
              <a:buChar char="•"/>
            </a:pPr>
            <a:r>
              <a:rPr lang="en-US" sz="3200" b="1" dirty="0" smtClean="0"/>
              <a:t>1924</a:t>
            </a:r>
            <a:r>
              <a:rPr lang="en-US" sz="3200" dirty="0" smtClean="0"/>
              <a:t>: Immigration Act- Limited </a:t>
            </a:r>
            <a:r>
              <a:rPr lang="en-US" sz="3200" dirty="0"/>
              <a:t>the number of immigrants allowed entry into the U.S. through origins quotes. </a:t>
            </a:r>
            <a:endParaRPr lang="en-US" sz="3200" dirty="0" smtClean="0"/>
          </a:p>
          <a:p>
            <a:pPr marL="457200" indent="-457200">
              <a:buFont typeface="Arial" panose="020B0604020202020204" pitchFamily="34" charset="0"/>
              <a:buChar char="•"/>
            </a:pPr>
            <a:r>
              <a:rPr lang="en-US" sz="3200" b="1" dirty="0" smtClean="0"/>
              <a:t>1965</a:t>
            </a:r>
            <a:r>
              <a:rPr lang="en-US" sz="3200" dirty="0" smtClean="0"/>
              <a:t>: Immigration Act- Abolished </a:t>
            </a:r>
            <a:r>
              <a:rPr lang="en-US" sz="3200" dirty="0"/>
              <a:t>an earlier quota system based on national origin and established a new immigration policy based on reuniting immigrant families and attracting skilled labor to the United States.</a:t>
            </a:r>
          </a:p>
          <a:p>
            <a:r>
              <a:rPr lang="en-US" sz="3200" dirty="0"/>
              <a:t/>
            </a:r>
            <a:br>
              <a:rPr lang="en-US" sz="3200" dirty="0"/>
            </a:br>
            <a:endParaRPr lang="en-US" sz="3200" dirty="0"/>
          </a:p>
          <a:p>
            <a:r>
              <a:rPr lang="en-US" sz="3200" dirty="0"/>
              <a:t/>
            </a:r>
            <a:br>
              <a:rPr lang="en-US" sz="3200" dirty="0"/>
            </a:br>
            <a:endParaRPr lang="en-US" sz="3200" dirty="0"/>
          </a:p>
        </p:txBody>
      </p:sp>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863689" y="26825996"/>
            <a:ext cx="3139621" cy="4279422"/>
          </a:xfrm>
          <a:prstGeom prst="rect">
            <a:avLst/>
          </a:prstGeom>
        </p:spPr>
      </p:pic>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153955" y="9044303"/>
            <a:ext cx="3009082" cy="4201036"/>
          </a:xfrm>
          <a:prstGeom prst="rect">
            <a:avLst/>
          </a:prstGeom>
        </p:spPr>
      </p:pic>
      <p:pic>
        <p:nvPicPr>
          <p:cNvPr id="7" name="Picture 2" descr="Image result for captain america"/>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3258" y="21252840"/>
            <a:ext cx="3623394" cy="5358300"/>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p:cNvSpPr txBox="1"/>
          <p:nvPr/>
        </p:nvSpPr>
        <p:spPr>
          <a:xfrm>
            <a:off x="28527772" y="30242595"/>
            <a:ext cx="6791499"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sym typeface="Wingdings" panose="05000000000000000000" pitchFamily="2" charset="2"/>
              </a:rPr>
              <a:t>Perspectives </a:t>
            </a:r>
            <a:endParaRPr lang="en-US" sz="4000" cap="small" dirty="0">
              <a:solidFill>
                <a:schemeClr val="accent1">
                  <a:lumMod val="50000"/>
                </a:schemeClr>
              </a:solidFill>
              <a:latin typeface="Minion Pro" panose="02040503050306020203" pitchFamily="18" charset="0"/>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859</Words>
  <Application>Microsoft Office PowerPoint</Application>
  <PresentationFormat>Custom</PresentationFormat>
  <Paragraphs>99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Asian American Masculinity in White Hegemonic Masculine Society: Hmong Men Perspectives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2018-03-16T17:35:50Z</dcterms:modified>
</cp:coreProperties>
</file>