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AC1A"/>
    <a:srgbClr val="F9F3DF"/>
    <a:srgbClr val="F2E9D6"/>
    <a:srgbClr val="DD9E11"/>
    <a:srgbClr val="F3C663"/>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70" autoAdjust="0"/>
    <p:restoredTop sz="94758"/>
  </p:normalViewPr>
  <p:slideViewPr>
    <p:cSldViewPr snapToGrid="0">
      <p:cViewPr varScale="1">
        <p:scale>
          <a:sx n="19" d="100"/>
          <a:sy n="19" d="100"/>
        </p:scale>
        <p:origin x="2712" y="162"/>
      </p:cViewPr>
      <p:guideLst>
        <p:guide orient="horz" pos="12096"/>
        <p:guide pos="13224"/>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Users\wellnita\Desktop\Escalante%20Data%20(student).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Users\wellnita\Desktop\2018Data-2.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Users\wellnita\Desktop\2018Data-2.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oleObject" Target="file:///\\Users\wellnita\Desktop\Escalante%20Data%20(student).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Users\wellnita\Desktop\Escalante%20Data%20(student).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oleObject" Target="file:///\\Users\wellnita\Desktop\Escalante%20Data%20(student).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51145888013998"/>
          <c:y val="0.1"/>
          <c:w val="0.77663188976377995"/>
          <c:h val="0.67154345290172002"/>
        </c:manualLayout>
      </c:layout>
      <c:barChart>
        <c:barDir val="col"/>
        <c:grouping val="clustered"/>
        <c:varyColors val="0"/>
        <c:ser>
          <c:idx val="0"/>
          <c:order val="0"/>
          <c:tx>
            <c:v>2015</c:v>
          </c:tx>
          <c:spPr>
            <a:solidFill>
              <a:schemeClr val="accent6">
                <a:lumMod val="60000"/>
                <a:lumOff val="40000"/>
              </a:schemeClr>
            </a:solidFill>
            <a:ln w="15875">
              <a:solidFill>
                <a:schemeClr val="tx1"/>
              </a:solidFill>
            </a:ln>
          </c:spPr>
          <c:invertIfNegative val="0"/>
          <c:dPt>
            <c:idx val="0"/>
            <c:invertIfNegative val="0"/>
            <c:bubble3D val="0"/>
            <c:spPr>
              <a:solidFill>
                <a:schemeClr val="accent6">
                  <a:lumMod val="60000"/>
                  <a:lumOff val="40000"/>
                </a:schemeClr>
              </a:solidFill>
              <a:ln w="15875">
                <a:solidFill>
                  <a:schemeClr val="tx1"/>
                </a:solidFill>
              </a:ln>
            </c:spPr>
            <c:extLst>
              <c:ext xmlns:c16="http://schemas.microsoft.com/office/drawing/2014/chart" uri="{C3380CC4-5D6E-409C-BE32-E72D297353CC}">
                <c16:uniqueId val="{00000001-A4E4-8646-851F-6E7ABC57EA4D}"/>
              </c:ext>
            </c:extLst>
          </c:dPt>
          <c:errBars>
            <c:errBarType val="both"/>
            <c:errValType val="cust"/>
            <c:noEndCap val="0"/>
            <c:plus>
              <c:numRef>
                <c:f>'Terrestrial Bug Data'!$AG$2:$AG$4</c:f>
                <c:numCache>
                  <c:formatCode>General</c:formatCode>
                  <c:ptCount val="3"/>
                  <c:pt idx="0">
                    <c:v>2</c:v>
                  </c:pt>
                  <c:pt idx="1">
                    <c:v>0.1</c:v>
                  </c:pt>
                  <c:pt idx="2">
                    <c:v>0.45156853457049201</c:v>
                  </c:pt>
                </c:numCache>
              </c:numRef>
            </c:plus>
            <c:minus>
              <c:numRef>
                <c:f>'Terrestrial Bug Data'!$AG$2:$AG$4</c:f>
                <c:numCache>
                  <c:formatCode>General</c:formatCode>
                  <c:ptCount val="3"/>
                  <c:pt idx="0">
                    <c:v>2</c:v>
                  </c:pt>
                  <c:pt idx="1">
                    <c:v>0.1</c:v>
                  </c:pt>
                  <c:pt idx="2">
                    <c:v>0.45156853457049201</c:v>
                  </c:pt>
                </c:numCache>
              </c:numRef>
            </c:minus>
            <c:spPr>
              <a:ln w="15875"/>
            </c:spPr>
          </c:errBars>
          <c:cat>
            <c:numRef>
              <c:f>'Terrestrial Bug Data'!$AE$2:$AE$5</c:f>
              <c:numCache>
                <c:formatCode>General</c:formatCode>
                <c:ptCount val="4"/>
                <c:pt idx="0">
                  <c:v>2010</c:v>
                </c:pt>
                <c:pt idx="1">
                  <c:v>2014</c:v>
                </c:pt>
                <c:pt idx="2">
                  <c:v>2015</c:v>
                </c:pt>
                <c:pt idx="3">
                  <c:v>2018</c:v>
                </c:pt>
              </c:numCache>
            </c:numRef>
          </c:cat>
          <c:val>
            <c:numRef>
              <c:f>'Terrestrial Bug Data'!$AF$2:$AF$4</c:f>
              <c:numCache>
                <c:formatCode>0.00</c:formatCode>
                <c:ptCount val="3"/>
                <c:pt idx="0">
                  <c:v>9.25</c:v>
                </c:pt>
                <c:pt idx="1">
                  <c:v>7.833333333333333</c:v>
                </c:pt>
                <c:pt idx="2">
                  <c:v>6.583333333333333</c:v>
                </c:pt>
              </c:numCache>
            </c:numRef>
          </c:val>
          <c:extLst>
            <c:ext xmlns:c16="http://schemas.microsoft.com/office/drawing/2014/chart" uri="{C3380CC4-5D6E-409C-BE32-E72D297353CC}">
              <c16:uniqueId val="{00000004-A4E4-8646-851F-6E7ABC57EA4D}"/>
            </c:ext>
          </c:extLst>
        </c:ser>
        <c:ser>
          <c:idx val="1"/>
          <c:order val="1"/>
          <c:tx>
            <c:v>2018</c:v>
          </c:tx>
          <c:spPr>
            <a:ln w="15875">
              <a:solidFill>
                <a:schemeClr val="tx1"/>
              </a:solidFill>
            </a:ln>
          </c:spPr>
          <c:invertIfNegative val="0"/>
          <c:errBars>
            <c:errBarType val="both"/>
            <c:errValType val="cust"/>
            <c:noEndCap val="0"/>
            <c:plus>
              <c:numRef>
                <c:f>'Terrestrial Bug Data'!$AG$6:$AG$9</c:f>
                <c:numCache>
                  <c:formatCode>General</c:formatCode>
                  <c:ptCount val="4"/>
                  <c:pt idx="0">
                    <c:v>1.1487941030299829</c:v>
                  </c:pt>
                  <c:pt idx="1">
                    <c:v>0.86085505665671069</c:v>
                  </c:pt>
                  <c:pt idx="2">
                    <c:v>0.53452248382484868</c:v>
                  </c:pt>
                  <c:pt idx="3">
                    <c:v>1.2883570722351121</c:v>
                  </c:pt>
                </c:numCache>
              </c:numRef>
            </c:plus>
            <c:minus>
              <c:numRef>
                <c:f>'Terrestrial Bug Data'!$AG$6:$AG$9</c:f>
                <c:numCache>
                  <c:formatCode>General</c:formatCode>
                  <c:ptCount val="4"/>
                  <c:pt idx="0">
                    <c:v>1.1487941030299829</c:v>
                  </c:pt>
                  <c:pt idx="1">
                    <c:v>0.86085505665671069</c:v>
                  </c:pt>
                  <c:pt idx="2">
                    <c:v>0.53452248382484868</c:v>
                  </c:pt>
                  <c:pt idx="3">
                    <c:v>1.2883570722351121</c:v>
                  </c:pt>
                </c:numCache>
              </c:numRef>
            </c:minus>
            <c:spPr>
              <a:ln w="15875"/>
            </c:spPr>
          </c:errBars>
          <c:cat>
            <c:numRef>
              <c:f>'Terrestrial Bug Data'!$AE$2:$AE$5</c:f>
              <c:numCache>
                <c:formatCode>General</c:formatCode>
                <c:ptCount val="4"/>
                <c:pt idx="0">
                  <c:v>2010</c:v>
                </c:pt>
                <c:pt idx="1">
                  <c:v>2014</c:v>
                </c:pt>
                <c:pt idx="2">
                  <c:v>2015</c:v>
                </c:pt>
                <c:pt idx="3">
                  <c:v>2018</c:v>
                </c:pt>
              </c:numCache>
            </c:numRef>
          </c:cat>
          <c:val>
            <c:numRef>
              <c:f>'Terrestrial Bug Data'!$AF$6:$AF$9</c:f>
              <c:numCache>
                <c:formatCode>0.00</c:formatCode>
                <c:ptCount val="4"/>
                <c:pt idx="0">
                  <c:v>10.714285714285714</c:v>
                </c:pt>
                <c:pt idx="1">
                  <c:v>9.25</c:v>
                </c:pt>
                <c:pt idx="2">
                  <c:v>8</c:v>
                </c:pt>
                <c:pt idx="3">
                  <c:v>10.571428571428571</c:v>
                </c:pt>
              </c:numCache>
            </c:numRef>
          </c:val>
          <c:extLst>
            <c:ext xmlns:c16="http://schemas.microsoft.com/office/drawing/2014/chart" uri="{C3380CC4-5D6E-409C-BE32-E72D297353CC}">
              <c16:uniqueId val="{00000005-A4E4-8646-851F-6E7ABC57EA4D}"/>
            </c:ext>
          </c:extLst>
        </c:ser>
        <c:dLbls>
          <c:showLegendKey val="0"/>
          <c:showVal val="0"/>
          <c:showCatName val="0"/>
          <c:showSerName val="0"/>
          <c:showPercent val="0"/>
          <c:showBubbleSize val="0"/>
        </c:dLbls>
        <c:gapWidth val="100"/>
        <c:axId val="1830502240"/>
        <c:axId val="1853073072"/>
      </c:barChart>
      <c:catAx>
        <c:axId val="1830502240"/>
        <c:scaling>
          <c:orientation val="minMax"/>
        </c:scaling>
        <c:delete val="0"/>
        <c:axPos val="b"/>
        <c:numFmt formatCode="General" sourceLinked="1"/>
        <c:majorTickMark val="out"/>
        <c:minorTickMark val="none"/>
        <c:tickLblPos val="nextTo"/>
        <c:spPr>
          <a:ln w="19050">
            <a:solidFill>
              <a:schemeClr val="tx1"/>
            </a:solidFill>
          </a:ln>
        </c:spPr>
        <c:crossAx val="1853073072"/>
        <c:crosses val="autoZero"/>
        <c:auto val="1"/>
        <c:lblAlgn val="ctr"/>
        <c:lblOffset val="100"/>
        <c:noMultiLvlLbl val="0"/>
      </c:catAx>
      <c:valAx>
        <c:axId val="1853073072"/>
        <c:scaling>
          <c:orientation val="minMax"/>
        </c:scaling>
        <c:delete val="0"/>
        <c:axPos val="l"/>
        <c:numFmt formatCode="0" sourceLinked="0"/>
        <c:majorTickMark val="out"/>
        <c:minorTickMark val="none"/>
        <c:tickLblPos val="nextTo"/>
        <c:spPr>
          <a:ln w="19050">
            <a:solidFill>
              <a:schemeClr val="tx1"/>
            </a:solidFill>
          </a:ln>
        </c:spPr>
        <c:crossAx val="1830502240"/>
        <c:crosses val="autoZero"/>
        <c:crossBetween val="between"/>
        <c:majorUnit val="3"/>
      </c:valAx>
      <c:spPr>
        <a:noFill/>
      </c:spPr>
    </c:plotArea>
    <c:plotVisOnly val="1"/>
    <c:dispBlanksAs val="gap"/>
    <c:showDLblsOverMax val="0"/>
  </c:chart>
  <c:spPr>
    <a:solidFill>
      <a:sysClr val="window" lastClr="FFFFFF"/>
    </a:solidFill>
  </c:spPr>
  <c:txPr>
    <a:bodyPr/>
    <a:lstStyle/>
    <a:p>
      <a:pPr>
        <a:defRPr sz="24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80" b="1" i="0" u="none" strike="noStrike" kern="1200" baseline="0">
                <a:solidFill>
                  <a:schemeClr val="tx1"/>
                </a:solidFill>
                <a:latin typeface="+mn-lt"/>
                <a:ea typeface="+mn-ea"/>
                <a:cs typeface="+mn-cs"/>
              </a:defRPr>
            </a:pPr>
            <a:r>
              <a:rPr lang="en-US" b="0" dirty="0">
                <a:solidFill>
                  <a:schemeClr val="tx1"/>
                </a:solidFill>
              </a:rPr>
              <a:t>Bank</a:t>
            </a:r>
            <a:r>
              <a:rPr lang="en-US" b="0" baseline="0" dirty="0">
                <a:solidFill>
                  <a:schemeClr val="tx1"/>
                </a:solidFill>
              </a:rPr>
              <a:t> angle</a:t>
            </a:r>
            <a:endParaRPr lang="en-US" b="0" dirty="0">
              <a:solidFill>
                <a:schemeClr val="tx1"/>
              </a:solidFill>
            </a:endParaRPr>
          </a:p>
        </c:rich>
      </c:tx>
      <c:layout>
        <c:manualLayout>
          <c:xMode val="edge"/>
          <c:yMode val="edge"/>
          <c:x val="0.37751651401417441"/>
          <c:y val="6.3435695511267598E-2"/>
        </c:manualLayout>
      </c:layout>
      <c:overlay val="0"/>
      <c:spPr>
        <a:noFill/>
        <a:ln>
          <a:noFill/>
        </a:ln>
        <a:effectLst/>
      </c:spPr>
      <c:txPr>
        <a:bodyPr rot="0" spcFirstLastPara="1" vertOverflow="ellipsis" vert="horz" wrap="square" anchor="ctr" anchorCtr="1"/>
        <a:lstStyle/>
        <a:p>
          <a:pPr>
            <a:defRPr sz="2880" b="1" i="0" u="none" strike="noStrike" kern="120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c:spPr>
          <c:marker>
            <c:symbol val="circle"/>
            <c:size val="15"/>
            <c:spPr>
              <a:solidFill>
                <a:srgbClr val="00B0F0"/>
              </a:solidFill>
              <a:ln w="9525">
                <a:solidFill>
                  <a:schemeClr val="tx1"/>
                </a:solidFill>
                <a:round/>
              </a:ln>
              <a:effectLst/>
            </c:spPr>
          </c:marker>
          <c:xVal>
            <c:numRef>
              <c:f>bank!$A$2:$A$29</c:f>
              <c:numCache>
                <c:formatCode>General</c:formatCode>
                <c:ptCount val="28"/>
                <c:pt idx="0">
                  <c:v>2018</c:v>
                </c:pt>
                <c:pt idx="1">
                  <c:v>2018</c:v>
                </c:pt>
                <c:pt idx="2">
                  <c:v>2018</c:v>
                </c:pt>
                <c:pt idx="3">
                  <c:v>2018</c:v>
                </c:pt>
                <c:pt idx="4">
                  <c:v>2018</c:v>
                </c:pt>
                <c:pt idx="5">
                  <c:v>2018</c:v>
                </c:pt>
                <c:pt idx="6">
                  <c:v>2018</c:v>
                </c:pt>
                <c:pt idx="7">
                  <c:v>2015</c:v>
                </c:pt>
                <c:pt idx="8">
                  <c:v>2015</c:v>
                </c:pt>
                <c:pt idx="9">
                  <c:v>2015</c:v>
                </c:pt>
                <c:pt idx="10">
                  <c:v>2015</c:v>
                </c:pt>
                <c:pt idx="11">
                  <c:v>2015</c:v>
                </c:pt>
                <c:pt idx="12">
                  <c:v>2015</c:v>
                </c:pt>
                <c:pt idx="13">
                  <c:v>2015</c:v>
                </c:pt>
                <c:pt idx="14">
                  <c:v>2014</c:v>
                </c:pt>
                <c:pt idx="15">
                  <c:v>2014</c:v>
                </c:pt>
                <c:pt idx="16">
                  <c:v>2014</c:v>
                </c:pt>
                <c:pt idx="17">
                  <c:v>2014</c:v>
                </c:pt>
                <c:pt idx="18">
                  <c:v>2014</c:v>
                </c:pt>
                <c:pt idx="19">
                  <c:v>2014</c:v>
                </c:pt>
                <c:pt idx="20">
                  <c:v>2014</c:v>
                </c:pt>
                <c:pt idx="21">
                  <c:v>2010</c:v>
                </c:pt>
                <c:pt idx="22">
                  <c:v>2010</c:v>
                </c:pt>
                <c:pt idx="23">
                  <c:v>2010</c:v>
                </c:pt>
                <c:pt idx="24">
                  <c:v>2010</c:v>
                </c:pt>
                <c:pt idx="25">
                  <c:v>2010</c:v>
                </c:pt>
                <c:pt idx="26">
                  <c:v>2010</c:v>
                </c:pt>
                <c:pt idx="27">
                  <c:v>2010</c:v>
                </c:pt>
              </c:numCache>
            </c:numRef>
          </c:xVal>
          <c:yVal>
            <c:numRef>
              <c:f>bank!$E$2:$E$29</c:f>
              <c:numCache>
                <c:formatCode>0.0</c:formatCode>
                <c:ptCount val="28"/>
                <c:pt idx="0">
                  <c:v>29.031032638275651</c:v>
                </c:pt>
                <c:pt idx="1">
                  <c:v>29.406147640077375</c:v>
                </c:pt>
                <c:pt idx="2">
                  <c:v>32.064274029265121</c:v>
                </c:pt>
                <c:pt idx="3">
                  <c:v>16.025444215534456</c:v>
                </c:pt>
                <c:pt idx="4">
                  <c:v>25.479592261374808</c:v>
                </c:pt>
                <c:pt idx="5">
                  <c:v>34.454043944709944</c:v>
                </c:pt>
                <c:pt idx="6">
                  <c:v>21.804507176823254</c:v>
                </c:pt>
                <c:pt idx="7">
                  <c:v>32.064274029265121</c:v>
                </c:pt>
                <c:pt idx="8">
                  <c:v>26.787817713750567</c:v>
                </c:pt>
                <c:pt idx="9">
                  <c:v>18.046934822578528</c:v>
                </c:pt>
                <c:pt idx="10">
                  <c:v>32.437554744750024</c:v>
                </c:pt>
                <c:pt idx="11">
                  <c:v>31.200663588279642</c:v>
                </c:pt>
                <c:pt idx="12">
                  <c:v>23.853379855654374</c:v>
                </c:pt>
                <c:pt idx="13">
                  <c:v>30.488165908449208</c:v>
                </c:pt>
                <c:pt idx="14">
                  <c:v>49.4591193817026</c:v>
                </c:pt>
                <c:pt idx="15">
                  <c:v>15.012088272015021</c:v>
                </c:pt>
                <c:pt idx="16">
                  <c:v>24.046419881333563</c:v>
                </c:pt>
                <c:pt idx="17">
                  <c:v>22.569672493732419</c:v>
                </c:pt>
                <c:pt idx="18">
                  <c:v>29.589812786343352</c:v>
                </c:pt>
                <c:pt idx="19">
                  <c:v>42.768126301152066</c:v>
                </c:pt>
                <c:pt idx="20">
                  <c:v>44.342346748988504</c:v>
                </c:pt>
                <c:pt idx="21">
                  <c:v>10.023829774964026</c:v>
                </c:pt>
                <c:pt idx="22">
                  <c:v>15.233852321999066</c:v>
                </c:pt>
                <c:pt idx="23">
                  <c:v>21.83509244399098</c:v>
                </c:pt>
                <c:pt idx="24">
                  <c:v>15.449493916969518</c:v>
                </c:pt>
                <c:pt idx="25">
                  <c:v>54.227773101965767</c:v>
                </c:pt>
                <c:pt idx="26">
                  <c:v>58.550287837497372</c:v>
                </c:pt>
                <c:pt idx="27">
                  <c:v>50.125756989233736</c:v>
                </c:pt>
              </c:numCache>
            </c:numRef>
          </c:yVal>
          <c:smooth val="0"/>
          <c:extLst>
            <c:ext xmlns:c16="http://schemas.microsoft.com/office/drawing/2014/chart" uri="{C3380CC4-5D6E-409C-BE32-E72D297353CC}">
              <c16:uniqueId val="{00000000-59D2-7E47-93D6-35D9D8F2F730}"/>
            </c:ext>
          </c:extLst>
        </c:ser>
        <c:dLbls>
          <c:showLegendKey val="0"/>
          <c:showVal val="0"/>
          <c:showCatName val="0"/>
          <c:showSerName val="0"/>
          <c:showPercent val="0"/>
          <c:showBubbleSize val="0"/>
        </c:dLbls>
        <c:axId val="1040080192"/>
        <c:axId val="1040068224"/>
      </c:scatterChart>
      <c:valAx>
        <c:axId val="1040080192"/>
        <c:scaling>
          <c:orientation val="minMax"/>
          <c:max val="2020"/>
          <c:min val="2009"/>
        </c:scaling>
        <c:delete val="0"/>
        <c:axPos val="b"/>
        <c:title>
          <c:tx>
            <c:rich>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b="0">
                    <a:solidFill>
                      <a:schemeClr val="tx1"/>
                    </a:solidFill>
                  </a:rPr>
                  <a:t>Removal year</a:t>
                </a:r>
              </a:p>
            </c:rich>
          </c:tx>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040068224"/>
        <c:crosses val="autoZero"/>
        <c:crossBetween val="midCat"/>
        <c:majorUnit val="3"/>
      </c:valAx>
      <c:valAx>
        <c:axId val="1040068224"/>
        <c:scaling>
          <c:orientation val="minMax"/>
        </c:scaling>
        <c:delete val="0"/>
        <c:axPos val="l"/>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b="0">
                    <a:solidFill>
                      <a:schemeClr val="tx1"/>
                    </a:solidFill>
                  </a:rPr>
                  <a:t>Bank angle</a:t>
                </a:r>
              </a:p>
            </c:rich>
          </c:tx>
          <c:layout>
            <c:manualLayout>
              <c:xMode val="edge"/>
              <c:yMode val="edge"/>
              <c:x val="1.1210228942855895E-4"/>
              <c:y val="0.30941525642276874"/>
            </c:manualLayout>
          </c:layout>
          <c:overlay val="0"/>
          <c:spPr>
            <a:noFill/>
            <a:ln>
              <a:noFill/>
            </a:ln>
            <a:effectLst/>
          </c:spPr>
          <c:txPr>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040080192"/>
        <c:crosses val="autoZero"/>
        <c:crossBetween val="midCat"/>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4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80" b="0" i="0" u="none" strike="noStrike" kern="1200" spc="0" baseline="0">
                <a:solidFill>
                  <a:schemeClr val="tx1"/>
                </a:solidFill>
                <a:latin typeface="+mn-lt"/>
                <a:ea typeface="+mn-ea"/>
                <a:cs typeface="+mn-cs"/>
              </a:defRPr>
            </a:pPr>
            <a:r>
              <a:rPr lang="en-US" dirty="0"/>
              <a:t>Flying insects on sticky traps</a:t>
            </a:r>
          </a:p>
        </c:rich>
      </c:tx>
      <c:layout>
        <c:manualLayout>
          <c:xMode val="edge"/>
          <c:yMode val="edge"/>
          <c:x val="0.19674342312314236"/>
          <c:y val="0.10345510479797294"/>
        </c:manualLayout>
      </c:layout>
      <c:overlay val="0"/>
      <c:spPr>
        <a:noFill/>
        <a:ln>
          <a:noFill/>
        </a:ln>
        <a:effectLst/>
      </c:spPr>
      <c:txPr>
        <a:bodyPr rot="0" spcFirstLastPara="1" vertOverflow="ellipsis" vert="horz" wrap="square" anchor="ctr" anchorCtr="1"/>
        <a:lstStyle/>
        <a:p>
          <a:pPr>
            <a:defRPr sz="288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c:spPr>
          <c:marker>
            <c:symbol val="circle"/>
            <c:size val="15"/>
            <c:spPr>
              <a:solidFill>
                <a:srgbClr val="FF0000"/>
              </a:solidFill>
              <a:ln w="9525">
                <a:solidFill>
                  <a:schemeClr val="tx1"/>
                </a:solidFill>
              </a:ln>
              <a:effectLst/>
            </c:spPr>
          </c:marker>
          <c:trendline>
            <c:spPr>
              <a:ln w="19050" cap="rnd">
                <a:solidFill>
                  <a:schemeClr val="tx1"/>
                </a:solidFill>
                <a:prstDash val="dash"/>
              </a:ln>
              <a:effectLst/>
            </c:spPr>
            <c:trendlineType val="linear"/>
            <c:dispRSqr val="0"/>
            <c:dispEq val="0"/>
          </c:trendline>
          <c:xVal>
            <c:numRef>
              <c:f>'% Plant Cover'!$P$2:$P$33</c:f>
              <c:numCache>
                <c:formatCode>General</c:formatCode>
                <c:ptCount val="32"/>
                <c:pt idx="0">
                  <c:v>2018</c:v>
                </c:pt>
                <c:pt idx="1">
                  <c:v>2018</c:v>
                </c:pt>
                <c:pt idx="2">
                  <c:v>2018</c:v>
                </c:pt>
                <c:pt idx="3">
                  <c:v>2018</c:v>
                </c:pt>
                <c:pt idx="4">
                  <c:v>2018</c:v>
                </c:pt>
                <c:pt idx="5">
                  <c:v>2018</c:v>
                </c:pt>
                <c:pt idx="6">
                  <c:v>2018</c:v>
                </c:pt>
                <c:pt idx="7">
                  <c:v>2018</c:v>
                </c:pt>
                <c:pt idx="8">
                  <c:v>2015</c:v>
                </c:pt>
                <c:pt idx="9">
                  <c:v>2015</c:v>
                </c:pt>
                <c:pt idx="10">
                  <c:v>2015</c:v>
                </c:pt>
                <c:pt idx="11">
                  <c:v>2015</c:v>
                </c:pt>
                <c:pt idx="12">
                  <c:v>2015</c:v>
                </c:pt>
                <c:pt idx="13">
                  <c:v>2015</c:v>
                </c:pt>
                <c:pt idx="14">
                  <c:v>2015</c:v>
                </c:pt>
                <c:pt idx="15">
                  <c:v>2015</c:v>
                </c:pt>
                <c:pt idx="16">
                  <c:v>2014</c:v>
                </c:pt>
                <c:pt idx="17">
                  <c:v>2014</c:v>
                </c:pt>
                <c:pt idx="18">
                  <c:v>2014</c:v>
                </c:pt>
                <c:pt idx="19">
                  <c:v>2014</c:v>
                </c:pt>
                <c:pt idx="20">
                  <c:v>2014</c:v>
                </c:pt>
                <c:pt idx="21">
                  <c:v>2014</c:v>
                </c:pt>
                <c:pt idx="22">
                  <c:v>2014</c:v>
                </c:pt>
                <c:pt idx="23">
                  <c:v>2014</c:v>
                </c:pt>
                <c:pt idx="24">
                  <c:v>2010</c:v>
                </c:pt>
                <c:pt idx="25">
                  <c:v>2010</c:v>
                </c:pt>
                <c:pt idx="26">
                  <c:v>2010</c:v>
                </c:pt>
                <c:pt idx="27">
                  <c:v>2010</c:v>
                </c:pt>
                <c:pt idx="28">
                  <c:v>2010</c:v>
                </c:pt>
                <c:pt idx="29">
                  <c:v>2010</c:v>
                </c:pt>
                <c:pt idx="30">
                  <c:v>2010</c:v>
                </c:pt>
                <c:pt idx="31">
                  <c:v>2010</c:v>
                </c:pt>
              </c:numCache>
            </c:numRef>
          </c:xVal>
          <c:yVal>
            <c:numRef>
              <c:f>'% Plant Cover'!$W$2:$W$33</c:f>
              <c:numCache>
                <c:formatCode>General</c:formatCode>
                <c:ptCount val="32"/>
                <c:pt idx="0">
                  <c:v>13</c:v>
                </c:pt>
                <c:pt idx="1">
                  <c:v>15</c:v>
                </c:pt>
                <c:pt idx="2">
                  <c:v>9</c:v>
                </c:pt>
                <c:pt idx="3">
                  <c:v>9</c:v>
                </c:pt>
                <c:pt idx="4">
                  <c:v>14</c:v>
                </c:pt>
                <c:pt idx="5">
                  <c:v>11</c:v>
                </c:pt>
                <c:pt idx="6">
                  <c:v>19</c:v>
                </c:pt>
                <c:pt idx="7">
                  <c:v>21</c:v>
                </c:pt>
                <c:pt idx="8">
                  <c:v>10</c:v>
                </c:pt>
                <c:pt idx="9">
                  <c:v>4</c:v>
                </c:pt>
                <c:pt idx="10">
                  <c:v>14</c:v>
                </c:pt>
                <c:pt idx="11">
                  <c:v>7</c:v>
                </c:pt>
                <c:pt idx="12">
                  <c:v>5</c:v>
                </c:pt>
                <c:pt idx="13">
                  <c:v>5</c:v>
                </c:pt>
                <c:pt idx="14">
                  <c:v>5</c:v>
                </c:pt>
                <c:pt idx="15">
                  <c:v>16</c:v>
                </c:pt>
                <c:pt idx="16">
                  <c:v>7</c:v>
                </c:pt>
                <c:pt idx="17">
                  <c:v>10</c:v>
                </c:pt>
                <c:pt idx="18">
                  <c:v>10</c:v>
                </c:pt>
                <c:pt idx="19">
                  <c:v>6</c:v>
                </c:pt>
                <c:pt idx="20">
                  <c:v>8</c:v>
                </c:pt>
                <c:pt idx="21">
                  <c:v>8</c:v>
                </c:pt>
                <c:pt idx="22">
                  <c:v>7</c:v>
                </c:pt>
                <c:pt idx="23">
                  <c:v>5</c:v>
                </c:pt>
                <c:pt idx="24">
                  <c:v>4</c:v>
                </c:pt>
                <c:pt idx="25">
                  <c:v>9</c:v>
                </c:pt>
                <c:pt idx="26">
                  <c:v>6</c:v>
                </c:pt>
                <c:pt idx="27">
                  <c:v>11</c:v>
                </c:pt>
                <c:pt idx="28">
                  <c:v>7</c:v>
                </c:pt>
                <c:pt idx="29">
                  <c:v>12</c:v>
                </c:pt>
                <c:pt idx="30">
                  <c:v>12</c:v>
                </c:pt>
                <c:pt idx="31">
                  <c:v>9</c:v>
                </c:pt>
              </c:numCache>
            </c:numRef>
          </c:yVal>
          <c:smooth val="0"/>
          <c:extLst>
            <c:ext xmlns:c16="http://schemas.microsoft.com/office/drawing/2014/chart" uri="{C3380CC4-5D6E-409C-BE32-E72D297353CC}">
              <c16:uniqueId val="{00000001-676E-A14A-B105-6E07F043D33C}"/>
            </c:ext>
          </c:extLst>
        </c:ser>
        <c:dLbls>
          <c:showLegendKey val="0"/>
          <c:showVal val="0"/>
          <c:showCatName val="0"/>
          <c:showSerName val="0"/>
          <c:showPercent val="0"/>
          <c:showBubbleSize val="0"/>
        </c:dLbls>
        <c:axId val="1158910352"/>
        <c:axId val="1158912048"/>
      </c:scatterChart>
      <c:valAx>
        <c:axId val="1158910352"/>
        <c:scaling>
          <c:orientation val="minMax"/>
          <c:max val="2020"/>
          <c:min val="2009"/>
        </c:scaling>
        <c:delete val="0"/>
        <c:axPos val="b"/>
        <c:title>
          <c:tx>
            <c:rich>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a:t>Removal year</a:t>
                </a:r>
              </a:p>
            </c:rich>
          </c:tx>
          <c:layout>
            <c:manualLayout>
              <c:xMode val="edge"/>
              <c:yMode val="edge"/>
              <c:x val="0.39722691871498045"/>
              <c:y val="0.89823022825236154"/>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58912048"/>
        <c:crosses val="autoZero"/>
        <c:crossBetween val="midCat"/>
        <c:majorUnit val="3"/>
      </c:valAx>
      <c:valAx>
        <c:axId val="1158912048"/>
        <c:scaling>
          <c:orientation val="minMax"/>
        </c:scaling>
        <c:delete val="0"/>
        <c:axPos val="l"/>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a:t>Abundance</a:t>
                </a:r>
              </a:p>
            </c:rich>
          </c:tx>
          <c:layout>
            <c:manualLayout>
              <c:xMode val="edge"/>
              <c:yMode val="edge"/>
              <c:x val="0"/>
              <c:y val="0.29841429556338162"/>
            </c:manualLayout>
          </c:layout>
          <c:overlay val="0"/>
          <c:spPr>
            <a:noFill/>
            <a:ln>
              <a:noFill/>
            </a:ln>
            <a:effectLst/>
          </c:spPr>
          <c:txPr>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5891035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4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91456021485686"/>
          <c:y val="0.113888888888889"/>
          <c:w val="0.76816944393578701"/>
          <c:h val="0.67154345290172002"/>
        </c:manualLayout>
      </c:layout>
      <c:barChart>
        <c:barDir val="col"/>
        <c:grouping val="clustered"/>
        <c:varyColors val="0"/>
        <c:ser>
          <c:idx val="0"/>
          <c:order val="0"/>
          <c:tx>
            <c:v>2015</c:v>
          </c:tx>
          <c:spPr>
            <a:solidFill>
              <a:schemeClr val="accent6">
                <a:lumMod val="60000"/>
                <a:lumOff val="40000"/>
              </a:schemeClr>
            </a:solidFill>
            <a:ln w="15875">
              <a:solidFill>
                <a:schemeClr val="tx1"/>
              </a:solidFill>
            </a:ln>
          </c:spPr>
          <c:invertIfNegative val="0"/>
          <c:dPt>
            <c:idx val="0"/>
            <c:invertIfNegative val="0"/>
            <c:bubble3D val="0"/>
            <c:spPr>
              <a:solidFill>
                <a:schemeClr val="accent6">
                  <a:lumMod val="60000"/>
                  <a:lumOff val="40000"/>
                </a:schemeClr>
              </a:solidFill>
              <a:ln w="15875">
                <a:solidFill>
                  <a:schemeClr val="tx1"/>
                </a:solidFill>
              </a:ln>
            </c:spPr>
            <c:extLst>
              <c:ext xmlns:c16="http://schemas.microsoft.com/office/drawing/2014/chart" uri="{C3380CC4-5D6E-409C-BE32-E72D297353CC}">
                <c16:uniqueId val="{00000001-2B45-2643-84E6-3B59A8A10C0D}"/>
              </c:ext>
            </c:extLst>
          </c:dPt>
          <c:errBars>
            <c:errBarType val="both"/>
            <c:errValType val="cust"/>
            <c:noEndCap val="0"/>
            <c:plus>
              <c:numRef>
                <c:f>'Terrestrial Bug Data'!$AM$2:$AM$4</c:f>
                <c:numCache>
                  <c:formatCode>General</c:formatCode>
                  <c:ptCount val="3"/>
                  <c:pt idx="0">
                    <c:v>45</c:v>
                  </c:pt>
                  <c:pt idx="1">
                    <c:v>29.07239092578067</c:v>
                  </c:pt>
                  <c:pt idx="2">
                    <c:v>13.811752973537436</c:v>
                  </c:pt>
                </c:numCache>
              </c:numRef>
            </c:plus>
            <c:minus>
              <c:numRef>
                <c:f>'Terrestrial Bug Data'!$AM$2:$AM$4</c:f>
                <c:numCache>
                  <c:formatCode>General</c:formatCode>
                  <c:ptCount val="3"/>
                  <c:pt idx="0">
                    <c:v>45</c:v>
                  </c:pt>
                  <c:pt idx="1">
                    <c:v>29.07239092578067</c:v>
                  </c:pt>
                  <c:pt idx="2">
                    <c:v>13.811752973537436</c:v>
                  </c:pt>
                </c:numCache>
              </c:numRef>
            </c:minus>
            <c:spPr>
              <a:ln w="15875">
                <a:solidFill>
                  <a:schemeClr val="tx1"/>
                </a:solidFill>
              </a:ln>
            </c:spPr>
          </c:errBars>
          <c:cat>
            <c:numRef>
              <c:f>'Terrestrial Bug Data'!$AK$2:$AK$5</c:f>
              <c:numCache>
                <c:formatCode>General</c:formatCode>
                <c:ptCount val="4"/>
                <c:pt idx="0">
                  <c:v>2010</c:v>
                </c:pt>
                <c:pt idx="1">
                  <c:v>2014</c:v>
                </c:pt>
                <c:pt idx="2">
                  <c:v>2015</c:v>
                </c:pt>
                <c:pt idx="3">
                  <c:v>2018</c:v>
                </c:pt>
              </c:numCache>
            </c:numRef>
          </c:cat>
          <c:val>
            <c:numRef>
              <c:f>'Terrestrial Bug Data'!$AL$2:$AL$5</c:f>
              <c:numCache>
                <c:formatCode>0</c:formatCode>
                <c:ptCount val="4"/>
                <c:pt idx="0">
                  <c:v>255</c:v>
                </c:pt>
                <c:pt idx="1">
                  <c:v>124.08333333333333</c:v>
                </c:pt>
                <c:pt idx="2">
                  <c:v>57.916666666666664</c:v>
                </c:pt>
              </c:numCache>
            </c:numRef>
          </c:val>
          <c:extLst>
            <c:ext xmlns:c16="http://schemas.microsoft.com/office/drawing/2014/chart" uri="{C3380CC4-5D6E-409C-BE32-E72D297353CC}">
              <c16:uniqueId val="{00000004-2B45-2643-84E6-3B59A8A10C0D}"/>
            </c:ext>
          </c:extLst>
        </c:ser>
        <c:ser>
          <c:idx val="1"/>
          <c:order val="1"/>
          <c:tx>
            <c:v>2018</c:v>
          </c:tx>
          <c:spPr>
            <a:ln w="15875">
              <a:solidFill>
                <a:schemeClr val="tx1"/>
              </a:solidFill>
            </a:ln>
          </c:spPr>
          <c:invertIfNegative val="0"/>
          <c:errBars>
            <c:errBarType val="both"/>
            <c:errValType val="cust"/>
            <c:noEndCap val="0"/>
            <c:plus>
              <c:numRef>
                <c:f>'Terrestrial Bug Data'!$AM$6:$AM$9</c:f>
                <c:numCache>
                  <c:formatCode>General</c:formatCode>
                  <c:ptCount val="4"/>
                  <c:pt idx="0">
                    <c:v>2.3270079472134513</c:v>
                  </c:pt>
                  <c:pt idx="1">
                    <c:v>4.1674148988042354</c:v>
                  </c:pt>
                  <c:pt idx="2">
                    <c:v>2.2971255329837144</c:v>
                  </c:pt>
                  <c:pt idx="3">
                    <c:v>2.6859422395661663</c:v>
                  </c:pt>
                </c:numCache>
              </c:numRef>
            </c:plus>
            <c:minus>
              <c:numRef>
                <c:f>'Terrestrial Bug Data'!$AM$6:$AM$9</c:f>
                <c:numCache>
                  <c:formatCode>General</c:formatCode>
                  <c:ptCount val="4"/>
                  <c:pt idx="0">
                    <c:v>2.3270079472134513</c:v>
                  </c:pt>
                  <c:pt idx="1">
                    <c:v>4.1674148988042354</c:v>
                  </c:pt>
                  <c:pt idx="2">
                    <c:v>2.2971255329837144</c:v>
                  </c:pt>
                  <c:pt idx="3">
                    <c:v>2.6859422395661663</c:v>
                  </c:pt>
                </c:numCache>
              </c:numRef>
            </c:minus>
            <c:spPr>
              <a:ln w="15875"/>
            </c:spPr>
          </c:errBars>
          <c:cat>
            <c:numRef>
              <c:f>'Terrestrial Bug Data'!$AK$2:$AK$5</c:f>
              <c:numCache>
                <c:formatCode>General</c:formatCode>
                <c:ptCount val="4"/>
                <c:pt idx="0">
                  <c:v>2010</c:v>
                </c:pt>
                <c:pt idx="1">
                  <c:v>2014</c:v>
                </c:pt>
                <c:pt idx="2">
                  <c:v>2015</c:v>
                </c:pt>
                <c:pt idx="3">
                  <c:v>2018</c:v>
                </c:pt>
              </c:numCache>
            </c:numRef>
          </c:cat>
          <c:val>
            <c:numRef>
              <c:f>'Terrestrial Bug Data'!$AL$6:$AL$9</c:f>
              <c:numCache>
                <c:formatCode>0.00</c:formatCode>
                <c:ptCount val="4"/>
                <c:pt idx="0">
                  <c:v>17.285714285714285</c:v>
                </c:pt>
                <c:pt idx="1">
                  <c:v>32.714285714285715</c:v>
                </c:pt>
                <c:pt idx="2">
                  <c:v>17.75</c:v>
                </c:pt>
                <c:pt idx="3">
                  <c:v>28</c:v>
                </c:pt>
              </c:numCache>
            </c:numRef>
          </c:val>
          <c:extLst>
            <c:ext xmlns:c16="http://schemas.microsoft.com/office/drawing/2014/chart" uri="{C3380CC4-5D6E-409C-BE32-E72D297353CC}">
              <c16:uniqueId val="{00000005-2B45-2643-84E6-3B59A8A10C0D}"/>
            </c:ext>
          </c:extLst>
        </c:ser>
        <c:dLbls>
          <c:showLegendKey val="0"/>
          <c:showVal val="0"/>
          <c:showCatName val="0"/>
          <c:showSerName val="0"/>
          <c:showPercent val="0"/>
          <c:showBubbleSize val="0"/>
        </c:dLbls>
        <c:gapWidth val="100"/>
        <c:axId val="1849861008"/>
        <c:axId val="1849833488"/>
      </c:barChart>
      <c:catAx>
        <c:axId val="1849861008"/>
        <c:scaling>
          <c:orientation val="minMax"/>
        </c:scaling>
        <c:delete val="0"/>
        <c:axPos val="b"/>
        <c:numFmt formatCode="General" sourceLinked="1"/>
        <c:majorTickMark val="out"/>
        <c:minorTickMark val="none"/>
        <c:tickLblPos val="nextTo"/>
        <c:spPr>
          <a:ln w="19050">
            <a:solidFill>
              <a:schemeClr val="tx1"/>
            </a:solidFill>
          </a:ln>
        </c:spPr>
        <c:crossAx val="1849833488"/>
        <c:crosses val="autoZero"/>
        <c:auto val="1"/>
        <c:lblAlgn val="ctr"/>
        <c:lblOffset val="100"/>
        <c:noMultiLvlLbl val="0"/>
      </c:catAx>
      <c:valAx>
        <c:axId val="1849833488"/>
        <c:scaling>
          <c:orientation val="minMax"/>
        </c:scaling>
        <c:delete val="0"/>
        <c:axPos val="l"/>
        <c:numFmt formatCode="0" sourceLinked="1"/>
        <c:majorTickMark val="out"/>
        <c:minorTickMark val="none"/>
        <c:tickLblPos val="nextTo"/>
        <c:spPr>
          <a:ln w="19050">
            <a:solidFill>
              <a:schemeClr val="tx1"/>
            </a:solidFill>
          </a:ln>
        </c:spPr>
        <c:crossAx val="1849861008"/>
        <c:crosses val="autoZero"/>
        <c:crossBetween val="between"/>
        <c:majorUnit val="100"/>
      </c:valAx>
      <c:spPr>
        <a:noFill/>
      </c:spPr>
    </c:plotArea>
    <c:legend>
      <c:legendPos val="r"/>
      <c:layout>
        <c:manualLayout>
          <c:xMode val="edge"/>
          <c:yMode val="edge"/>
          <c:x val="0.67209399382432611"/>
          <c:y val="0.19096845505640889"/>
          <c:w val="0.2503570428732329"/>
          <c:h val="0.22633290823841215"/>
        </c:manualLayout>
      </c:layout>
      <c:overlay val="0"/>
      <c:txPr>
        <a:bodyPr/>
        <a:lstStyle/>
        <a:p>
          <a:pPr>
            <a:defRPr sz="2800"/>
          </a:pPr>
          <a:endParaRPr lang="en-US"/>
        </a:p>
      </c:txPr>
    </c:legend>
    <c:plotVisOnly val="1"/>
    <c:dispBlanksAs val="gap"/>
    <c:showDLblsOverMax val="0"/>
  </c:chart>
  <c:spPr>
    <a:noFill/>
  </c:spPr>
  <c:txPr>
    <a:bodyPr/>
    <a:lstStyle/>
    <a:p>
      <a:pPr>
        <a:defRPr sz="24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41644926475819"/>
          <c:y val="4.7531479323807774E-2"/>
          <c:w val="0.88358355073524186"/>
          <c:h val="0.77065524008094688"/>
        </c:manualLayout>
      </c:layout>
      <c:barChart>
        <c:barDir val="col"/>
        <c:grouping val="clustered"/>
        <c:varyColors val="0"/>
        <c:ser>
          <c:idx val="0"/>
          <c:order val="0"/>
          <c:tx>
            <c:v>2015</c:v>
          </c:tx>
          <c:spPr>
            <a:solidFill>
              <a:schemeClr val="accent6">
                <a:lumMod val="60000"/>
                <a:lumOff val="40000"/>
              </a:schemeClr>
            </a:solidFill>
            <a:ln w="15875">
              <a:solidFill>
                <a:schemeClr val="tx1"/>
              </a:solidFill>
            </a:ln>
            <a:effectLst/>
          </c:spPr>
          <c:invertIfNegative val="0"/>
          <c:errBars>
            <c:errBarType val="both"/>
            <c:errValType val="cust"/>
            <c:noEndCap val="0"/>
            <c:plus>
              <c:numRef>
                <c:f>'Aquatic Bugs Summary'!$M$3:$M$5</c:f>
                <c:numCache>
                  <c:formatCode>General</c:formatCode>
                  <c:ptCount val="3"/>
                  <c:pt idx="0">
                    <c:v>1.1474609652039005</c:v>
                  </c:pt>
                  <c:pt idx="1">
                    <c:v>0.76011695006609192</c:v>
                  </c:pt>
                  <c:pt idx="2">
                    <c:v>0.33333333333333348</c:v>
                  </c:pt>
                </c:numCache>
              </c:numRef>
            </c:plus>
            <c:minus>
              <c:numRef>
                <c:f>'Aquatic Bugs Summary'!$M$3:$M$5</c:f>
                <c:numCache>
                  <c:formatCode>General</c:formatCode>
                  <c:ptCount val="3"/>
                  <c:pt idx="0">
                    <c:v>1.1474609652039005</c:v>
                  </c:pt>
                  <c:pt idx="1">
                    <c:v>0.76011695006609192</c:v>
                  </c:pt>
                  <c:pt idx="2">
                    <c:v>0.33333333333333348</c:v>
                  </c:pt>
                </c:numCache>
              </c:numRef>
            </c:minus>
            <c:spPr>
              <a:noFill/>
              <a:ln w="15875" cap="flat" cmpd="sng" algn="ctr">
                <a:solidFill>
                  <a:schemeClr val="tx1"/>
                </a:solidFill>
                <a:round/>
              </a:ln>
              <a:effectLst/>
            </c:spPr>
          </c:errBars>
          <c:cat>
            <c:numRef>
              <c:f>'Aquatic Bugs Summary'!$I$7:$I$10</c:f>
              <c:numCache>
                <c:formatCode>General</c:formatCode>
                <c:ptCount val="4"/>
                <c:pt idx="0">
                  <c:v>2010</c:v>
                </c:pt>
                <c:pt idx="1">
                  <c:v>2014</c:v>
                </c:pt>
                <c:pt idx="2">
                  <c:v>2015</c:v>
                </c:pt>
                <c:pt idx="3">
                  <c:v>2018</c:v>
                </c:pt>
              </c:numCache>
            </c:numRef>
          </c:cat>
          <c:val>
            <c:numRef>
              <c:f>'Aquatic Bugs Summary'!$L$3:$L$6</c:f>
              <c:numCache>
                <c:formatCode>0.00</c:formatCode>
                <c:ptCount val="4"/>
                <c:pt idx="0">
                  <c:v>4.5</c:v>
                </c:pt>
                <c:pt idx="1">
                  <c:v>3.3333333333333335</c:v>
                </c:pt>
                <c:pt idx="2">
                  <c:v>2.6666666666666665</c:v>
                </c:pt>
              </c:numCache>
            </c:numRef>
          </c:val>
          <c:extLst>
            <c:ext xmlns:c16="http://schemas.microsoft.com/office/drawing/2014/chart" uri="{C3380CC4-5D6E-409C-BE32-E72D297353CC}">
              <c16:uniqueId val="{00000000-C076-DF47-9F63-04495AE6A548}"/>
            </c:ext>
          </c:extLst>
        </c:ser>
        <c:ser>
          <c:idx val="1"/>
          <c:order val="1"/>
          <c:tx>
            <c:v>2016</c:v>
          </c:tx>
          <c:spPr>
            <a:solidFill>
              <a:schemeClr val="accent2"/>
            </a:solidFill>
            <a:ln w="15875">
              <a:solidFill>
                <a:schemeClr val="tx1"/>
              </a:solidFill>
            </a:ln>
            <a:effectLst/>
          </c:spPr>
          <c:invertIfNegative val="0"/>
          <c:errBars>
            <c:errBarType val="both"/>
            <c:errValType val="cust"/>
            <c:noEndCap val="0"/>
            <c:plus>
              <c:numRef>
                <c:f>'Aquatic Bugs Summary'!$M$7:$M$10</c:f>
                <c:numCache>
                  <c:formatCode>General</c:formatCode>
                  <c:ptCount val="4"/>
                  <c:pt idx="0">
                    <c:v>0.14285714285714285</c:v>
                  </c:pt>
                  <c:pt idx="1">
                    <c:v>0.19408093856503711</c:v>
                  </c:pt>
                  <c:pt idx="2">
                    <c:v>0.11239939892420607</c:v>
                  </c:pt>
                  <c:pt idx="3">
                    <c:v>8.6066296582387125E-2</c:v>
                  </c:pt>
                </c:numCache>
              </c:numRef>
            </c:plus>
            <c:minus>
              <c:numRef>
                <c:f>'Aquatic Bugs Summary'!$M$7:$M$10</c:f>
                <c:numCache>
                  <c:formatCode>General</c:formatCode>
                  <c:ptCount val="4"/>
                  <c:pt idx="0">
                    <c:v>0.14285714285714285</c:v>
                  </c:pt>
                  <c:pt idx="1">
                    <c:v>0.19408093856503711</c:v>
                  </c:pt>
                  <c:pt idx="2">
                    <c:v>0.11239939892420607</c:v>
                  </c:pt>
                  <c:pt idx="3">
                    <c:v>8.6066296582387125E-2</c:v>
                  </c:pt>
                </c:numCache>
              </c:numRef>
            </c:minus>
            <c:spPr>
              <a:noFill/>
              <a:ln w="15875" cap="flat" cmpd="sng" algn="ctr">
                <a:solidFill>
                  <a:schemeClr val="tx1"/>
                </a:solidFill>
                <a:round/>
              </a:ln>
              <a:effectLst/>
            </c:spPr>
          </c:errBars>
          <c:cat>
            <c:numRef>
              <c:f>'Aquatic Bugs Summary'!$I$7:$I$10</c:f>
              <c:numCache>
                <c:formatCode>General</c:formatCode>
                <c:ptCount val="4"/>
                <c:pt idx="0">
                  <c:v>2010</c:v>
                </c:pt>
                <c:pt idx="1">
                  <c:v>2014</c:v>
                </c:pt>
                <c:pt idx="2">
                  <c:v>2015</c:v>
                </c:pt>
                <c:pt idx="3">
                  <c:v>2018</c:v>
                </c:pt>
              </c:numCache>
            </c:numRef>
          </c:cat>
          <c:val>
            <c:numRef>
              <c:f>'Aquatic Bugs Summary'!$L$7:$L$10</c:f>
              <c:numCache>
                <c:formatCode>0.00</c:formatCode>
                <c:ptCount val="4"/>
                <c:pt idx="0">
                  <c:v>4</c:v>
                </c:pt>
                <c:pt idx="1">
                  <c:v>4.125</c:v>
                </c:pt>
                <c:pt idx="2">
                  <c:v>3.4285714285714284</c:v>
                </c:pt>
                <c:pt idx="3">
                  <c:v>2.6666666666666665</c:v>
                </c:pt>
              </c:numCache>
            </c:numRef>
          </c:val>
          <c:extLst>
            <c:ext xmlns:c16="http://schemas.microsoft.com/office/drawing/2014/chart" uri="{C3380CC4-5D6E-409C-BE32-E72D297353CC}">
              <c16:uniqueId val="{00000001-C076-DF47-9F63-04495AE6A548}"/>
            </c:ext>
          </c:extLst>
        </c:ser>
        <c:dLbls>
          <c:showLegendKey val="0"/>
          <c:showVal val="0"/>
          <c:showCatName val="0"/>
          <c:showSerName val="0"/>
          <c:showPercent val="0"/>
          <c:showBubbleSize val="0"/>
        </c:dLbls>
        <c:gapWidth val="100"/>
        <c:axId val="1848465743"/>
        <c:axId val="1820860703"/>
      </c:barChart>
      <c:catAx>
        <c:axId val="1848465743"/>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820860703"/>
        <c:crosses val="autoZero"/>
        <c:auto val="1"/>
        <c:lblAlgn val="ctr"/>
        <c:lblOffset val="100"/>
        <c:noMultiLvlLbl val="0"/>
      </c:catAx>
      <c:valAx>
        <c:axId val="1820860703"/>
        <c:scaling>
          <c:orientation val="minMax"/>
          <c:max val="6"/>
        </c:scaling>
        <c:delete val="0"/>
        <c:axPos val="l"/>
        <c:numFmt formatCode="0" sourceLinked="0"/>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8484657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400">
          <a:solidFill>
            <a:schemeClr val="tx1"/>
          </a:solidFill>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34365534987607"/>
          <c:y val="4.80416412714482E-2"/>
          <c:w val="0.83681728911935538"/>
          <c:h val="0.76819365102321213"/>
        </c:manualLayout>
      </c:layout>
      <c:barChart>
        <c:barDir val="col"/>
        <c:grouping val="clustered"/>
        <c:varyColors val="0"/>
        <c:ser>
          <c:idx val="0"/>
          <c:order val="0"/>
          <c:tx>
            <c:v>2015</c:v>
          </c:tx>
          <c:spPr>
            <a:solidFill>
              <a:schemeClr val="accent6">
                <a:lumMod val="60000"/>
                <a:lumOff val="40000"/>
              </a:schemeClr>
            </a:solidFill>
            <a:ln w="15875">
              <a:solidFill>
                <a:schemeClr val="tx1"/>
              </a:solidFill>
            </a:ln>
            <a:effectLst/>
          </c:spPr>
          <c:invertIfNegative val="0"/>
          <c:errBars>
            <c:errBarType val="both"/>
            <c:errValType val="cust"/>
            <c:noEndCap val="0"/>
            <c:plus>
              <c:numRef>
                <c:f>'Aquatic Bugs Summary'!$K$3:$K$5</c:f>
                <c:numCache>
                  <c:formatCode>General</c:formatCode>
                  <c:ptCount val="3"/>
                  <c:pt idx="0">
                    <c:v>15.977066898109511</c:v>
                  </c:pt>
                  <c:pt idx="1">
                    <c:v>26.557798603548953</c:v>
                  </c:pt>
                  <c:pt idx="2">
                    <c:v>3.525305345325108</c:v>
                  </c:pt>
                </c:numCache>
              </c:numRef>
            </c:plus>
            <c:minus>
              <c:numRef>
                <c:f>'Aquatic Bugs Summary'!$K$3:$K$5</c:f>
                <c:numCache>
                  <c:formatCode>General</c:formatCode>
                  <c:ptCount val="3"/>
                  <c:pt idx="0">
                    <c:v>15.977066898109511</c:v>
                  </c:pt>
                  <c:pt idx="1">
                    <c:v>26.557798603548953</c:v>
                  </c:pt>
                  <c:pt idx="2">
                    <c:v>3.525305345325108</c:v>
                  </c:pt>
                </c:numCache>
              </c:numRef>
            </c:minus>
            <c:spPr>
              <a:noFill/>
              <a:ln w="15875" cap="flat" cmpd="sng" algn="ctr">
                <a:solidFill>
                  <a:schemeClr val="tx1"/>
                </a:solidFill>
                <a:round/>
              </a:ln>
              <a:effectLst/>
            </c:spPr>
          </c:errBars>
          <c:cat>
            <c:numRef>
              <c:f>'Aquatic Bugs Summary'!$I$3:$I$6</c:f>
              <c:numCache>
                <c:formatCode>General</c:formatCode>
                <c:ptCount val="4"/>
                <c:pt idx="0">
                  <c:v>2010</c:v>
                </c:pt>
                <c:pt idx="1">
                  <c:v>2014</c:v>
                </c:pt>
                <c:pt idx="2">
                  <c:v>2015</c:v>
                </c:pt>
                <c:pt idx="3">
                  <c:v>2018</c:v>
                </c:pt>
              </c:numCache>
            </c:numRef>
          </c:cat>
          <c:val>
            <c:numRef>
              <c:f>'Aquatic Bugs Summary'!$J$3:$J$6</c:f>
              <c:numCache>
                <c:formatCode>0.00</c:formatCode>
                <c:ptCount val="4"/>
                <c:pt idx="0">
                  <c:v>49</c:v>
                </c:pt>
                <c:pt idx="1">
                  <c:v>62.5</c:v>
                </c:pt>
                <c:pt idx="2">
                  <c:v>13.166666666666666</c:v>
                </c:pt>
              </c:numCache>
            </c:numRef>
          </c:val>
          <c:extLst>
            <c:ext xmlns:c16="http://schemas.microsoft.com/office/drawing/2014/chart" uri="{C3380CC4-5D6E-409C-BE32-E72D297353CC}">
              <c16:uniqueId val="{00000000-A4A2-FE46-B4FD-986CBDF8F9BA}"/>
            </c:ext>
          </c:extLst>
        </c:ser>
        <c:ser>
          <c:idx val="1"/>
          <c:order val="1"/>
          <c:tx>
            <c:v>2016</c:v>
          </c:tx>
          <c:spPr>
            <a:solidFill>
              <a:schemeClr val="accent2"/>
            </a:solidFill>
            <a:ln w="15875">
              <a:solidFill>
                <a:schemeClr val="tx1"/>
              </a:solidFill>
            </a:ln>
            <a:effectLst/>
          </c:spPr>
          <c:invertIfNegative val="0"/>
          <c:errBars>
            <c:errBarType val="both"/>
            <c:errValType val="cust"/>
            <c:noEndCap val="0"/>
            <c:plus>
              <c:numRef>
                <c:f>'Aquatic Bugs Summary'!$K$7:$K$10</c:f>
                <c:numCache>
                  <c:formatCode>General</c:formatCode>
                  <c:ptCount val="4"/>
                  <c:pt idx="0">
                    <c:v>7.416198487095663</c:v>
                  </c:pt>
                  <c:pt idx="1">
                    <c:v>7.1238838411461236</c:v>
                  </c:pt>
                  <c:pt idx="2">
                    <c:v>8.3252049765080649</c:v>
                  </c:pt>
                  <c:pt idx="3">
                    <c:v>0.77757933976516502</c:v>
                  </c:pt>
                </c:numCache>
              </c:numRef>
            </c:plus>
            <c:minus>
              <c:numRef>
                <c:f>'Aquatic Bugs Summary'!$K$7:$K$10</c:f>
                <c:numCache>
                  <c:formatCode>General</c:formatCode>
                  <c:ptCount val="4"/>
                  <c:pt idx="0">
                    <c:v>7.416198487095663</c:v>
                  </c:pt>
                  <c:pt idx="1">
                    <c:v>7.1238838411461236</c:v>
                  </c:pt>
                  <c:pt idx="2">
                    <c:v>8.3252049765080649</c:v>
                  </c:pt>
                  <c:pt idx="3">
                    <c:v>0.77757933976516502</c:v>
                  </c:pt>
                </c:numCache>
              </c:numRef>
            </c:minus>
            <c:spPr>
              <a:noFill/>
              <a:ln w="15875" cap="flat" cmpd="sng" algn="ctr">
                <a:solidFill>
                  <a:schemeClr val="tx1"/>
                </a:solidFill>
                <a:round/>
              </a:ln>
              <a:effectLst/>
            </c:spPr>
          </c:errBars>
          <c:cat>
            <c:numRef>
              <c:f>'Aquatic Bugs Summary'!$I$3:$I$6</c:f>
              <c:numCache>
                <c:formatCode>General</c:formatCode>
                <c:ptCount val="4"/>
                <c:pt idx="0">
                  <c:v>2010</c:v>
                </c:pt>
                <c:pt idx="1">
                  <c:v>2014</c:v>
                </c:pt>
                <c:pt idx="2">
                  <c:v>2015</c:v>
                </c:pt>
                <c:pt idx="3">
                  <c:v>2018</c:v>
                </c:pt>
              </c:numCache>
            </c:numRef>
          </c:cat>
          <c:val>
            <c:numRef>
              <c:f>'Aquatic Bugs Summary'!$J$7:$J$10</c:f>
              <c:numCache>
                <c:formatCode>0.00</c:formatCode>
                <c:ptCount val="4"/>
                <c:pt idx="0">
                  <c:v>91</c:v>
                </c:pt>
                <c:pt idx="1">
                  <c:v>94.625</c:v>
                </c:pt>
                <c:pt idx="2">
                  <c:v>87.857142857142861</c:v>
                </c:pt>
                <c:pt idx="3">
                  <c:v>11.833333333333334</c:v>
                </c:pt>
              </c:numCache>
            </c:numRef>
          </c:val>
          <c:extLst>
            <c:ext xmlns:c16="http://schemas.microsoft.com/office/drawing/2014/chart" uri="{C3380CC4-5D6E-409C-BE32-E72D297353CC}">
              <c16:uniqueId val="{00000001-A4A2-FE46-B4FD-986CBDF8F9BA}"/>
            </c:ext>
          </c:extLst>
        </c:ser>
        <c:dLbls>
          <c:showLegendKey val="0"/>
          <c:showVal val="0"/>
          <c:showCatName val="0"/>
          <c:showSerName val="0"/>
          <c:showPercent val="0"/>
          <c:showBubbleSize val="0"/>
        </c:dLbls>
        <c:gapWidth val="100"/>
        <c:axId val="1848465743"/>
        <c:axId val="1820860703"/>
      </c:barChart>
      <c:catAx>
        <c:axId val="1848465743"/>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820860703"/>
        <c:crosses val="autoZero"/>
        <c:auto val="1"/>
        <c:lblAlgn val="ctr"/>
        <c:lblOffset val="100"/>
        <c:noMultiLvlLbl val="0"/>
      </c:catAx>
      <c:valAx>
        <c:axId val="1820860703"/>
        <c:scaling>
          <c:orientation val="minMax"/>
        </c:scaling>
        <c:delete val="0"/>
        <c:axPos val="l"/>
        <c:numFmt formatCode="0" sourceLinked="0"/>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8484657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bg1"/>
      </a:solidFill>
      <a:round/>
    </a:ln>
    <a:effectLst/>
  </c:spPr>
  <c:txPr>
    <a:bodyPr/>
    <a:lstStyle/>
    <a:p>
      <a:pPr>
        <a:defRPr sz="24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0.26127</cdr:x>
      <cdr:y>0.26739</cdr:y>
    </cdr:from>
    <cdr:to>
      <cdr:x>0.32533</cdr:x>
      <cdr:y>0.34273</cdr:y>
    </cdr:to>
    <cdr:sp macro="" textlink="">
      <cdr:nvSpPr>
        <cdr:cNvPr id="2" name="TextBox 1">
          <a:extLst xmlns:a="http://schemas.openxmlformats.org/drawingml/2006/main">
            <a:ext uri="{FF2B5EF4-FFF2-40B4-BE49-F238E27FC236}">
              <a16:creationId xmlns:a16="http://schemas.microsoft.com/office/drawing/2014/main" id="{977660DF-24B3-3441-9026-4F8A38E7BFD2}"/>
            </a:ext>
          </a:extLst>
        </cdr:cNvPr>
        <cdr:cNvSpPr txBox="1"/>
      </cdr:nvSpPr>
      <cdr:spPr>
        <a:xfrm xmlns:a="http://schemas.openxmlformats.org/drawingml/2006/main">
          <a:off x="1480112" y="1045074"/>
          <a:ext cx="362900" cy="2944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2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8C6125-EC65-2946-84DB-789350427EDA}" type="datetimeFigureOut">
              <a:rPr lang="en-US" smtClean="0"/>
              <a:t>11/21/2018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59DC46-1DDD-6F44-B2C7-56867BDC7F39}" type="slidenum">
              <a:rPr lang="en-US" smtClean="0"/>
              <a:t>‹#›</a:t>
            </a:fld>
            <a:endParaRPr lang="en-US"/>
          </a:p>
        </p:txBody>
      </p:sp>
    </p:spTree>
    <p:extLst>
      <p:ext uri="{BB962C8B-B14F-4D97-AF65-F5344CB8AC3E}">
        <p14:creationId xmlns:p14="http://schemas.microsoft.com/office/powerpoint/2010/main" val="787510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59DC46-1DDD-6F44-B2C7-56867BDC7F39}" type="slidenum">
              <a:rPr lang="en-US" smtClean="0"/>
              <a:t>1</a:t>
            </a:fld>
            <a:endParaRPr lang="en-US"/>
          </a:p>
        </p:txBody>
      </p:sp>
    </p:spTree>
    <p:extLst>
      <p:ext uri="{BB962C8B-B14F-4D97-AF65-F5344CB8AC3E}">
        <p14:creationId xmlns:p14="http://schemas.microsoft.com/office/powerpoint/2010/main" val="2698646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11/21/2018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a:solidFill>
                  <a:schemeClr val="bg1"/>
                </a:solidFill>
              </a:rPr>
              <a:t>We thank the Office of Research and Sponsored Programs for supporting this research, and Learning &amp; Technology Services for printing this poster.</a:t>
            </a:r>
            <a:r>
              <a:rPr lang="en-US" sz="1667">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268541" y="2950717"/>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chart" Target="../charts/chart3.xml"/><Relationship Id="rId12" Type="http://schemas.openxmlformats.org/officeDocument/2006/relationships/chart" Target="../charts/chart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chart" Target="../charts/chart5.xml"/><Relationship Id="rId5" Type="http://schemas.openxmlformats.org/officeDocument/2006/relationships/image" Target="../media/image3.png"/><Relationship Id="rId10" Type="http://schemas.openxmlformats.org/officeDocument/2006/relationships/image" Target="../media/image5.jpeg"/><Relationship Id="rId4" Type="http://schemas.openxmlformats.org/officeDocument/2006/relationships/chart" Target="../charts/chart1.xml"/><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pic>
        <p:nvPicPr>
          <p:cNvPr id="28" name="Picture 27" descr="A picture containing object&#10;&#10;Description generated with very high confidence">
            <a:extLst>
              <a:ext uri="{FF2B5EF4-FFF2-40B4-BE49-F238E27FC236}">
                <a16:creationId xmlns:a16="http://schemas.microsoft.com/office/drawing/2014/main" id="{C76A8BB6-4DBA-4C94-AE77-667A27B62F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05500">
            <a:off x="15753533" y="8626830"/>
            <a:ext cx="10215402" cy="6310243"/>
          </a:xfrm>
          <a:prstGeom prst="rect">
            <a:avLst/>
          </a:prstGeom>
        </p:spPr>
      </p:pic>
      <p:grpSp>
        <p:nvGrpSpPr>
          <p:cNvPr id="12" name="Group 11">
            <a:extLst>
              <a:ext uri="{FF2B5EF4-FFF2-40B4-BE49-F238E27FC236}">
                <a16:creationId xmlns:a16="http://schemas.microsoft.com/office/drawing/2014/main" id="{4F59BDBE-E9DA-EA49-9326-6A9781481E4A}"/>
              </a:ext>
            </a:extLst>
          </p:cNvPr>
          <p:cNvGrpSpPr/>
          <p:nvPr/>
        </p:nvGrpSpPr>
        <p:grpSpPr>
          <a:xfrm>
            <a:off x="21083740" y="22143348"/>
            <a:ext cx="6447906" cy="4457847"/>
            <a:chOff x="20806650" y="20779485"/>
            <a:chExt cx="6447906" cy="4457847"/>
          </a:xfrm>
        </p:grpSpPr>
        <p:grpSp>
          <p:nvGrpSpPr>
            <p:cNvPr id="18" name="Group 17">
              <a:extLst>
                <a:ext uri="{FF2B5EF4-FFF2-40B4-BE49-F238E27FC236}">
                  <a16:creationId xmlns:a16="http://schemas.microsoft.com/office/drawing/2014/main" id="{64153BE6-69A2-594A-B0BA-95C0071C4517}"/>
                </a:ext>
              </a:extLst>
            </p:cNvPr>
            <p:cNvGrpSpPr/>
            <p:nvPr/>
          </p:nvGrpSpPr>
          <p:grpSpPr>
            <a:xfrm>
              <a:off x="20871548" y="20779485"/>
              <a:ext cx="6383008" cy="4457847"/>
              <a:chOff x="21050766" y="24971951"/>
              <a:chExt cx="6383008" cy="4457847"/>
            </a:xfrm>
          </p:grpSpPr>
          <p:graphicFrame>
            <p:nvGraphicFramePr>
              <p:cNvPr id="36" name="Chart 35">
                <a:extLst>
                  <a:ext uri="{FF2B5EF4-FFF2-40B4-BE49-F238E27FC236}">
                    <a16:creationId xmlns:a16="http://schemas.microsoft.com/office/drawing/2014/main" id="{D72CAAF4-F3A7-5942-BA03-EF398FC3C4DF}"/>
                  </a:ext>
                </a:extLst>
              </p:cNvPr>
              <p:cNvGraphicFramePr>
                <a:graphicFrameLocks/>
              </p:cNvGraphicFramePr>
              <p:nvPr>
                <p:extLst>
                  <p:ext uri="{D42A27DB-BD31-4B8C-83A1-F6EECF244321}">
                    <p14:modId xmlns:p14="http://schemas.microsoft.com/office/powerpoint/2010/main" val="1772219972"/>
                  </p:ext>
                </p:extLst>
              </p:nvPr>
            </p:nvGraphicFramePr>
            <p:xfrm>
              <a:off x="21050766" y="24971951"/>
              <a:ext cx="6383008" cy="4457847"/>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a:extLst>
                  <a:ext uri="{FF2B5EF4-FFF2-40B4-BE49-F238E27FC236}">
                    <a16:creationId xmlns:a16="http://schemas.microsoft.com/office/drawing/2014/main" id="{886EA954-D4DD-8B40-9220-06C50DFDAD66}"/>
                  </a:ext>
                </a:extLst>
              </p:cNvPr>
              <p:cNvSpPr txBox="1"/>
              <p:nvPr/>
            </p:nvSpPr>
            <p:spPr>
              <a:xfrm>
                <a:off x="22281111" y="25742816"/>
                <a:ext cx="308098" cy="461665"/>
              </a:xfrm>
              <a:prstGeom prst="rect">
                <a:avLst/>
              </a:prstGeom>
              <a:noFill/>
            </p:spPr>
            <p:txBody>
              <a:bodyPr wrap="square" rtlCol="0">
                <a:spAutoFit/>
              </a:bodyPr>
              <a:lstStyle/>
              <a:p>
                <a:r>
                  <a:rPr lang="en-US" sz="2400" dirty="0"/>
                  <a:t>a</a:t>
                </a:r>
              </a:p>
            </p:txBody>
          </p:sp>
          <p:sp>
            <p:nvSpPr>
              <p:cNvPr id="44" name="TextBox 43">
                <a:extLst>
                  <a:ext uri="{FF2B5EF4-FFF2-40B4-BE49-F238E27FC236}">
                    <a16:creationId xmlns:a16="http://schemas.microsoft.com/office/drawing/2014/main" id="{78F2DBDB-7BB4-5E41-A236-8FDC71FA32F9}"/>
                  </a:ext>
                </a:extLst>
              </p:cNvPr>
              <p:cNvSpPr txBox="1"/>
              <p:nvPr/>
            </p:nvSpPr>
            <p:spPr>
              <a:xfrm>
                <a:off x="23417255" y="26344646"/>
                <a:ext cx="494046" cy="461665"/>
              </a:xfrm>
              <a:prstGeom prst="rect">
                <a:avLst/>
              </a:prstGeom>
              <a:noFill/>
            </p:spPr>
            <p:txBody>
              <a:bodyPr wrap="none" rtlCol="0">
                <a:spAutoFit/>
              </a:bodyPr>
              <a:lstStyle/>
              <a:p>
                <a:r>
                  <a:rPr lang="en-US" sz="2400" dirty="0"/>
                  <a:t>ab</a:t>
                </a:r>
              </a:p>
            </p:txBody>
          </p:sp>
          <p:sp>
            <p:nvSpPr>
              <p:cNvPr id="45" name="TextBox 44">
                <a:extLst>
                  <a:ext uri="{FF2B5EF4-FFF2-40B4-BE49-F238E27FC236}">
                    <a16:creationId xmlns:a16="http://schemas.microsoft.com/office/drawing/2014/main" id="{6B76E0CB-79A5-B544-97EB-2D77C70BBE30}"/>
                  </a:ext>
                </a:extLst>
              </p:cNvPr>
              <p:cNvSpPr txBox="1"/>
              <p:nvPr/>
            </p:nvSpPr>
            <p:spPr>
              <a:xfrm>
                <a:off x="24738991" y="26528911"/>
                <a:ext cx="346570" cy="461665"/>
              </a:xfrm>
              <a:prstGeom prst="rect">
                <a:avLst/>
              </a:prstGeom>
              <a:noFill/>
            </p:spPr>
            <p:txBody>
              <a:bodyPr wrap="none" rtlCol="0">
                <a:spAutoFit/>
              </a:bodyPr>
              <a:lstStyle/>
              <a:p>
                <a:r>
                  <a:rPr lang="en-US" sz="2400" dirty="0"/>
                  <a:t>b</a:t>
                </a:r>
              </a:p>
            </p:txBody>
          </p:sp>
        </p:grpSp>
        <p:sp>
          <p:nvSpPr>
            <p:cNvPr id="48" name="TextBox 47">
              <a:extLst>
                <a:ext uri="{FF2B5EF4-FFF2-40B4-BE49-F238E27FC236}">
                  <a16:creationId xmlns:a16="http://schemas.microsoft.com/office/drawing/2014/main" id="{38FDC966-1E35-774F-9E86-D01677098B63}"/>
                </a:ext>
              </a:extLst>
            </p:cNvPr>
            <p:cNvSpPr txBox="1"/>
            <p:nvPr/>
          </p:nvSpPr>
          <p:spPr>
            <a:xfrm rot="16200000">
              <a:off x="19971373" y="22416882"/>
              <a:ext cx="2193774" cy="523220"/>
            </a:xfrm>
            <a:prstGeom prst="rect">
              <a:avLst/>
            </a:prstGeom>
            <a:noFill/>
          </p:spPr>
          <p:txBody>
            <a:bodyPr wrap="square" rtlCol="0">
              <a:spAutoFit/>
            </a:bodyPr>
            <a:lstStyle/>
            <a:p>
              <a:pPr algn="ctr"/>
              <a:r>
                <a:rPr lang="en-US" sz="2800" dirty="0"/>
                <a:t>Richness</a:t>
              </a:r>
            </a:p>
          </p:txBody>
        </p:sp>
        <p:sp>
          <p:nvSpPr>
            <p:cNvPr id="69" name="TextBox 68">
              <a:extLst>
                <a:ext uri="{FF2B5EF4-FFF2-40B4-BE49-F238E27FC236}">
                  <a16:creationId xmlns:a16="http://schemas.microsoft.com/office/drawing/2014/main" id="{62D66FAC-3D64-784E-84AC-6C4429CB5A4D}"/>
                </a:ext>
              </a:extLst>
            </p:cNvPr>
            <p:cNvSpPr txBox="1"/>
            <p:nvPr/>
          </p:nvSpPr>
          <p:spPr>
            <a:xfrm>
              <a:off x="21868869" y="21024581"/>
              <a:ext cx="463588" cy="707886"/>
            </a:xfrm>
            <a:prstGeom prst="rect">
              <a:avLst/>
            </a:prstGeom>
            <a:noFill/>
          </p:spPr>
          <p:txBody>
            <a:bodyPr wrap="none" rtlCol="0">
              <a:spAutoFit/>
            </a:bodyPr>
            <a:lstStyle/>
            <a:p>
              <a:r>
                <a:rPr lang="en-US" sz="4000" dirty="0"/>
                <a:t>B</a:t>
              </a:r>
            </a:p>
          </p:txBody>
        </p:sp>
      </p:grpSp>
      <p:sp>
        <p:nvSpPr>
          <p:cNvPr id="2" name="Title 1"/>
          <p:cNvSpPr>
            <a:spLocks noGrp="1"/>
          </p:cNvSpPr>
          <p:nvPr>
            <p:ph type="ctrTitle"/>
          </p:nvPr>
        </p:nvSpPr>
        <p:spPr>
          <a:xfrm>
            <a:off x="1757560" y="1518646"/>
            <a:ext cx="37380138" cy="1270066"/>
          </a:xfrm>
        </p:spPr>
        <p:txBody>
          <a:bodyPr vert="horz" lIns="91440" tIns="45720" rIns="91440" bIns="45720" rtlCol="0" anchor="b">
            <a:noAutofit/>
          </a:bodyPr>
          <a:lstStyle/>
          <a:p>
            <a:pPr algn="l"/>
            <a:r>
              <a:rPr lang="en-US" sz="9600" dirty="0">
                <a:latin typeface="Minion Pro"/>
              </a:rPr>
              <a:t>Does habitat restoration work? A case study from Utah's Escalante River  </a:t>
            </a:r>
            <a:endParaRPr lang="en-US" sz="9600" dirty="0"/>
          </a:p>
        </p:txBody>
      </p:sp>
      <p:sp>
        <p:nvSpPr>
          <p:cNvPr id="6" name="Title 1"/>
          <p:cNvSpPr txBox="1">
            <a:spLocks/>
          </p:cNvSpPr>
          <p:nvPr/>
        </p:nvSpPr>
        <p:spPr>
          <a:xfrm>
            <a:off x="1757560" y="3016543"/>
            <a:ext cx="14444143" cy="1178900"/>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4000" dirty="0">
              <a:solidFill>
                <a:schemeClr val="bg1">
                  <a:lumMod val="50000"/>
                </a:schemeClr>
              </a:solidFill>
              <a:latin typeface="Minion Pro" panose="02040503050306020203" pitchFamily="18" charset="0"/>
            </a:endParaRPr>
          </a:p>
          <a:p>
            <a:pPr algn="l"/>
            <a:r>
              <a:rPr lang="en-US" sz="3600" dirty="0">
                <a:solidFill>
                  <a:schemeClr val="bg1">
                    <a:lumMod val="50000"/>
                  </a:schemeClr>
                </a:solidFill>
                <a:latin typeface="Minion Pro" panose="02040503050306020203" pitchFamily="18" charset="0"/>
              </a:rPr>
              <a:t>Dana Lind, Sonja Cook, Mikayla </a:t>
            </a:r>
            <a:r>
              <a:rPr lang="en-US" sz="3600" dirty="0" err="1">
                <a:solidFill>
                  <a:schemeClr val="bg1">
                    <a:lumMod val="50000"/>
                  </a:schemeClr>
                </a:solidFill>
                <a:latin typeface="Minion Pro" panose="02040503050306020203" pitchFamily="18" charset="0"/>
              </a:rPr>
              <a:t>Chadbourne</a:t>
            </a:r>
            <a:r>
              <a:rPr lang="en-US" sz="3600" dirty="0">
                <a:solidFill>
                  <a:schemeClr val="bg1">
                    <a:lumMod val="50000"/>
                  </a:schemeClr>
                </a:solidFill>
                <a:latin typeface="Minion Pro" panose="02040503050306020203" pitchFamily="18" charset="0"/>
              </a:rPr>
              <a:t>, Emma </a:t>
            </a:r>
            <a:r>
              <a:rPr lang="en-US" sz="3600" dirty="0" err="1">
                <a:solidFill>
                  <a:schemeClr val="bg1">
                    <a:lumMod val="50000"/>
                  </a:schemeClr>
                </a:solidFill>
                <a:latin typeface="Minion Pro" panose="02040503050306020203" pitchFamily="18" charset="0"/>
              </a:rPr>
              <a:t>Frenn</a:t>
            </a:r>
            <a:r>
              <a:rPr lang="en-US" sz="3600" dirty="0">
                <a:solidFill>
                  <a:schemeClr val="bg1">
                    <a:lumMod val="50000"/>
                  </a:schemeClr>
                </a:solidFill>
                <a:latin typeface="Minion Pro" panose="02040503050306020203" pitchFamily="18" charset="0"/>
              </a:rPr>
              <a:t>, Samantha Edwards, Kevin </a:t>
            </a:r>
            <a:r>
              <a:rPr lang="en-US" sz="3600" dirty="0" err="1">
                <a:solidFill>
                  <a:schemeClr val="bg1">
                    <a:lumMod val="50000"/>
                  </a:schemeClr>
                </a:solidFill>
                <a:latin typeface="Minion Pro" panose="02040503050306020203" pitchFamily="18" charset="0"/>
              </a:rPr>
              <a:t>Kasza</a:t>
            </a:r>
            <a:r>
              <a:rPr lang="en-US" sz="3600" dirty="0">
                <a:solidFill>
                  <a:schemeClr val="bg1">
                    <a:lumMod val="50000"/>
                  </a:schemeClr>
                </a:solidFill>
                <a:latin typeface="Minion Pro" panose="02040503050306020203" pitchFamily="18" charset="0"/>
              </a:rPr>
              <a:t> &amp; Garrett Miller, with Todd Wellnitz (mentor)</a:t>
            </a:r>
            <a:endParaRPr lang="en-US" sz="3600" dirty="0">
              <a:cs typeface="Calibri Light"/>
            </a:endParaRPr>
          </a:p>
        </p:txBody>
      </p:sp>
      <p:sp>
        <p:nvSpPr>
          <p:cNvPr id="8" name="Subtitle 2"/>
          <p:cNvSpPr txBox="1">
            <a:spLocks/>
          </p:cNvSpPr>
          <p:nvPr/>
        </p:nvSpPr>
        <p:spPr>
          <a:xfrm>
            <a:off x="1357798" y="8740800"/>
            <a:ext cx="12458805" cy="13611749"/>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800"/>
              </a:spcBef>
            </a:pPr>
            <a:r>
              <a:rPr lang="en-US" sz="3600" dirty="0">
                <a:cs typeface="Times New Roman"/>
              </a:rPr>
              <a:t>The </a:t>
            </a:r>
            <a:r>
              <a:rPr lang="en-US" sz="3600" b="1" dirty="0">
                <a:cs typeface="Times New Roman"/>
              </a:rPr>
              <a:t>Escalante River </a:t>
            </a:r>
            <a:r>
              <a:rPr lang="en-US" sz="3600" dirty="0">
                <a:cs typeface="Times New Roman"/>
              </a:rPr>
              <a:t>ecosystem, like many across the southwestern United States, is threatened by invasive Russian olives trees (</a:t>
            </a:r>
            <a:r>
              <a:rPr lang="en-US" sz="3600" i="1" dirty="0" err="1">
                <a:cs typeface="Times New Roman"/>
              </a:rPr>
              <a:t>Elaeagnus</a:t>
            </a:r>
            <a:r>
              <a:rPr lang="en-US" sz="3600" i="1" dirty="0">
                <a:cs typeface="Times New Roman"/>
              </a:rPr>
              <a:t> </a:t>
            </a:r>
            <a:r>
              <a:rPr lang="en-US" sz="3600" i="1" dirty="0" err="1">
                <a:cs typeface="Times New Roman"/>
              </a:rPr>
              <a:t>angustifolia</a:t>
            </a:r>
            <a:r>
              <a:rPr lang="en-US" sz="3600" dirty="0">
                <a:cs typeface="Times New Roman"/>
              </a:rPr>
              <a:t>)</a:t>
            </a:r>
            <a:r>
              <a:rPr lang="en-US" sz="3600" baseline="30000" dirty="0">
                <a:cs typeface="Times New Roman"/>
              </a:rPr>
              <a:t> </a:t>
            </a:r>
            <a:r>
              <a:rPr lang="en-US" sz="3600" b="1" baseline="30000" dirty="0">
                <a:cs typeface="Times New Roman"/>
              </a:rPr>
              <a:t>1</a:t>
            </a:r>
            <a:r>
              <a:rPr lang="en-US" sz="3600" dirty="0">
                <a:cs typeface="Times New Roman"/>
              </a:rPr>
              <a:t>. Russian olives are drought-tolerant nitrogen-fixers that form dense </a:t>
            </a:r>
            <a:r>
              <a:rPr lang="en-US" sz="3600">
                <a:cs typeface="Times New Roman"/>
              </a:rPr>
              <a:t>stands that can </a:t>
            </a:r>
            <a:r>
              <a:rPr lang="en-US" sz="3600" dirty="0">
                <a:cs typeface="Times New Roman"/>
              </a:rPr>
              <a:t>alter bank-side, or </a:t>
            </a:r>
            <a:r>
              <a:rPr lang="en-US" sz="3600" b="1" dirty="0">
                <a:cs typeface="Times New Roman"/>
              </a:rPr>
              <a:t>riparian</a:t>
            </a:r>
            <a:r>
              <a:rPr lang="en-US" sz="3600" dirty="0">
                <a:cs typeface="Times New Roman"/>
              </a:rPr>
              <a:t>, communities by outcompeting native willows and cottonwoods </a:t>
            </a:r>
            <a:r>
              <a:rPr lang="en-US" sz="3600" b="1" baseline="30000" dirty="0">
                <a:cs typeface="Times New Roman"/>
              </a:rPr>
              <a:t>2</a:t>
            </a:r>
            <a:r>
              <a:rPr lang="en-US" sz="3600" dirty="0">
                <a:cs typeface="Times New Roman"/>
              </a:rPr>
              <a:t>. These </a:t>
            </a:r>
            <a:r>
              <a:rPr lang="en-US" sz="3600" dirty="0" err="1">
                <a:cs typeface="Times New Roman"/>
              </a:rPr>
              <a:t>invasives</a:t>
            </a:r>
            <a:r>
              <a:rPr lang="en-US" sz="3600" dirty="0">
                <a:cs typeface="Times New Roman"/>
              </a:rPr>
              <a:t> also change rivers by preventing bank erosion, which leads to channelization and degradation of the streambed habitat</a:t>
            </a:r>
            <a:r>
              <a:rPr lang="en-US" sz="3600" baseline="30000" dirty="0">
                <a:cs typeface="Times New Roman"/>
              </a:rPr>
              <a:t> </a:t>
            </a:r>
            <a:r>
              <a:rPr lang="en-US" sz="3600" b="1" baseline="30000" dirty="0">
                <a:cs typeface="Times New Roman"/>
              </a:rPr>
              <a:t>3</a:t>
            </a:r>
            <a:r>
              <a:rPr lang="en-US" sz="3600" dirty="0">
                <a:cs typeface="Times New Roman"/>
              </a:rPr>
              <a:t>.  In addition, Russian olive leaf litter falling into streams can alter nutrient cycling rates and shift food availability for some aquatic invertebrates</a:t>
            </a:r>
            <a:r>
              <a:rPr lang="en-US" sz="3600" baseline="30000" dirty="0">
                <a:cs typeface="Times New Roman"/>
              </a:rPr>
              <a:t> </a:t>
            </a:r>
            <a:r>
              <a:rPr lang="en-US" sz="3600" b="1" baseline="30000" dirty="0">
                <a:cs typeface="Times New Roman"/>
              </a:rPr>
              <a:t>4,5</a:t>
            </a:r>
            <a:r>
              <a:rPr lang="en-US" sz="3600" dirty="0">
                <a:cs typeface="Times New Roman"/>
              </a:rPr>
              <a:t>. </a:t>
            </a:r>
          </a:p>
          <a:p>
            <a:pPr algn="l">
              <a:spcBef>
                <a:spcPts val="1800"/>
              </a:spcBef>
            </a:pPr>
            <a:r>
              <a:rPr lang="en-US" sz="3600" dirty="0">
                <a:cs typeface="Times New Roman"/>
              </a:rPr>
              <a:t>To control Russian olives and prevent their spread, in 2009 the </a:t>
            </a:r>
            <a:r>
              <a:rPr lang="en-US" sz="3600" b="1" dirty="0">
                <a:cs typeface="Times New Roman"/>
              </a:rPr>
              <a:t>Escalante River Watershed Partnership (ERWP) </a:t>
            </a:r>
            <a:r>
              <a:rPr lang="en-US" sz="3600" dirty="0">
                <a:cs typeface="Times New Roman"/>
              </a:rPr>
              <a:t>began removing these trees from Escalante Canyon to restore the river to its natural state.  </a:t>
            </a:r>
          </a:p>
          <a:p>
            <a:pPr algn="l">
              <a:spcBef>
                <a:spcPts val="1800"/>
              </a:spcBef>
            </a:pPr>
            <a:r>
              <a:rPr lang="en-US" sz="3600" dirty="0">
                <a:cs typeface="Times New Roman"/>
              </a:rPr>
              <a:t>In 2015, </a:t>
            </a:r>
            <a:r>
              <a:rPr lang="en-US" sz="3600" b="1" dirty="0">
                <a:cs typeface="Times New Roman"/>
              </a:rPr>
              <a:t>students in Collaborative Research in Biology (Biol-423) </a:t>
            </a:r>
            <a:r>
              <a:rPr lang="en-US" sz="3600" dirty="0">
                <a:cs typeface="Times New Roman"/>
              </a:rPr>
              <a:t>assisted ERWP in removing Russian olives and </a:t>
            </a:r>
            <a:r>
              <a:rPr lang="en-US" sz="3600" b="1" dirty="0">
                <a:cs typeface="Times New Roman"/>
              </a:rPr>
              <a:t>conducted a pilot study to assess the effects of removal on riparian and stream invertebrates</a:t>
            </a:r>
            <a:r>
              <a:rPr lang="en-US" sz="3600" dirty="0">
                <a:cs typeface="Times New Roman"/>
              </a:rPr>
              <a:t>. Results from that study suggested that invertebrate richness and abundance increased as time since removal increased. </a:t>
            </a:r>
          </a:p>
          <a:p>
            <a:pPr algn="l">
              <a:spcBef>
                <a:spcPts val="1800"/>
              </a:spcBef>
            </a:pPr>
            <a:r>
              <a:rPr lang="en-US" sz="3600" dirty="0">
                <a:cs typeface="Times New Roman"/>
              </a:rPr>
              <a:t>To see if this trend was consistent over time,</a:t>
            </a:r>
            <a:r>
              <a:rPr lang="en-US" sz="3600" b="1" dirty="0">
                <a:cs typeface="Times New Roman"/>
              </a:rPr>
              <a:t> this past March (2018), a second group of Biol-423 students returned to do a follow-up study. </a:t>
            </a:r>
            <a:r>
              <a:rPr lang="en-US" sz="3600" dirty="0">
                <a:cs typeface="Times New Roman"/>
              </a:rPr>
              <a:t>Their objective was to resample the original sites and sample the last remaining Escalante River site with living Russian olive trees. This poster shows the results of this 3-year research project.</a:t>
            </a:r>
          </a:p>
        </p:txBody>
      </p:sp>
      <p:sp>
        <p:nvSpPr>
          <p:cNvPr id="3" name="TextBox 2"/>
          <p:cNvSpPr txBox="1"/>
          <p:nvPr/>
        </p:nvSpPr>
        <p:spPr>
          <a:xfrm>
            <a:off x="1357798" y="7793923"/>
            <a:ext cx="519088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Background</a:t>
            </a:r>
          </a:p>
        </p:txBody>
      </p:sp>
      <p:sp>
        <p:nvSpPr>
          <p:cNvPr id="37" name="TextBox 36"/>
          <p:cNvSpPr txBox="1"/>
          <p:nvPr/>
        </p:nvSpPr>
        <p:spPr>
          <a:xfrm>
            <a:off x="14986846" y="7793923"/>
            <a:ext cx="7638918"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Experimental Design</a:t>
            </a:r>
          </a:p>
        </p:txBody>
      </p:sp>
      <p:sp>
        <p:nvSpPr>
          <p:cNvPr id="42" name="TextBox 41"/>
          <p:cNvSpPr txBox="1"/>
          <p:nvPr/>
        </p:nvSpPr>
        <p:spPr>
          <a:xfrm>
            <a:off x="14986846" y="18658951"/>
            <a:ext cx="295251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4" name="Rectangle 3">
            <a:extLst>
              <a:ext uri="{FF2B5EF4-FFF2-40B4-BE49-F238E27FC236}">
                <a16:creationId xmlns:a16="http://schemas.microsoft.com/office/drawing/2014/main" id="{46E49545-0881-47C6-972B-74CAD194B00D}"/>
              </a:ext>
            </a:extLst>
          </p:cNvPr>
          <p:cNvSpPr/>
          <p:nvPr/>
        </p:nvSpPr>
        <p:spPr>
          <a:xfrm>
            <a:off x="14986846" y="14280075"/>
            <a:ext cx="11708553" cy="4031873"/>
          </a:xfrm>
          <a:prstGeom prst="rect">
            <a:avLst/>
          </a:prstGeom>
        </p:spPr>
        <p:txBody>
          <a:bodyPr wrap="square" anchor="t">
            <a:spAutoFit/>
          </a:bodyPr>
          <a:lstStyle/>
          <a:p>
            <a:pPr fontAlgn="base"/>
            <a:r>
              <a:rPr lang="en-US" sz="3200" dirty="0">
                <a:solidFill>
                  <a:srgbClr val="000000"/>
                </a:solidFill>
                <a:cs typeface="Times New Roman"/>
              </a:rPr>
              <a:t>Eight sampling plots were established at each Russian olive removal site (dotted circles). Each plot had 2 pitfall traps (red dots) and 2 sticky traps (yellow rectangles) to collect terrestrial invertebrates and flying insects. The traps were left in place for 1-week. Eight aquatic invertebrate samples (blue squares) were collected from the adjacent streambed on the last day of the study. In addition, stream bank slope was measured at seven spots along the river (green lines) to assess bank erosion. </a:t>
            </a:r>
          </a:p>
        </p:txBody>
      </p:sp>
      <p:sp>
        <p:nvSpPr>
          <p:cNvPr id="35" name="TextBox 34"/>
          <p:cNvSpPr txBox="1"/>
          <p:nvPr/>
        </p:nvSpPr>
        <p:spPr>
          <a:xfrm>
            <a:off x="28361392" y="31632811"/>
            <a:ext cx="5862962"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Literature Cited</a:t>
            </a:r>
          </a:p>
        </p:txBody>
      </p:sp>
      <p:sp>
        <p:nvSpPr>
          <p:cNvPr id="43" name="TextBox 42"/>
          <p:cNvSpPr txBox="1"/>
          <p:nvPr/>
        </p:nvSpPr>
        <p:spPr>
          <a:xfrm>
            <a:off x="1357798" y="22428749"/>
            <a:ext cx="852000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Hypothesis &amp; Prediction</a:t>
            </a:r>
          </a:p>
        </p:txBody>
      </p:sp>
      <p:sp>
        <p:nvSpPr>
          <p:cNvPr id="54" name="TextBox 53"/>
          <p:cNvSpPr txBox="1"/>
          <p:nvPr/>
        </p:nvSpPr>
        <p:spPr>
          <a:xfrm>
            <a:off x="28323269" y="17221832"/>
            <a:ext cx="386169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p:txBody>
      </p:sp>
      <p:sp>
        <p:nvSpPr>
          <p:cNvPr id="41" name="TextBox 40"/>
          <p:cNvSpPr txBox="1"/>
          <p:nvPr/>
        </p:nvSpPr>
        <p:spPr>
          <a:xfrm>
            <a:off x="1357798" y="23282805"/>
            <a:ext cx="12458805" cy="2308324"/>
          </a:xfrm>
          <a:prstGeom prst="rect">
            <a:avLst/>
          </a:prstGeom>
          <a:noFill/>
        </p:spPr>
        <p:txBody>
          <a:bodyPr wrap="square" rtlCol="0" anchor="t">
            <a:spAutoFit/>
          </a:bodyPr>
          <a:lstStyle/>
          <a:p>
            <a:r>
              <a:rPr lang="en-US" sz="3600" b="1" dirty="0">
                <a:cs typeface="Times New Roman"/>
              </a:rPr>
              <a:t>Riparian and aquatic invertebrate richness and abundance should increase with time since Russian olive removal. If this is true, invertebrate richness and abundance from the 2015 control site should be greater than the 2018 control site. </a:t>
            </a:r>
          </a:p>
        </p:txBody>
      </p:sp>
      <p:sp>
        <p:nvSpPr>
          <p:cNvPr id="47" name="TextBox 46">
            <a:extLst>
              <a:ext uri="{FF2B5EF4-FFF2-40B4-BE49-F238E27FC236}">
                <a16:creationId xmlns:a16="http://schemas.microsoft.com/office/drawing/2014/main" id="{ABE69782-C6AB-4F99-98F4-FDF90A9D7D19}"/>
              </a:ext>
            </a:extLst>
          </p:cNvPr>
          <p:cNvSpPr txBox="1"/>
          <p:nvPr/>
        </p:nvSpPr>
        <p:spPr>
          <a:xfrm>
            <a:off x="28323269" y="32453052"/>
            <a:ext cx="11988266" cy="3477875"/>
          </a:xfrm>
          <a:prstGeom prst="rect">
            <a:avLst/>
          </a:prstGeom>
          <a:noFill/>
        </p:spPr>
        <p:txBody>
          <a:bodyPr wrap="square" rtlCol="0" anchor="t">
            <a:spAutoFit/>
          </a:bodyPr>
          <a:lstStyle/>
          <a:p>
            <a:pPr marL="457200" indent="-457200">
              <a:spcBef>
                <a:spcPts val="600"/>
              </a:spcBef>
              <a:buAutoNum type="arabicPeriod"/>
            </a:pPr>
            <a:r>
              <a:rPr lang="en-US" sz="2000" dirty="0">
                <a:cs typeface="Calibri"/>
              </a:rPr>
              <a:t>Reynolds RV, Cooper DJ. 2010. Environmental tolerance of an invasive riparian tree and its potential for continued spread in the southwestern US. </a:t>
            </a:r>
            <a:r>
              <a:rPr lang="en-US" sz="2000" i="1" dirty="0">
                <a:cs typeface="Calibri"/>
              </a:rPr>
              <a:t>J. Veg </a:t>
            </a:r>
            <a:r>
              <a:rPr lang="en-US" sz="2000" i="1" dirty="0" err="1">
                <a:cs typeface="Calibri"/>
              </a:rPr>
              <a:t>Sci</a:t>
            </a:r>
            <a:r>
              <a:rPr lang="en-US" sz="2000" i="1" dirty="0">
                <a:cs typeface="Calibri"/>
              </a:rPr>
              <a:t> </a:t>
            </a:r>
            <a:r>
              <a:rPr lang="en-US" sz="2000" b="1" dirty="0">
                <a:cs typeface="Calibri"/>
              </a:rPr>
              <a:t>21</a:t>
            </a:r>
            <a:r>
              <a:rPr lang="en-US" sz="2000" dirty="0">
                <a:cs typeface="Calibri"/>
              </a:rPr>
              <a:t>: 733-743. </a:t>
            </a:r>
          </a:p>
          <a:p>
            <a:pPr marL="457200" indent="-457200">
              <a:spcBef>
                <a:spcPts val="600"/>
              </a:spcBef>
              <a:buAutoNum type="arabicPeriod"/>
            </a:pPr>
            <a:r>
              <a:rPr lang="en-US" sz="2000" dirty="0">
                <a:cs typeface="Calibri"/>
              </a:rPr>
              <a:t>Collette KD, </a:t>
            </a:r>
            <a:r>
              <a:rPr lang="en-US" sz="2000" dirty="0" err="1">
                <a:cs typeface="Calibri"/>
              </a:rPr>
              <a:t>Pither</a:t>
            </a:r>
            <a:r>
              <a:rPr lang="en-US" sz="2000" dirty="0">
                <a:cs typeface="Calibri"/>
              </a:rPr>
              <a:t> J. 2016. Russian-olive (</a:t>
            </a:r>
            <a:r>
              <a:rPr lang="en-US" sz="2000" i="1" dirty="0" err="1">
                <a:cs typeface="Calibri"/>
              </a:rPr>
              <a:t>Elaeagnus</a:t>
            </a:r>
            <a:r>
              <a:rPr lang="en-US" sz="2000" i="1" dirty="0">
                <a:cs typeface="Calibri"/>
              </a:rPr>
              <a:t> </a:t>
            </a:r>
            <a:r>
              <a:rPr lang="en-US" sz="2000" i="1" dirty="0" err="1">
                <a:cs typeface="Calibri"/>
              </a:rPr>
              <a:t>angustifolia</a:t>
            </a:r>
            <a:r>
              <a:rPr lang="en-US" sz="2000" dirty="0">
                <a:cs typeface="Calibri"/>
              </a:rPr>
              <a:t>) biology and ecology and its potential to invade northern North American riparian ecosystems. </a:t>
            </a:r>
            <a:r>
              <a:rPr lang="en-US" sz="2000" i="1" dirty="0">
                <a:cs typeface="Calibri"/>
              </a:rPr>
              <a:t>Invasive Plant </a:t>
            </a:r>
            <a:r>
              <a:rPr lang="en-US" sz="2000" i="1" dirty="0" err="1">
                <a:cs typeface="Calibri"/>
              </a:rPr>
              <a:t>Sci</a:t>
            </a:r>
            <a:r>
              <a:rPr lang="en-US" sz="2000" i="1" dirty="0">
                <a:cs typeface="Calibri"/>
              </a:rPr>
              <a:t> </a:t>
            </a:r>
            <a:r>
              <a:rPr lang="en-US" sz="2000" i="1" dirty="0" err="1">
                <a:cs typeface="Calibri"/>
              </a:rPr>
              <a:t>Manag</a:t>
            </a:r>
            <a:r>
              <a:rPr lang="en-US" sz="2000" i="1" dirty="0">
                <a:cs typeface="Calibri"/>
              </a:rPr>
              <a:t> </a:t>
            </a:r>
            <a:r>
              <a:rPr lang="en-US" sz="2000" b="1" dirty="0">
                <a:cs typeface="Calibri"/>
              </a:rPr>
              <a:t>8</a:t>
            </a:r>
            <a:r>
              <a:rPr lang="en-US" sz="2000" dirty="0">
                <a:cs typeface="Calibri"/>
              </a:rPr>
              <a:t>:1-14 </a:t>
            </a:r>
          </a:p>
          <a:p>
            <a:pPr marL="457200" indent="-457200">
              <a:spcBef>
                <a:spcPts val="600"/>
              </a:spcBef>
              <a:buAutoNum type="arabicPeriod"/>
            </a:pPr>
            <a:r>
              <a:rPr lang="en-US" sz="2000" dirty="0">
                <a:cs typeface="Calibri"/>
              </a:rPr>
              <a:t>Gaddis M, Sher A. 2012. Russian olive (</a:t>
            </a:r>
            <a:r>
              <a:rPr lang="en-US" sz="2000" i="1" dirty="0" err="1">
                <a:cs typeface="Calibri"/>
              </a:rPr>
              <a:t>Elaeagnus</a:t>
            </a:r>
            <a:r>
              <a:rPr lang="en-US" sz="2000" i="1" dirty="0">
                <a:cs typeface="Calibri"/>
              </a:rPr>
              <a:t> </a:t>
            </a:r>
            <a:r>
              <a:rPr lang="en-US" sz="2000" i="1" dirty="0" err="1">
                <a:cs typeface="Calibri"/>
              </a:rPr>
              <a:t>angustifolia</a:t>
            </a:r>
            <a:r>
              <a:rPr lang="en-US" sz="2000" dirty="0">
                <a:cs typeface="Calibri"/>
              </a:rPr>
              <a:t>) removal in the western United States: Multi-Site findings and considerations for future research. </a:t>
            </a:r>
            <a:r>
              <a:rPr lang="en-US" sz="2000" i="1" dirty="0">
                <a:cs typeface="Calibri"/>
              </a:rPr>
              <a:t>Sustainability</a:t>
            </a:r>
            <a:r>
              <a:rPr lang="en-US" sz="2000" dirty="0">
                <a:cs typeface="Calibri"/>
              </a:rPr>
              <a:t> </a:t>
            </a:r>
            <a:r>
              <a:rPr lang="en-US" sz="2000" b="1" dirty="0">
                <a:cs typeface="Calibri"/>
              </a:rPr>
              <a:t>4</a:t>
            </a:r>
            <a:r>
              <a:rPr lang="en-US" sz="2000" dirty="0">
                <a:cs typeface="Calibri"/>
              </a:rPr>
              <a:t>: 3346-3361.</a:t>
            </a:r>
          </a:p>
          <a:p>
            <a:pPr marL="457200" indent="-457200">
              <a:spcBef>
                <a:spcPts val="600"/>
              </a:spcBef>
              <a:buFontTx/>
              <a:buAutoNum type="arabicPeriod"/>
            </a:pPr>
            <a:r>
              <a:rPr lang="en-US" sz="2000" dirty="0" err="1">
                <a:cs typeface="Calibri"/>
              </a:rPr>
              <a:t>Mineau</a:t>
            </a:r>
            <a:r>
              <a:rPr lang="en-US" sz="2000" dirty="0">
                <a:cs typeface="Calibri"/>
              </a:rPr>
              <a:t> MM, Baxter CV, Marcarelli AM, </a:t>
            </a:r>
            <a:r>
              <a:rPr lang="en-US" sz="2000" dirty="0" err="1">
                <a:cs typeface="Calibri"/>
              </a:rPr>
              <a:t>Minshall</a:t>
            </a:r>
            <a:r>
              <a:rPr lang="en-US" sz="2000" dirty="0">
                <a:cs typeface="Calibri"/>
              </a:rPr>
              <a:t> GW. 2012. An invasive riparian tree reduces stream ecosystem efficiency via a recalcitrant organic matter subsidy. </a:t>
            </a:r>
            <a:r>
              <a:rPr lang="en-US" sz="2000" i="1" dirty="0">
                <a:cs typeface="Calibri"/>
              </a:rPr>
              <a:t>Ecology</a:t>
            </a:r>
            <a:r>
              <a:rPr lang="en-US" sz="2000" dirty="0">
                <a:cs typeface="Calibri"/>
              </a:rPr>
              <a:t> </a:t>
            </a:r>
            <a:r>
              <a:rPr lang="en-US" sz="2000" b="1" dirty="0">
                <a:cs typeface="Calibri"/>
              </a:rPr>
              <a:t>93</a:t>
            </a:r>
            <a:r>
              <a:rPr lang="en-US" sz="2000" dirty="0">
                <a:cs typeface="Calibri"/>
              </a:rPr>
              <a:t>: 1501-1508.</a:t>
            </a:r>
          </a:p>
          <a:p>
            <a:pPr marL="457200" indent="-457200">
              <a:spcBef>
                <a:spcPts val="600"/>
              </a:spcBef>
              <a:buFontTx/>
              <a:buAutoNum type="arabicPeriod"/>
            </a:pPr>
            <a:r>
              <a:rPr lang="en-US" sz="2000" dirty="0">
                <a:cs typeface="Calibri"/>
              </a:rPr>
              <a:t>Moline, A.B. and N.L. </a:t>
            </a:r>
            <a:r>
              <a:rPr lang="en-US" sz="2000" dirty="0" err="1">
                <a:cs typeface="Calibri"/>
              </a:rPr>
              <a:t>Poff</a:t>
            </a:r>
            <a:r>
              <a:rPr lang="en-US" sz="2000" dirty="0">
                <a:cs typeface="Calibri"/>
              </a:rPr>
              <a:t>. Growth of an invertebrate shredder on native (</a:t>
            </a:r>
            <a:r>
              <a:rPr lang="en-US" sz="2000" i="1" dirty="0" err="1">
                <a:cs typeface="Calibri"/>
              </a:rPr>
              <a:t>Populus</a:t>
            </a:r>
            <a:r>
              <a:rPr lang="en-US" sz="2000" dirty="0">
                <a:cs typeface="Calibri"/>
              </a:rPr>
              <a:t>) and non-native (</a:t>
            </a:r>
            <a:r>
              <a:rPr lang="en-US" sz="2000" i="1" dirty="0" err="1">
                <a:cs typeface="Calibri"/>
              </a:rPr>
              <a:t>Tamarix</a:t>
            </a:r>
            <a:r>
              <a:rPr lang="en-US" sz="2000" i="1" dirty="0">
                <a:cs typeface="Calibri"/>
              </a:rPr>
              <a:t>, </a:t>
            </a:r>
            <a:r>
              <a:rPr lang="en-US" sz="2000" i="1" dirty="0" err="1">
                <a:cs typeface="Calibri"/>
              </a:rPr>
              <a:t>Elaeagnus</a:t>
            </a:r>
            <a:r>
              <a:rPr lang="en-US" sz="2000" dirty="0">
                <a:cs typeface="Calibri"/>
              </a:rPr>
              <a:t>) leaf litter. </a:t>
            </a:r>
            <a:r>
              <a:rPr lang="en-US" sz="2000" i="1" dirty="0">
                <a:cs typeface="Calibri"/>
              </a:rPr>
              <a:t>Freshwater </a:t>
            </a:r>
            <a:r>
              <a:rPr lang="en-US" sz="2000" i="1" dirty="0" err="1">
                <a:cs typeface="Calibri"/>
              </a:rPr>
              <a:t>Biol</a:t>
            </a:r>
            <a:r>
              <a:rPr lang="en-US" sz="2000" i="1" dirty="0">
                <a:cs typeface="Calibri"/>
              </a:rPr>
              <a:t> </a:t>
            </a:r>
            <a:r>
              <a:rPr lang="en-US" sz="2000" b="1" dirty="0">
                <a:cs typeface="Calibri"/>
              </a:rPr>
              <a:t>53</a:t>
            </a:r>
            <a:r>
              <a:rPr lang="en-US" sz="2000" dirty="0">
                <a:cs typeface="Calibri"/>
              </a:rPr>
              <a:t>: 1012-1020</a:t>
            </a:r>
          </a:p>
        </p:txBody>
      </p:sp>
      <p:pic>
        <p:nvPicPr>
          <p:cNvPr id="22" name="Picture 21" descr="A close up of a sign&#10;&#10;Description generated with high confidence">
            <a:extLst>
              <a:ext uri="{FF2B5EF4-FFF2-40B4-BE49-F238E27FC236}">
                <a16:creationId xmlns:a16="http://schemas.microsoft.com/office/drawing/2014/main" id="{1C1A6712-C500-416D-9F23-692DFF87FB62}"/>
              </a:ext>
            </a:extLst>
          </p:cNvPr>
          <p:cNvPicPr>
            <a:picLocks noChangeAspect="1"/>
          </p:cNvPicPr>
          <p:nvPr/>
        </p:nvPicPr>
        <p:blipFill rotWithShape="1">
          <a:blip r:embed="rId5">
            <a:extLst>
              <a:ext uri="{28A0092B-C50C-407E-A947-70E740481C1C}">
                <a14:useLocalDpi xmlns:a14="http://schemas.microsoft.com/office/drawing/2010/main" val="0"/>
              </a:ext>
            </a:extLst>
          </a:blip>
          <a:srcRect l="1248" r="1203"/>
          <a:stretch/>
        </p:blipFill>
        <p:spPr>
          <a:xfrm>
            <a:off x="1149904" y="4899761"/>
            <a:ext cx="39799313" cy="2457882"/>
          </a:xfrm>
          <a:prstGeom prst="rect">
            <a:avLst/>
          </a:prstGeom>
        </p:spPr>
      </p:pic>
      <p:sp>
        <p:nvSpPr>
          <p:cNvPr id="31" name="TextBox 30">
            <a:extLst>
              <a:ext uri="{FF2B5EF4-FFF2-40B4-BE49-F238E27FC236}">
                <a16:creationId xmlns:a16="http://schemas.microsoft.com/office/drawing/2014/main" id="{0126E057-11FE-6948-B7EA-EA1C50EBAD8B}"/>
              </a:ext>
            </a:extLst>
          </p:cNvPr>
          <p:cNvSpPr txBox="1"/>
          <p:nvPr/>
        </p:nvSpPr>
        <p:spPr>
          <a:xfrm>
            <a:off x="1357798" y="25783362"/>
            <a:ext cx="511030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Study Sites</a:t>
            </a:r>
          </a:p>
        </p:txBody>
      </p:sp>
      <p:sp>
        <p:nvSpPr>
          <p:cNvPr id="32" name="Rectangle 31">
            <a:extLst>
              <a:ext uri="{FF2B5EF4-FFF2-40B4-BE49-F238E27FC236}">
                <a16:creationId xmlns:a16="http://schemas.microsoft.com/office/drawing/2014/main" id="{3DF7D74A-97A3-564F-B185-379EF69DB88A}"/>
              </a:ext>
            </a:extLst>
          </p:cNvPr>
          <p:cNvSpPr/>
          <p:nvPr/>
        </p:nvSpPr>
        <p:spPr>
          <a:xfrm>
            <a:off x="1417007" y="34278527"/>
            <a:ext cx="12458805" cy="1815882"/>
          </a:xfrm>
          <a:prstGeom prst="rect">
            <a:avLst/>
          </a:prstGeom>
        </p:spPr>
        <p:txBody>
          <a:bodyPr wrap="square" anchor="t">
            <a:spAutoFit/>
          </a:bodyPr>
          <a:lstStyle/>
          <a:p>
            <a:pPr fontAlgn="base"/>
            <a:r>
              <a:rPr lang="en-US" sz="2800" dirty="0">
                <a:solidFill>
                  <a:srgbClr val="000000"/>
                </a:solidFill>
                <a:cs typeface="Times New Roman"/>
              </a:rPr>
              <a:t>Location of Russian olive removal sites along the Escalante River color-coded by the year of removal. Circled are the original three Russian olive removal sites used in the 2015 pilot study that were also sampled in 2018 follow-up study, as well as the 2018 control site. </a:t>
            </a:r>
            <a:endParaRPr lang="en-US" sz="2800" dirty="0">
              <a:solidFill>
                <a:srgbClr val="000000"/>
              </a:solidFill>
            </a:endParaRPr>
          </a:p>
        </p:txBody>
      </p:sp>
      <p:sp>
        <p:nvSpPr>
          <p:cNvPr id="66" name="TextBox 65">
            <a:extLst>
              <a:ext uri="{FF2B5EF4-FFF2-40B4-BE49-F238E27FC236}">
                <a16:creationId xmlns:a16="http://schemas.microsoft.com/office/drawing/2014/main" id="{C1C8F32D-306D-7D43-A4BB-1A27745660CC}"/>
              </a:ext>
            </a:extLst>
          </p:cNvPr>
          <p:cNvSpPr txBox="1"/>
          <p:nvPr/>
        </p:nvSpPr>
        <p:spPr>
          <a:xfrm>
            <a:off x="15214636" y="21742741"/>
            <a:ext cx="3972178" cy="584775"/>
          </a:xfrm>
          <a:prstGeom prst="rect">
            <a:avLst/>
          </a:prstGeom>
          <a:noFill/>
        </p:spPr>
        <p:txBody>
          <a:bodyPr wrap="none" rtlCol="0">
            <a:spAutoFit/>
          </a:bodyPr>
          <a:lstStyle/>
          <a:p>
            <a:r>
              <a:rPr lang="en-US" sz="3200" b="1" dirty="0"/>
              <a:t>Riparian Invertebrates</a:t>
            </a:r>
          </a:p>
        </p:txBody>
      </p:sp>
      <p:graphicFrame>
        <p:nvGraphicFramePr>
          <p:cNvPr id="72" name="Chart 71">
            <a:extLst>
              <a:ext uri="{FF2B5EF4-FFF2-40B4-BE49-F238E27FC236}">
                <a16:creationId xmlns:a16="http://schemas.microsoft.com/office/drawing/2014/main" id="{CAAAAF3C-F7BC-424E-84B9-66999B5DE533}"/>
              </a:ext>
            </a:extLst>
          </p:cNvPr>
          <p:cNvGraphicFramePr>
            <a:graphicFrameLocks/>
          </p:cNvGraphicFramePr>
          <p:nvPr>
            <p:extLst>
              <p:ext uri="{D42A27DB-BD31-4B8C-83A1-F6EECF244321}">
                <p14:modId xmlns:p14="http://schemas.microsoft.com/office/powerpoint/2010/main" val="618787103"/>
              </p:ext>
            </p:extLst>
          </p:nvPr>
        </p:nvGraphicFramePr>
        <p:xfrm>
          <a:off x="33984054" y="7809196"/>
          <a:ext cx="6926844" cy="46046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5" name="Chart 74">
            <a:extLst>
              <a:ext uri="{FF2B5EF4-FFF2-40B4-BE49-F238E27FC236}">
                <a16:creationId xmlns:a16="http://schemas.microsoft.com/office/drawing/2014/main" id="{058CEA05-7139-7547-92F8-4215F0A7BB94}"/>
              </a:ext>
            </a:extLst>
          </p:cNvPr>
          <p:cNvGraphicFramePr>
            <a:graphicFrameLocks/>
          </p:cNvGraphicFramePr>
          <p:nvPr>
            <p:extLst>
              <p:ext uri="{D42A27DB-BD31-4B8C-83A1-F6EECF244321}">
                <p14:modId xmlns:p14="http://schemas.microsoft.com/office/powerpoint/2010/main" val="2208001867"/>
              </p:ext>
            </p:extLst>
          </p:nvPr>
        </p:nvGraphicFramePr>
        <p:xfrm>
          <a:off x="28149572" y="11905137"/>
          <a:ext cx="6926844" cy="5160596"/>
        </p:xfrm>
        <a:graphic>
          <a:graphicData uri="http://schemas.openxmlformats.org/drawingml/2006/chart">
            <c:chart xmlns:c="http://schemas.openxmlformats.org/drawingml/2006/chart" xmlns:r="http://schemas.openxmlformats.org/officeDocument/2006/relationships" r:id="rId7"/>
          </a:graphicData>
        </a:graphic>
      </p:graphicFrame>
      <p:sp>
        <p:nvSpPr>
          <p:cNvPr id="76" name="Rectangle 75">
            <a:extLst>
              <a:ext uri="{FF2B5EF4-FFF2-40B4-BE49-F238E27FC236}">
                <a16:creationId xmlns:a16="http://schemas.microsoft.com/office/drawing/2014/main" id="{133EF478-E304-8741-827F-B582DE319860}"/>
              </a:ext>
            </a:extLst>
          </p:cNvPr>
          <p:cNvSpPr/>
          <p:nvPr/>
        </p:nvSpPr>
        <p:spPr>
          <a:xfrm>
            <a:off x="34982280" y="12707320"/>
            <a:ext cx="5329255" cy="2677656"/>
          </a:xfrm>
          <a:prstGeom prst="rect">
            <a:avLst/>
          </a:prstGeom>
        </p:spPr>
        <p:txBody>
          <a:bodyPr wrap="square" anchor="t">
            <a:spAutoFit/>
          </a:bodyPr>
          <a:lstStyle/>
          <a:p>
            <a:pPr fontAlgn="base"/>
            <a:r>
              <a:rPr lang="en-US" sz="2800" dirty="0">
                <a:solidFill>
                  <a:srgbClr val="000000"/>
                </a:solidFill>
                <a:cs typeface="Times New Roman"/>
              </a:rPr>
              <a:t>The more time since Russian olive removal, the fewer flying insects were found. These data contradict our hypothesis that the presence of Russian olive decreased the riparian invertebrate abundance.</a:t>
            </a:r>
            <a:endParaRPr lang="en-US" sz="2800" dirty="0"/>
          </a:p>
        </p:txBody>
      </p:sp>
      <p:sp>
        <p:nvSpPr>
          <p:cNvPr id="9" name="TextBox 8">
            <a:extLst>
              <a:ext uri="{FF2B5EF4-FFF2-40B4-BE49-F238E27FC236}">
                <a16:creationId xmlns:a16="http://schemas.microsoft.com/office/drawing/2014/main" id="{38DB0047-CC4C-4AF7-9822-D5DDD77BE8C7}"/>
              </a:ext>
            </a:extLst>
          </p:cNvPr>
          <p:cNvSpPr txBox="1"/>
          <p:nvPr/>
        </p:nvSpPr>
        <p:spPr>
          <a:xfrm>
            <a:off x="15088446" y="33496193"/>
            <a:ext cx="11885375" cy="238526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Aquatic invertebrate abundance (</a:t>
            </a:r>
            <a:r>
              <a:rPr lang="en-US" sz="2800" b="1" dirty="0">
                <a:cs typeface="Calibri"/>
              </a:rPr>
              <a:t>C</a:t>
            </a:r>
            <a:r>
              <a:rPr lang="en-US" sz="2800" dirty="0">
                <a:cs typeface="Calibri"/>
              </a:rPr>
              <a:t>) and richness (</a:t>
            </a:r>
            <a:r>
              <a:rPr lang="en-US" sz="2800" b="1" dirty="0">
                <a:cs typeface="Calibri"/>
              </a:rPr>
              <a:t>D</a:t>
            </a:r>
            <a:r>
              <a:rPr lang="en-US" sz="2800" dirty="0">
                <a:cs typeface="Calibri"/>
              </a:rPr>
              <a:t>) from 8 </a:t>
            </a:r>
            <a:r>
              <a:rPr lang="en-US" sz="2800" dirty="0" err="1">
                <a:cs typeface="Calibri"/>
              </a:rPr>
              <a:t>Surber</a:t>
            </a:r>
            <a:r>
              <a:rPr lang="en-US" sz="2800" dirty="0">
                <a:cs typeface="Calibri"/>
              </a:rPr>
              <a:t> samples collected from sections of the Escalante River immediately adjacent to Russian olive removal sites. In the 2018 follow-up study, invertebrate abundance and richness was lowest at the control site. Note that data from the 2015 pilot study mirrored this pattern, although the means were not significantly different. </a:t>
            </a:r>
          </a:p>
          <a:p>
            <a:pPr algn="ctr"/>
            <a:endParaRPr lang="en-US" sz="900" dirty="0">
              <a:cs typeface="Calibri"/>
            </a:endParaRPr>
          </a:p>
        </p:txBody>
      </p:sp>
      <p:sp>
        <p:nvSpPr>
          <p:cNvPr id="21" name="TextBox 20">
            <a:extLst>
              <a:ext uri="{FF2B5EF4-FFF2-40B4-BE49-F238E27FC236}">
                <a16:creationId xmlns:a16="http://schemas.microsoft.com/office/drawing/2014/main" id="{DDB8E78F-4E82-45DA-BA69-9BF6DC14CC9D}"/>
              </a:ext>
            </a:extLst>
          </p:cNvPr>
          <p:cNvSpPr txBox="1"/>
          <p:nvPr/>
        </p:nvSpPr>
        <p:spPr>
          <a:xfrm>
            <a:off x="28252045" y="8442459"/>
            <a:ext cx="5500074" cy="310854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Bank length and height were taken at 7 points at each site to calculate the angle of the river bank. The data show a trend of greater bank variability in 2010 to less variability in 2018, which is consistent with our hypothesis. </a:t>
            </a:r>
          </a:p>
        </p:txBody>
      </p:sp>
      <p:pic>
        <p:nvPicPr>
          <p:cNvPr id="7" name="Picture 6" descr="A close up of a map&#10;&#10;Description generated with very high confidence">
            <a:extLst>
              <a:ext uri="{FF2B5EF4-FFF2-40B4-BE49-F238E27FC236}">
                <a16:creationId xmlns:a16="http://schemas.microsoft.com/office/drawing/2014/main" id="{EAE7BBB3-64A2-431D-840D-20F895835D2E}"/>
              </a:ext>
            </a:extLst>
          </p:cNvPr>
          <p:cNvPicPr>
            <a:picLocks noChangeAspect="1"/>
          </p:cNvPicPr>
          <p:nvPr/>
        </p:nvPicPr>
        <p:blipFill rotWithShape="1">
          <a:blip r:embed="rId8">
            <a:extLst>
              <a:ext uri="{28A0092B-C50C-407E-A947-70E740481C1C}">
                <a14:useLocalDpi xmlns:a14="http://schemas.microsoft.com/office/drawing/2010/main" val="0"/>
              </a:ext>
            </a:extLst>
          </a:blip>
          <a:srcRect t="25194" r="29061" b="10833"/>
          <a:stretch/>
        </p:blipFill>
        <p:spPr>
          <a:xfrm>
            <a:off x="1546762" y="26997716"/>
            <a:ext cx="12009311" cy="7120569"/>
          </a:xfrm>
          <a:prstGeom prst="rect">
            <a:avLst/>
          </a:prstGeom>
          <a:ln>
            <a:solidFill>
              <a:schemeClr val="tx1"/>
            </a:solidFill>
          </a:ln>
        </p:spPr>
      </p:pic>
      <p:grpSp>
        <p:nvGrpSpPr>
          <p:cNvPr id="51" name="Group 50">
            <a:extLst>
              <a:ext uri="{FF2B5EF4-FFF2-40B4-BE49-F238E27FC236}">
                <a16:creationId xmlns:a16="http://schemas.microsoft.com/office/drawing/2014/main" id="{F06B218D-9D21-FE48-85FC-E853CB904A65}"/>
              </a:ext>
            </a:extLst>
          </p:cNvPr>
          <p:cNvGrpSpPr/>
          <p:nvPr/>
        </p:nvGrpSpPr>
        <p:grpSpPr>
          <a:xfrm>
            <a:off x="5388611" y="31133643"/>
            <a:ext cx="3407024" cy="544742"/>
            <a:chOff x="5313783" y="25234234"/>
            <a:chExt cx="3407024" cy="544742"/>
          </a:xfrm>
        </p:grpSpPr>
        <p:cxnSp>
          <p:nvCxnSpPr>
            <p:cNvPr id="74" name="Straight Arrow Connector 73">
              <a:extLst>
                <a:ext uri="{FF2B5EF4-FFF2-40B4-BE49-F238E27FC236}">
                  <a16:creationId xmlns:a16="http://schemas.microsoft.com/office/drawing/2014/main" id="{917C8C2F-446D-4137-B1B5-F1F038D2B59C}"/>
                </a:ext>
              </a:extLst>
            </p:cNvPr>
            <p:cNvCxnSpPr>
              <a:cxnSpLocks/>
            </p:cNvCxnSpPr>
            <p:nvPr/>
          </p:nvCxnSpPr>
          <p:spPr>
            <a:xfrm>
              <a:off x="5313783" y="25234234"/>
              <a:ext cx="3407024" cy="0"/>
            </a:xfrm>
            <a:prstGeom prst="straightConnector1">
              <a:avLst/>
            </a:prstGeom>
            <a:ln w="4445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EF04818B-DDD3-412F-BCB0-A7B8D8DFC9CB}"/>
                </a:ext>
              </a:extLst>
            </p:cNvPr>
            <p:cNvSpPr txBox="1"/>
            <p:nvPr/>
          </p:nvSpPr>
          <p:spPr>
            <a:xfrm>
              <a:off x="5975401" y="25249894"/>
              <a:ext cx="2083788" cy="529082"/>
            </a:xfrm>
            <a:prstGeom prst="rect">
              <a:avLst/>
            </a:prstGeom>
            <a:noFill/>
          </p:spPr>
          <p:txBody>
            <a:bodyPr wrap="square" rtlCol="0">
              <a:spAutoFit/>
            </a:bodyPr>
            <a:lstStyle/>
            <a:p>
              <a:r>
                <a:rPr lang="en-US" sz="2800" b="1" dirty="0"/>
                <a:t>Stream flow</a:t>
              </a:r>
              <a:endParaRPr lang="en-US" sz="1800" b="1" dirty="0"/>
            </a:p>
          </p:txBody>
        </p:sp>
      </p:grpSp>
      <p:grpSp>
        <p:nvGrpSpPr>
          <p:cNvPr id="17" name="Group 16">
            <a:extLst>
              <a:ext uri="{FF2B5EF4-FFF2-40B4-BE49-F238E27FC236}">
                <a16:creationId xmlns:a16="http://schemas.microsoft.com/office/drawing/2014/main" id="{BC14B27C-669D-9341-9BFD-96EB1E5B7C8C}"/>
              </a:ext>
            </a:extLst>
          </p:cNvPr>
          <p:cNvGrpSpPr/>
          <p:nvPr/>
        </p:nvGrpSpPr>
        <p:grpSpPr>
          <a:xfrm>
            <a:off x="14799904" y="22117715"/>
            <a:ext cx="6581767" cy="4413132"/>
            <a:chOff x="14522814" y="20775117"/>
            <a:chExt cx="6581767" cy="4413132"/>
          </a:xfrm>
        </p:grpSpPr>
        <p:graphicFrame>
          <p:nvGraphicFramePr>
            <p:cNvPr id="39" name="Chart 38">
              <a:extLst>
                <a:ext uri="{FF2B5EF4-FFF2-40B4-BE49-F238E27FC236}">
                  <a16:creationId xmlns:a16="http://schemas.microsoft.com/office/drawing/2014/main" id="{91B92406-0F47-3D40-8A28-34F88B154F09}"/>
                </a:ext>
              </a:extLst>
            </p:cNvPr>
            <p:cNvGraphicFramePr>
              <a:graphicFrameLocks/>
            </p:cNvGraphicFramePr>
            <p:nvPr>
              <p:extLst>
                <p:ext uri="{D42A27DB-BD31-4B8C-83A1-F6EECF244321}">
                  <p14:modId xmlns:p14="http://schemas.microsoft.com/office/powerpoint/2010/main" val="3959482318"/>
                </p:ext>
              </p:extLst>
            </p:nvPr>
          </p:nvGraphicFramePr>
          <p:xfrm>
            <a:off x="14624967" y="20775117"/>
            <a:ext cx="6479614" cy="4413132"/>
          </p:xfrm>
          <a:graphic>
            <a:graphicData uri="http://schemas.openxmlformats.org/drawingml/2006/chart">
              <c:chart xmlns:c="http://schemas.openxmlformats.org/drawingml/2006/chart" xmlns:r="http://schemas.openxmlformats.org/officeDocument/2006/relationships" r:id="rId9"/>
            </a:graphicData>
          </a:graphic>
        </p:graphicFrame>
        <p:sp>
          <p:nvSpPr>
            <p:cNvPr id="55" name="TextBox 54">
              <a:extLst>
                <a:ext uri="{FF2B5EF4-FFF2-40B4-BE49-F238E27FC236}">
                  <a16:creationId xmlns:a16="http://schemas.microsoft.com/office/drawing/2014/main" id="{6C137AEB-BC37-1745-8B67-2A6623F62DDA}"/>
                </a:ext>
              </a:extLst>
            </p:cNvPr>
            <p:cNvSpPr txBox="1"/>
            <p:nvPr/>
          </p:nvSpPr>
          <p:spPr>
            <a:xfrm>
              <a:off x="16128478" y="21578924"/>
              <a:ext cx="308098" cy="461665"/>
            </a:xfrm>
            <a:prstGeom prst="rect">
              <a:avLst/>
            </a:prstGeom>
            <a:noFill/>
          </p:spPr>
          <p:txBody>
            <a:bodyPr wrap="square" rtlCol="0">
              <a:spAutoFit/>
            </a:bodyPr>
            <a:lstStyle/>
            <a:p>
              <a:r>
                <a:rPr lang="en-US" sz="2400"/>
                <a:t>a</a:t>
              </a:r>
            </a:p>
          </p:txBody>
        </p:sp>
        <p:sp>
          <p:nvSpPr>
            <p:cNvPr id="56" name="TextBox 55">
              <a:extLst>
                <a:ext uri="{FF2B5EF4-FFF2-40B4-BE49-F238E27FC236}">
                  <a16:creationId xmlns:a16="http://schemas.microsoft.com/office/drawing/2014/main" id="{58B59A1C-80A8-9745-9B99-315E3B74F6F0}"/>
                </a:ext>
              </a:extLst>
            </p:cNvPr>
            <p:cNvSpPr txBox="1"/>
            <p:nvPr/>
          </p:nvSpPr>
          <p:spPr>
            <a:xfrm>
              <a:off x="17356574" y="22666131"/>
              <a:ext cx="346570" cy="461665"/>
            </a:xfrm>
            <a:prstGeom prst="rect">
              <a:avLst/>
            </a:prstGeom>
            <a:noFill/>
          </p:spPr>
          <p:txBody>
            <a:bodyPr wrap="none" rtlCol="0">
              <a:spAutoFit/>
            </a:bodyPr>
            <a:lstStyle/>
            <a:p>
              <a:r>
                <a:rPr lang="en-US" sz="2400"/>
                <a:t>b</a:t>
              </a:r>
            </a:p>
          </p:txBody>
        </p:sp>
        <p:sp>
          <p:nvSpPr>
            <p:cNvPr id="57" name="TextBox 56">
              <a:extLst>
                <a:ext uri="{FF2B5EF4-FFF2-40B4-BE49-F238E27FC236}">
                  <a16:creationId xmlns:a16="http://schemas.microsoft.com/office/drawing/2014/main" id="{6A92AC06-8EAA-EF4C-A2C8-0AB8299F774D}"/>
                </a:ext>
              </a:extLst>
            </p:cNvPr>
            <p:cNvSpPr txBox="1"/>
            <p:nvPr/>
          </p:nvSpPr>
          <p:spPr>
            <a:xfrm>
              <a:off x="18597581" y="23269310"/>
              <a:ext cx="346570" cy="461665"/>
            </a:xfrm>
            <a:prstGeom prst="rect">
              <a:avLst/>
            </a:prstGeom>
            <a:noFill/>
          </p:spPr>
          <p:txBody>
            <a:bodyPr wrap="none" rtlCol="0">
              <a:spAutoFit/>
            </a:bodyPr>
            <a:lstStyle/>
            <a:p>
              <a:r>
                <a:rPr lang="en-US" sz="2400"/>
                <a:t>b</a:t>
              </a:r>
            </a:p>
          </p:txBody>
        </p:sp>
        <p:pic>
          <p:nvPicPr>
            <p:cNvPr id="62" name="Picture 61" descr="Image result for spider illustration">
              <a:extLst>
                <a:ext uri="{FF2B5EF4-FFF2-40B4-BE49-F238E27FC236}">
                  <a16:creationId xmlns:a16="http://schemas.microsoft.com/office/drawing/2014/main" id="{0420F6C2-AFED-6D4D-AAF3-11C9661D61A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907163" y="21560939"/>
              <a:ext cx="1023696" cy="1355721"/>
            </a:xfrm>
            <a:prstGeom prst="rect">
              <a:avLst/>
            </a:prstGeom>
            <a:noFill/>
            <a:extLst>
              <a:ext uri="{909E8E84-426E-40DD-AFC4-6F175D3DCCD1}">
                <a14:hiddenFill xmlns:a14="http://schemas.microsoft.com/office/drawing/2010/main">
                  <a:solidFill>
                    <a:srgbClr val="FFFFFF"/>
                  </a:solidFill>
                </a14:hiddenFill>
              </a:ext>
            </a:extLst>
          </p:spPr>
        </p:pic>
        <p:sp>
          <p:nvSpPr>
            <p:cNvPr id="65" name="TextBox 64">
              <a:extLst>
                <a:ext uri="{FF2B5EF4-FFF2-40B4-BE49-F238E27FC236}">
                  <a16:creationId xmlns:a16="http://schemas.microsoft.com/office/drawing/2014/main" id="{00451ACF-BFDD-B543-8601-AE5F7DE7080F}"/>
                </a:ext>
              </a:extLst>
            </p:cNvPr>
            <p:cNvSpPr txBox="1"/>
            <p:nvPr/>
          </p:nvSpPr>
          <p:spPr>
            <a:xfrm rot="16200000">
              <a:off x="13864140" y="22416882"/>
              <a:ext cx="1840568" cy="523220"/>
            </a:xfrm>
            <a:prstGeom prst="rect">
              <a:avLst/>
            </a:prstGeom>
            <a:noFill/>
          </p:spPr>
          <p:txBody>
            <a:bodyPr wrap="none" rtlCol="0">
              <a:spAutoFit/>
            </a:bodyPr>
            <a:lstStyle/>
            <a:p>
              <a:r>
                <a:rPr lang="en-US" sz="2800" dirty="0"/>
                <a:t>Abundance</a:t>
              </a:r>
            </a:p>
          </p:txBody>
        </p:sp>
        <p:sp>
          <p:nvSpPr>
            <p:cNvPr id="11" name="TextBox 10">
              <a:extLst>
                <a:ext uri="{FF2B5EF4-FFF2-40B4-BE49-F238E27FC236}">
                  <a16:creationId xmlns:a16="http://schemas.microsoft.com/office/drawing/2014/main" id="{805BFFA5-C0DC-AA44-8D40-322E79FFDBE7}"/>
                </a:ext>
              </a:extLst>
            </p:cNvPr>
            <p:cNvSpPr txBox="1"/>
            <p:nvPr/>
          </p:nvSpPr>
          <p:spPr>
            <a:xfrm>
              <a:off x="15995376" y="21030432"/>
              <a:ext cx="481222" cy="707886"/>
            </a:xfrm>
            <a:prstGeom prst="rect">
              <a:avLst/>
            </a:prstGeom>
            <a:noFill/>
          </p:spPr>
          <p:txBody>
            <a:bodyPr wrap="none" rtlCol="0">
              <a:spAutoFit/>
            </a:bodyPr>
            <a:lstStyle/>
            <a:p>
              <a:r>
                <a:rPr lang="en-US" sz="4000" dirty="0"/>
                <a:t>A</a:t>
              </a:r>
            </a:p>
          </p:txBody>
        </p:sp>
      </p:grpSp>
      <p:grpSp>
        <p:nvGrpSpPr>
          <p:cNvPr id="26" name="Group 25">
            <a:extLst>
              <a:ext uri="{FF2B5EF4-FFF2-40B4-BE49-F238E27FC236}">
                <a16:creationId xmlns:a16="http://schemas.microsoft.com/office/drawing/2014/main" id="{B7A3EB44-2480-1B42-8C95-5350E2B7D20C}"/>
              </a:ext>
            </a:extLst>
          </p:cNvPr>
          <p:cNvGrpSpPr/>
          <p:nvPr/>
        </p:nvGrpSpPr>
        <p:grpSpPr>
          <a:xfrm>
            <a:off x="14811886" y="28910266"/>
            <a:ext cx="12296245" cy="4638095"/>
            <a:chOff x="14811886" y="28173023"/>
            <a:chExt cx="12296245" cy="4638095"/>
          </a:xfrm>
        </p:grpSpPr>
        <p:grpSp>
          <p:nvGrpSpPr>
            <p:cNvPr id="19" name="Group 18">
              <a:extLst>
                <a:ext uri="{FF2B5EF4-FFF2-40B4-BE49-F238E27FC236}">
                  <a16:creationId xmlns:a16="http://schemas.microsoft.com/office/drawing/2014/main" id="{42D9B83D-B15F-B44A-B01A-D5789CBD2730}"/>
                </a:ext>
              </a:extLst>
            </p:cNvPr>
            <p:cNvGrpSpPr/>
            <p:nvPr/>
          </p:nvGrpSpPr>
          <p:grpSpPr>
            <a:xfrm>
              <a:off x="21443124" y="28880281"/>
              <a:ext cx="5665007" cy="3913680"/>
              <a:chOff x="21486516" y="29545227"/>
              <a:chExt cx="5665007" cy="3913680"/>
            </a:xfrm>
          </p:grpSpPr>
          <p:graphicFrame>
            <p:nvGraphicFramePr>
              <p:cNvPr id="34" name="Chart 33">
                <a:extLst>
                  <a:ext uri="{FF2B5EF4-FFF2-40B4-BE49-F238E27FC236}">
                    <a16:creationId xmlns:a16="http://schemas.microsoft.com/office/drawing/2014/main" id="{83D3DE10-6BFA-8F43-8E84-B4990983F4D9}"/>
                  </a:ext>
                </a:extLst>
              </p:cNvPr>
              <p:cNvGraphicFramePr>
                <a:graphicFrameLocks/>
              </p:cNvGraphicFramePr>
              <p:nvPr>
                <p:extLst>
                  <p:ext uri="{D42A27DB-BD31-4B8C-83A1-F6EECF244321}">
                    <p14:modId xmlns:p14="http://schemas.microsoft.com/office/powerpoint/2010/main" val="3889745812"/>
                  </p:ext>
                </p:extLst>
              </p:nvPr>
            </p:nvGraphicFramePr>
            <p:xfrm>
              <a:off x="21486516" y="29545227"/>
              <a:ext cx="5665007" cy="3913680"/>
            </p:xfrm>
            <a:graphic>
              <a:graphicData uri="http://schemas.openxmlformats.org/drawingml/2006/chart">
                <c:chart xmlns:c="http://schemas.openxmlformats.org/drawingml/2006/chart" xmlns:r="http://schemas.openxmlformats.org/officeDocument/2006/relationships" r:id="rId11"/>
              </a:graphicData>
            </a:graphic>
          </p:graphicFrame>
          <p:sp>
            <p:nvSpPr>
              <p:cNvPr id="58" name="TextBox 57">
                <a:extLst>
                  <a:ext uri="{FF2B5EF4-FFF2-40B4-BE49-F238E27FC236}">
                    <a16:creationId xmlns:a16="http://schemas.microsoft.com/office/drawing/2014/main" id="{E06EA1DB-CEE9-094A-A1ED-1AFA2E8F1D5B}"/>
                  </a:ext>
                </a:extLst>
              </p:cNvPr>
              <p:cNvSpPr txBox="1"/>
              <p:nvPr/>
            </p:nvSpPr>
            <p:spPr>
              <a:xfrm>
                <a:off x="22829020" y="30239925"/>
                <a:ext cx="308098" cy="461665"/>
              </a:xfrm>
              <a:prstGeom prst="rect">
                <a:avLst/>
              </a:prstGeom>
              <a:noFill/>
            </p:spPr>
            <p:txBody>
              <a:bodyPr wrap="square" rtlCol="0">
                <a:spAutoFit/>
              </a:bodyPr>
              <a:lstStyle/>
              <a:p>
                <a:r>
                  <a:rPr lang="en-US" sz="2400" dirty="0"/>
                  <a:t>a</a:t>
                </a:r>
              </a:p>
            </p:txBody>
          </p:sp>
          <p:sp>
            <p:nvSpPr>
              <p:cNvPr id="59" name="TextBox 58">
                <a:extLst>
                  <a:ext uri="{FF2B5EF4-FFF2-40B4-BE49-F238E27FC236}">
                    <a16:creationId xmlns:a16="http://schemas.microsoft.com/office/drawing/2014/main" id="{68DD7C7A-D3FB-BF4E-B461-4E580A8029E6}"/>
                  </a:ext>
                </a:extLst>
              </p:cNvPr>
              <p:cNvSpPr txBox="1"/>
              <p:nvPr/>
            </p:nvSpPr>
            <p:spPr>
              <a:xfrm>
                <a:off x="25233184" y="30534274"/>
                <a:ext cx="494046" cy="461665"/>
              </a:xfrm>
              <a:prstGeom prst="rect">
                <a:avLst/>
              </a:prstGeom>
              <a:noFill/>
            </p:spPr>
            <p:txBody>
              <a:bodyPr wrap="none" rtlCol="0">
                <a:spAutoFit/>
              </a:bodyPr>
              <a:lstStyle/>
              <a:p>
                <a:r>
                  <a:rPr lang="en-US" sz="2400" dirty="0"/>
                  <a:t>ab</a:t>
                </a:r>
              </a:p>
            </p:txBody>
          </p:sp>
          <p:sp>
            <p:nvSpPr>
              <p:cNvPr id="60" name="TextBox 59">
                <a:extLst>
                  <a:ext uri="{FF2B5EF4-FFF2-40B4-BE49-F238E27FC236}">
                    <a16:creationId xmlns:a16="http://schemas.microsoft.com/office/drawing/2014/main" id="{91152000-31EE-0A45-97F1-EFF3742FDA08}"/>
                  </a:ext>
                </a:extLst>
              </p:cNvPr>
              <p:cNvSpPr txBox="1"/>
              <p:nvPr/>
            </p:nvSpPr>
            <p:spPr>
              <a:xfrm>
                <a:off x="26558958" y="30930449"/>
                <a:ext cx="346570" cy="461665"/>
              </a:xfrm>
              <a:prstGeom prst="rect">
                <a:avLst/>
              </a:prstGeom>
              <a:noFill/>
            </p:spPr>
            <p:txBody>
              <a:bodyPr wrap="none" rtlCol="0">
                <a:spAutoFit/>
              </a:bodyPr>
              <a:lstStyle/>
              <a:p>
                <a:r>
                  <a:rPr lang="en-US" sz="2400" dirty="0"/>
                  <a:t>b</a:t>
                </a:r>
              </a:p>
            </p:txBody>
          </p:sp>
          <p:sp>
            <p:nvSpPr>
              <p:cNvPr id="61" name="TextBox 60">
                <a:extLst>
                  <a:ext uri="{FF2B5EF4-FFF2-40B4-BE49-F238E27FC236}">
                    <a16:creationId xmlns:a16="http://schemas.microsoft.com/office/drawing/2014/main" id="{715FEEA6-87D0-DF46-B48F-5058285292E1}"/>
                  </a:ext>
                </a:extLst>
              </p:cNvPr>
              <p:cNvSpPr txBox="1"/>
              <p:nvPr/>
            </p:nvSpPr>
            <p:spPr>
              <a:xfrm>
                <a:off x="24075938" y="30146855"/>
                <a:ext cx="308098" cy="461665"/>
              </a:xfrm>
              <a:prstGeom prst="rect">
                <a:avLst/>
              </a:prstGeom>
              <a:noFill/>
            </p:spPr>
            <p:txBody>
              <a:bodyPr wrap="square" rtlCol="0">
                <a:spAutoFit/>
              </a:bodyPr>
              <a:lstStyle/>
              <a:p>
                <a:r>
                  <a:rPr lang="en-US" sz="2400" dirty="0"/>
                  <a:t>a</a:t>
                </a:r>
              </a:p>
            </p:txBody>
          </p:sp>
        </p:grpSp>
        <p:sp>
          <p:nvSpPr>
            <p:cNvPr id="16" name="TextBox 15">
              <a:extLst>
                <a:ext uri="{FF2B5EF4-FFF2-40B4-BE49-F238E27FC236}">
                  <a16:creationId xmlns:a16="http://schemas.microsoft.com/office/drawing/2014/main" id="{3A95D97D-03B9-834D-8151-F0F4A2501093}"/>
                </a:ext>
              </a:extLst>
            </p:cNvPr>
            <p:cNvSpPr txBox="1"/>
            <p:nvPr/>
          </p:nvSpPr>
          <p:spPr>
            <a:xfrm>
              <a:off x="15421935" y="28173023"/>
              <a:ext cx="3952364" cy="584775"/>
            </a:xfrm>
            <a:prstGeom prst="rect">
              <a:avLst/>
            </a:prstGeom>
            <a:noFill/>
          </p:spPr>
          <p:txBody>
            <a:bodyPr wrap="none" rtlCol="0">
              <a:spAutoFit/>
            </a:bodyPr>
            <a:lstStyle/>
            <a:p>
              <a:r>
                <a:rPr lang="en-US" sz="3200" b="1" dirty="0"/>
                <a:t>Aquatic Invertebrates</a:t>
              </a:r>
            </a:p>
          </p:txBody>
        </p:sp>
        <p:grpSp>
          <p:nvGrpSpPr>
            <p:cNvPr id="23" name="Group 22">
              <a:extLst>
                <a:ext uri="{FF2B5EF4-FFF2-40B4-BE49-F238E27FC236}">
                  <a16:creationId xmlns:a16="http://schemas.microsoft.com/office/drawing/2014/main" id="{B6986391-A9AC-454C-A3F6-FFA39C91FD73}"/>
                </a:ext>
              </a:extLst>
            </p:cNvPr>
            <p:cNvGrpSpPr/>
            <p:nvPr/>
          </p:nvGrpSpPr>
          <p:grpSpPr>
            <a:xfrm>
              <a:off x="15236776" y="28812184"/>
              <a:ext cx="5935016" cy="3998934"/>
              <a:chOff x="15207655" y="28812184"/>
              <a:chExt cx="5935016" cy="3998934"/>
            </a:xfrm>
          </p:grpSpPr>
          <p:grpSp>
            <p:nvGrpSpPr>
              <p:cNvPr id="13" name="Group 12">
                <a:extLst>
                  <a:ext uri="{FF2B5EF4-FFF2-40B4-BE49-F238E27FC236}">
                    <a16:creationId xmlns:a16="http://schemas.microsoft.com/office/drawing/2014/main" id="{E8A02D1E-9C9E-6549-BEC2-CBFA9474FAE6}"/>
                  </a:ext>
                </a:extLst>
              </p:cNvPr>
              <p:cNvGrpSpPr/>
              <p:nvPr/>
            </p:nvGrpSpPr>
            <p:grpSpPr>
              <a:xfrm>
                <a:off x="15207655" y="28938998"/>
                <a:ext cx="5935016" cy="3872120"/>
                <a:chOff x="20819106" y="30049212"/>
                <a:chExt cx="5935016" cy="3872120"/>
              </a:xfrm>
              <a:noFill/>
            </p:grpSpPr>
            <p:graphicFrame>
              <p:nvGraphicFramePr>
                <p:cNvPr id="40" name="Chart 39">
                  <a:extLst>
                    <a:ext uri="{FF2B5EF4-FFF2-40B4-BE49-F238E27FC236}">
                      <a16:creationId xmlns:a16="http://schemas.microsoft.com/office/drawing/2014/main" id="{A5A589AC-CF1F-4345-A9F0-151DDAE7033E}"/>
                    </a:ext>
                  </a:extLst>
                </p:cNvPr>
                <p:cNvGraphicFramePr>
                  <a:graphicFrameLocks/>
                </p:cNvGraphicFramePr>
                <p:nvPr>
                  <p:extLst>
                    <p:ext uri="{D42A27DB-BD31-4B8C-83A1-F6EECF244321}">
                      <p14:modId xmlns:p14="http://schemas.microsoft.com/office/powerpoint/2010/main" val="1695239921"/>
                    </p:ext>
                  </p:extLst>
                </p:nvPr>
              </p:nvGraphicFramePr>
              <p:xfrm>
                <a:off x="20819106" y="30049212"/>
                <a:ext cx="5935016" cy="3872120"/>
              </p:xfrm>
              <a:graphic>
                <a:graphicData uri="http://schemas.openxmlformats.org/drawingml/2006/chart">
                  <c:chart xmlns:c="http://schemas.openxmlformats.org/drawingml/2006/chart" xmlns:r="http://schemas.openxmlformats.org/officeDocument/2006/relationships" r:id="rId12"/>
                </a:graphicData>
              </a:graphic>
            </p:graphicFrame>
            <p:sp>
              <p:nvSpPr>
                <p:cNvPr id="49" name="TextBox 48">
                  <a:extLst>
                    <a:ext uri="{FF2B5EF4-FFF2-40B4-BE49-F238E27FC236}">
                      <a16:creationId xmlns:a16="http://schemas.microsoft.com/office/drawing/2014/main" id="{E638026D-4100-8442-A7C1-66DD071A039A}"/>
                    </a:ext>
                  </a:extLst>
                </p:cNvPr>
                <p:cNvSpPr txBox="1"/>
                <p:nvPr/>
              </p:nvSpPr>
              <p:spPr>
                <a:xfrm>
                  <a:off x="22378568" y="30343776"/>
                  <a:ext cx="308098" cy="461665"/>
                </a:xfrm>
                <a:prstGeom prst="rect">
                  <a:avLst/>
                </a:prstGeom>
                <a:grpFill/>
              </p:spPr>
              <p:txBody>
                <a:bodyPr wrap="square" rtlCol="0">
                  <a:spAutoFit/>
                </a:bodyPr>
                <a:lstStyle/>
                <a:p>
                  <a:r>
                    <a:rPr lang="en-US" sz="2400" dirty="0"/>
                    <a:t>a</a:t>
                  </a:r>
                </a:p>
              </p:txBody>
            </p:sp>
            <p:sp>
              <p:nvSpPr>
                <p:cNvPr id="50" name="TextBox 49">
                  <a:extLst>
                    <a:ext uri="{FF2B5EF4-FFF2-40B4-BE49-F238E27FC236}">
                      <a16:creationId xmlns:a16="http://schemas.microsoft.com/office/drawing/2014/main" id="{3FC3E3CF-DF72-294A-8B5D-019B0347E68A}"/>
                    </a:ext>
                  </a:extLst>
                </p:cNvPr>
                <p:cNvSpPr txBox="1"/>
                <p:nvPr/>
              </p:nvSpPr>
              <p:spPr>
                <a:xfrm>
                  <a:off x="23615927" y="30253286"/>
                  <a:ext cx="332142" cy="461665"/>
                </a:xfrm>
                <a:prstGeom prst="rect">
                  <a:avLst/>
                </a:prstGeom>
                <a:grpFill/>
              </p:spPr>
              <p:txBody>
                <a:bodyPr wrap="none" rtlCol="0">
                  <a:spAutoFit/>
                </a:bodyPr>
                <a:lstStyle/>
                <a:p>
                  <a:r>
                    <a:rPr lang="en-US" sz="2400" dirty="0"/>
                    <a:t>a</a:t>
                  </a:r>
                </a:p>
              </p:txBody>
            </p:sp>
            <p:sp>
              <p:nvSpPr>
                <p:cNvPr id="52" name="TextBox 51">
                  <a:extLst>
                    <a:ext uri="{FF2B5EF4-FFF2-40B4-BE49-F238E27FC236}">
                      <a16:creationId xmlns:a16="http://schemas.microsoft.com/office/drawing/2014/main" id="{E6AB9953-C822-D74C-91CC-931A9040CA54}"/>
                    </a:ext>
                  </a:extLst>
                </p:cNvPr>
                <p:cNvSpPr txBox="1"/>
                <p:nvPr/>
              </p:nvSpPr>
              <p:spPr>
                <a:xfrm>
                  <a:off x="24855619" y="30400972"/>
                  <a:ext cx="332142" cy="461665"/>
                </a:xfrm>
                <a:prstGeom prst="rect">
                  <a:avLst/>
                </a:prstGeom>
                <a:grpFill/>
              </p:spPr>
              <p:txBody>
                <a:bodyPr wrap="none" rtlCol="0">
                  <a:spAutoFit/>
                </a:bodyPr>
                <a:lstStyle/>
                <a:p>
                  <a:r>
                    <a:rPr lang="en-US" sz="2400" dirty="0"/>
                    <a:t>a</a:t>
                  </a:r>
                </a:p>
              </p:txBody>
            </p:sp>
            <p:sp>
              <p:nvSpPr>
                <p:cNvPr id="53" name="TextBox 52">
                  <a:extLst>
                    <a:ext uri="{FF2B5EF4-FFF2-40B4-BE49-F238E27FC236}">
                      <a16:creationId xmlns:a16="http://schemas.microsoft.com/office/drawing/2014/main" id="{A865C6B0-36F9-8340-BE7A-8E06ED805108}"/>
                    </a:ext>
                  </a:extLst>
                </p:cNvPr>
                <p:cNvSpPr txBox="1"/>
                <p:nvPr/>
              </p:nvSpPr>
              <p:spPr>
                <a:xfrm>
                  <a:off x="26096994" y="32463655"/>
                  <a:ext cx="346570" cy="461665"/>
                </a:xfrm>
                <a:prstGeom prst="rect">
                  <a:avLst/>
                </a:prstGeom>
                <a:grpFill/>
              </p:spPr>
              <p:txBody>
                <a:bodyPr wrap="none" rtlCol="0">
                  <a:spAutoFit/>
                </a:bodyPr>
                <a:lstStyle/>
                <a:p>
                  <a:r>
                    <a:rPr lang="en-US" sz="2400" dirty="0"/>
                    <a:t>b</a:t>
                  </a:r>
                </a:p>
              </p:txBody>
            </p:sp>
          </p:grpSp>
          <p:pic>
            <p:nvPicPr>
              <p:cNvPr id="63" name="Picture 62" descr="Image result for mayfly nymph drawing">
                <a:extLst>
                  <a:ext uri="{FF2B5EF4-FFF2-40B4-BE49-F238E27FC236}">
                    <a16:creationId xmlns:a16="http://schemas.microsoft.com/office/drawing/2014/main" id="{79F14622-4B0A-CC4D-8C5D-B250FA3E079F}"/>
                  </a:ext>
                </a:extLst>
              </p:cNvPr>
              <p:cNvPicPr>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rot="157824">
                <a:off x="19701394" y="28812184"/>
                <a:ext cx="1301224" cy="2370152"/>
              </a:xfrm>
              <a:prstGeom prst="rect">
                <a:avLst/>
              </a:prstGeom>
              <a:noFill/>
              <a:extLst>
                <a:ext uri="{909E8E84-426E-40DD-AFC4-6F175D3DCCD1}">
                  <a14:hiddenFill xmlns:a14="http://schemas.microsoft.com/office/drawing/2010/main">
                    <a:solidFill>
                      <a:srgbClr val="FFFFFF"/>
                    </a:solidFill>
                  </a14:hiddenFill>
                </a:ext>
              </a:extLst>
            </p:spPr>
          </p:pic>
        </p:grpSp>
        <p:sp>
          <p:nvSpPr>
            <p:cNvPr id="67" name="TextBox 66">
              <a:extLst>
                <a:ext uri="{FF2B5EF4-FFF2-40B4-BE49-F238E27FC236}">
                  <a16:creationId xmlns:a16="http://schemas.microsoft.com/office/drawing/2014/main" id="{C1585045-3D01-704A-A5C4-BAE3FA3A60C7}"/>
                </a:ext>
              </a:extLst>
            </p:cNvPr>
            <p:cNvSpPr txBox="1"/>
            <p:nvPr/>
          </p:nvSpPr>
          <p:spPr>
            <a:xfrm rot="16200000">
              <a:off x="14153212" y="30124509"/>
              <a:ext cx="1840568" cy="523220"/>
            </a:xfrm>
            <a:prstGeom prst="rect">
              <a:avLst/>
            </a:prstGeom>
            <a:noFill/>
          </p:spPr>
          <p:txBody>
            <a:bodyPr wrap="none" rtlCol="0">
              <a:spAutoFit/>
            </a:bodyPr>
            <a:lstStyle/>
            <a:p>
              <a:r>
                <a:rPr lang="en-US" sz="2800" dirty="0"/>
                <a:t>Abundance</a:t>
              </a:r>
            </a:p>
          </p:txBody>
        </p:sp>
        <p:sp>
          <p:nvSpPr>
            <p:cNvPr id="68" name="TextBox 67">
              <a:extLst>
                <a:ext uri="{FF2B5EF4-FFF2-40B4-BE49-F238E27FC236}">
                  <a16:creationId xmlns:a16="http://schemas.microsoft.com/office/drawing/2014/main" id="{9B7AF89C-E297-6043-95D2-1826AE739915}"/>
                </a:ext>
              </a:extLst>
            </p:cNvPr>
            <p:cNvSpPr txBox="1"/>
            <p:nvPr/>
          </p:nvSpPr>
          <p:spPr>
            <a:xfrm rot="16200000">
              <a:off x="20265696" y="30124510"/>
              <a:ext cx="2193774" cy="523220"/>
            </a:xfrm>
            <a:prstGeom prst="rect">
              <a:avLst/>
            </a:prstGeom>
            <a:noFill/>
          </p:spPr>
          <p:txBody>
            <a:bodyPr wrap="square" rtlCol="0">
              <a:spAutoFit/>
            </a:bodyPr>
            <a:lstStyle/>
            <a:p>
              <a:pPr algn="ctr"/>
              <a:r>
                <a:rPr lang="en-US" sz="2800" dirty="0"/>
                <a:t>Richness</a:t>
              </a:r>
            </a:p>
          </p:txBody>
        </p:sp>
        <p:sp>
          <p:nvSpPr>
            <p:cNvPr id="14" name="TextBox 13">
              <a:extLst>
                <a:ext uri="{FF2B5EF4-FFF2-40B4-BE49-F238E27FC236}">
                  <a16:creationId xmlns:a16="http://schemas.microsoft.com/office/drawing/2014/main" id="{4F43BAFA-2B2C-6C48-B4E8-228585FA5E62}"/>
                </a:ext>
              </a:extLst>
            </p:cNvPr>
            <p:cNvSpPr txBox="1"/>
            <p:nvPr/>
          </p:nvSpPr>
          <p:spPr>
            <a:xfrm>
              <a:off x="16201704" y="28804451"/>
              <a:ext cx="458780" cy="707886"/>
            </a:xfrm>
            <a:prstGeom prst="rect">
              <a:avLst/>
            </a:prstGeom>
            <a:noFill/>
          </p:spPr>
          <p:txBody>
            <a:bodyPr wrap="none" rtlCol="0">
              <a:spAutoFit/>
            </a:bodyPr>
            <a:lstStyle/>
            <a:p>
              <a:r>
                <a:rPr lang="en-US" sz="4000" dirty="0"/>
                <a:t>C</a:t>
              </a:r>
            </a:p>
          </p:txBody>
        </p:sp>
        <p:sp>
          <p:nvSpPr>
            <p:cNvPr id="70" name="TextBox 69">
              <a:extLst>
                <a:ext uri="{FF2B5EF4-FFF2-40B4-BE49-F238E27FC236}">
                  <a16:creationId xmlns:a16="http://schemas.microsoft.com/office/drawing/2014/main" id="{2B5940F5-E424-8541-A536-A2B50296DE04}"/>
                </a:ext>
              </a:extLst>
            </p:cNvPr>
            <p:cNvSpPr txBox="1"/>
            <p:nvPr/>
          </p:nvSpPr>
          <p:spPr>
            <a:xfrm>
              <a:off x="22647921" y="28813704"/>
              <a:ext cx="500458" cy="707886"/>
            </a:xfrm>
            <a:prstGeom prst="rect">
              <a:avLst/>
            </a:prstGeom>
            <a:noFill/>
          </p:spPr>
          <p:txBody>
            <a:bodyPr wrap="square" rtlCol="0">
              <a:spAutoFit/>
            </a:bodyPr>
            <a:lstStyle/>
            <a:p>
              <a:r>
                <a:rPr lang="en-US" sz="4000" dirty="0"/>
                <a:t>D</a:t>
              </a:r>
            </a:p>
          </p:txBody>
        </p:sp>
      </p:grpSp>
      <p:sp>
        <p:nvSpPr>
          <p:cNvPr id="73" name="TextBox 72">
            <a:extLst>
              <a:ext uri="{FF2B5EF4-FFF2-40B4-BE49-F238E27FC236}">
                <a16:creationId xmlns:a16="http://schemas.microsoft.com/office/drawing/2014/main" id="{E38B3285-7334-DA48-84A1-4EB4E36A6E83}"/>
              </a:ext>
            </a:extLst>
          </p:cNvPr>
          <p:cNvSpPr txBox="1"/>
          <p:nvPr/>
        </p:nvSpPr>
        <p:spPr>
          <a:xfrm>
            <a:off x="15088446" y="19644977"/>
            <a:ext cx="11633438" cy="156966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cs typeface="Calibri"/>
              </a:rPr>
              <a:t>The data were analyzed using ANOVAs with Tukey’s post-test. Bars having different letters show means (± SE) that differ. If a bar series has no letters, then means were not different for that year’s study.</a:t>
            </a:r>
          </a:p>
        </p:txBody>
      </p:sp>
      <p:sp>
        <p:nvSpPr>
          <p:cNvPr id="78" name="Rectangle 77">
            <a:extLst>
              <a:ext uri="{FF2B5EF4-FFF2-40B4-BE49-F238E27FC236}">
                <a16:creationId xmlns:a16="http://schemas.microsoft.com/office/drawing/2014/main" id="{156645D5-A8CA-304C-AC74-D66F13341899}"/>
              </a:ext>
            </a:extLst>
          </p:cNvPr>
          <p:cNvSpPr/>
          <p:nvPr/>
        </p:nvSpPr>
        <p:spPr>
          <a:xfrm>
            <a:off x="28323269" y="18190005"/>
            <a:ext cx="11988266" cy="8633133"/>
          </a:xfrm>
          <a:prstGeom prst="rect">
            <a:avLst/>
          </a:prstGeom>
        </p:spPr>
        <p:txBody>
          <a:bodyPr wrap="square">
            <a:spAutoFit/>
          </a:bodyPr>
          <a:lstStyle/>
          <a:p>
            <a:pPr>
              <a:spcAft>
                <a:spcPts val="1200"/>
              </a:spcAft>
            </a:pPr>
            <a:r>
              <a:rPr lang="en-US" sz="3500" b="1" dirty="0">
                <a:solidFill>
                  <a:srgbClr val="000000"/>
                </a:solidFill>
                <a:latin typeface="Calibri" panose="020F0502020204030204" pitchFamily="34" charset="0"/>
              </a:rPr>
              <a:t>Our results support the hypothesis that Russian olive removal benefits the stream invertebrate community. By contrast, riparian invertebrates appear to be responding to the stream gradient, not the removal treatments.  </a:t>
            </a:r>
          </a:p>
          <a:p>
            <a:pPr>
              <a:spcAft>
                <a:spcPts val="1200"/>
              </a:spcAft>
            </a:pPr>
            <a:r>
              <a:rPr lang="en-US" sz="3500" dirty="0">
                <a:solidFill>
                  <a:srgbClr val="000000"/>
                </a:solidFill>
                <a:latin typeface="Calibri" panose="020F0502020204030204" pitchFamily="34" charset="0"/>
              </a:rPr>
              <a:t>The trend for aquatic invertebrate seen in 2015 was affirmed by the 2018 follow-up study. As predicted, invertebrate abundance at the 2018 control site was lowest, while the former 2015 control site was not different than the other removal years.  </a:t>
            </a:r>
          </a:p>
          <a:p>
            <a:pPr>
              <a:spcAft>
                <a:spcPts val="1200"/>
              </a:spcAft>
            </a:pPr>
            <a:r>
              <a:rPr lang="en-US" sz="3500" dirty="0">
                <a:solidFill>
                  <a:srgbClr val="000000"/>
                </a:solidFill>
                <a:latin typeface="Calibri" panose="020F0502020204030204" pitchFamily="34" charset="0"/>
              </a:rPr>
              <a:t>The bank angle data further support this hypotheses because bank morphology showed greater variability as removal time increased, suggesting an improvement in stream habitat. </a:t>
            </a:r>
          </a:p>
          <a:p>
            <a:r>
              <a:rPr lang="en-US" sz="3500" dirty="0">
                <a:solidFill>
                  <a:srgbClr val="000000"/>
                </a:solidFill>
                <a:latin typeface="Calibri" panose="020F0502020204030204" pitchFamily="34" charset="0"/>
              </a:rPr>
              <a:t>That riparian invertebrates responded to site location instead of Russian olive removal is bolstered by the sticky trap data. Flying insects increased going from upstream to downstream, matching the stream gradient but not the removal year gradient.</a:t>
            </a:r>
          </a:p>
        </p:txBody>
      </p:sp>
      <p:sp>
        <p:nvSpPr>
          <p:cNvPr id="83" name="TextBox 82">
            <a:extLst>
              <a:ext uri="{FF2B5EF4-FFF2-40B4-BE49-F238E27FC236}">
                <a16:creationId xmlns:a16="http://schemas.microsoft.com/office/drawing/2014/main" id="{F6246EF0-32BC-EB44-BEB7-894E7857C875}"/>
              </a:ext>
            </a:extLst>
          </p:cNvPr>
          <p:cNvSpPr txBox="1"/>
          <p:nvPr/>
        </p:nvSpPr>
        <p:spPr>
          <a:xfrm>
            <a:off x="3912951" y="28915437"/>
            <a:ext cx="2320059" cy="523220"/>
          </a:xfrm>
          <a:prstGeom prst="rect">
            <a:avLst/>
          </a:prstGeom>
          <a:noFill/>
        </p:spPr>
        <p:txBody>
          <a:bodyPr wrap="square" rtlCol="0">
            <a:spAutoFit/>
          </a:bodyPr>
          <a:lstStyle/>
          <a:p>
            <a:r>
              <a:rPr lang="en-US" sz="2800" b="1" dirty="0"/>
              <a:t>2015: Control</a:t>
            </a:r>
            <a:endParaRPr lang="en-US" sz="1800" b="1" dirty="0"/>
          </a:p>
        </p:txBody>
      </p:sp>
      <p:sp>
        <p:nvSpPr>
          <p:cNvPr id="10" name="TextBox 9">
            <a:extLst>
              <a:ext uri="{FF2B5EF4-FFF2-40B4-BE49-F238E27FC236}">
                <a16:creationId xmlns:a16="http://schemas.microsoft.com/office/drawing/2014/main" id="{9543FFF4-9DCD-4CCB-B276-C6993558A132}"/>
              </a:ext>
            </a:extLst>
          </p:cNvPr>
          <p:cNvSpPr txBox="1"/>
          <p:nvPr/>
        </p:nvSpPr>
        <p:spPr>
          <a:xfrm>
            <a:off x="15088446" y="26255926"/>
            <a:ext cx="11879432" cy="181588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Terrestrial invertebrate abundance (</a:t>
            </a:r>
            <a:r>
              <a:rPr lang="en-US" sz="2800" b="1" dirty="0">
                <a:cs typeface="Calibri"/>
              </a:rPr>
              <a:t>A</a:t>
            </a:r>
            <a:r>
              <a:rPr lang="en-US" sz="2800" dirty="0">
                <a:cs typeface="Calibri"/>
              </a:rPr>
              <a:t>) and richness (</a:t>
            </a:r>
            <a:r>
              <a:rPr lang="en-US" sz="2800" b="1" dirty="0">
                <a:cs typeface="Calibri"/>
              </a:rPr>
              <a:t>B</a:t>
            </a:r>
            <a:r>
              <a:rPr lang="en-US" sz="2800" dirty="0">
                <a:cs typeface="Calibri"/>
              </a:rPr>
              <a:t>) from pitfall traps left for 1 week at each Russian olive removal site. Compared to the 2015 pilot study, invertebrate abundances seen in the 2018 follow-up study were 10X lower, which may explain why no differences were seen among sites in 2018. </a:t>
            </a:r>
          </a:p>
        </p:txBody>
      </p:sp>
      <p:sp>
        <p:nvSpPr>
          <p:cNvPr id="84" name="TextBox 83">
            <a:extLst>
              <a:ext uri="{FF2B5EF4-FFF2-40B4-BE49-F238E27FC236}">
                <a16:creationId xmlns:a16="http://schemas.microsoft.com/office/drawing/2014/main" id="{5D2F54D1-0723-D34E-BA6B-CC29B3C5BDD5}"/>
              </a:ext>
            </a:extLst>
          </p:cNvPr>
          <p:cNvSpPr txBox="1"/>
          <p:nvPr/>
        </p:nvSpPr>
        <p:spPr>
          <a:xfrm>
            <a:off x="28289452" y="26863865"/>
            <a:ext cx="5158337" cy="769441"/>
          </a:xfrm>
          <a:prstGeom prst="rect">
            <a:avLst/>
          </a:prstGeom>
          <a:noFill/>
        </p:spPr>
        <p:txBody>
          <a:bodyPr wrap="square" rtlCol="0">
            <a:spAutoFit/>
          </a:bodyPr>
          <a:lstStyle/>
          <a:p>
            <a:r>
              <a:rPr lang="en-US" sz="4400" cap="small" dirty="0">
                <a:solidFill>
                  <a:srgbClr val="DD9E11"/>
                </a:solidFill>
                <a:latin typeface="Minion Pro" panose="02040503050306020203" pitchFamily="18" charset="0"/>
              </a:rPr>
              <a:t>Acknowledgements</a:t>
            </a:r>
          </a:p>
        </p:txBody>
      </p:sp>
      <p:sp>
        <p:nvSpPr>
          <p:cNvPr id="86" name="TextBox 85">
            <a:extLst>
              <a:ext uri="{FF2B5EF4-FFF2-40B4-BE49-F238E27FC236}">
                <a16:creationId xmlns:a16="http://schemas.microsoft.com/office/drawing/2014/main" id="{85AF339A-4078-B749-A3FE-71F4C5FF4F8C}"/>
              </a:ext>
            </a:extLst>
          </p:cNvPr>
          <p:cNvSpPr txBox="1"/>
          <p:nvPr/>
        </p:nvSpPr>
        <p:spPr>
          <a:xfrm>
            <a:off x="28323269" y="27596324"/>
            <a:ext cx="11988266" cy="3970318"/>
          </a:xfrm>
          <a:prstGeom prst="rect">
            <a:avLst/>
          </a:prstGeom>
          <a:noFill/>
        </p:spPr>
        <p:txBody>
          <a:bodyPr wrap="square" rtlCol="0" anchor="t">
            <a:spAutoFit/>
          </a:bodyPr>
          <a:lstStyle/>
          <a:p>
            <a:pPr>
              <a:spcBef>
                <a:spcPts val="600"/>
              </a:spcBef>
            </a:pPr>
            <a:r>
              <a:rPr lang="en-US" sz="2800" dirty="0">
                <a:cs typeface="Calibri"/>
              </a:rPr>
              <a:t>We thank the ERWP volunteer crew for their professionalism, expertise and comradeship. Special thanks to Alex Engel, who made sure we didn’t work too hard but worked hard helping us set up our research. Also, a big shout-out to Nate Waggoner for sharing with us his vast knowledge of Escalante history and geology, and to Escalante Outfitters for providing the amazing pizza that fueled our work and play, not to mention the showers that cleansed our bodies and soothed our souls. The Ralph Duxbury Fund helped everyone afford the trip to Utah. And finally, Gus </a:t>
            </a:r>
            <a:r>
              <a:rPr lang="en-US" sz="2800" dirty="0" err="1">
                <a:cs typeface="Calibri"/>
              </a:rPr>
              <a:t>Chiggens</a:t>
            </a:r>
            <a:r>
              <a:rPr lang="en-US" sz="2800" dirty="0">
                <a:cs typeface="Calibri"/>
              </a:rPr>
              <a:t>, for getting the fire started on all those cold, cold mornings, thanks </a:t>
            </a:r>
            <a:r>
              <a:rPr lang="en-US" sz="2800" dirty="0" err="1">
                <a:cs typeface="Calibri"/>
              </a:rPr>
              <a:t>yo</a:t>
            </a:r>
            <a:r>
              <a:rPr lang="en-US" sz="2800" dirty="0">
                <a:cs typeface="Calibri"/>
              </a:rPr>
              <a:t>.</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1048</Words>
  <Application>Microsoft Office PowerPoint</Application>
  <PresentationFormat>Custom</PresentationFormat>
  <Paragraphs>66</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Does habitat restoration work? A case study from Utah's Escalante River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habitat restoration work? A case study from Utah's Escalante River Corridor</dc:title>
  <dc:creator/>
  <cp:lastModifiedBy/>
  <cp:revision>85</cp:revision>
  <cp:lastPrinted>2018-04-29T17:35:36Z</cp:lastPrinted>
  <dcterms:modified xsi:type="dcterms:W3CDTF">2018-11-21T18:49:26Z</dcterms:modified>
</cp:coreProperties>
</file>