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407" autoAdjust="0"/>
    <p:restoredTop sz="91385" autoAdjust="0"/>
  </p:normalViewPr>
  <p:slideViewPr>
    <p:cSldViewPr snapToGrid="0">
      <p:cViewPr>
        <p:scale>
          <a:sx n="13" d="100"/>
          <a:sy n="13" d="100"/>
        </p:scale>
        <p:origin x="2256" y="126"/>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https://universityofwieauclaire-my.sharepoint.com/personal/mikundce_uwec_edu/Documents/Data/Research%20Data.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https://universityofwieauclaire-my.sharepoint.com/personal/mikundce_uwec_edu/Documents/Data/Research%20Data.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universityofwieauclaire-my.sharepoint.com/personal/mikundce_uwec_edu/Documents/Data/Research%20Data.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universityofwieauclaire-my.sharepoint.com/personal/mikundce_uwec_edu/Documents/Data/Research%20Data.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universityofwieauclaire-my.sharepoint.com/personal/mikundce_uwec_edu/Documents/Data/Research%20Data.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v>Interactive Condition</c:v>
          </c:tx>
          <c:spPr>
            <a:solidFill>
              <a:schemeClr val="accent1"/>
            </a:solidFill>
            <a:ln>
              <a:noFill/>
            </a:ln>
            <a:effectLst/>
            <a:sp3d/>
          </c:spPr>
          <c:invertIfNegative val="0"/>
          <c:cat>
            <c:strRef>
              <c:f>Sheet1!$B$7:$I$7</c:f>
              <c:strCache>
                <c:ptCount val="8"/>
                <c:pt idx="0">
                  <c:v>Translate</c:v>
                </c:pt>
                <c:pt idx="1">
                  <c:v>Courteous</c:v>
                </c:pt>
                <c:pt idx="2">
                  <c:v>Relax</c:v>
                </c:pt>
                <c:pt idx="3">
                  <c:v>Soggy</c:v>
                </c:pt>
                <c:pt idx="4">
                  <c:v>Cheer</c:v>
                </c:pt>
                <c:pt idx="5">
                  <c:v>Jealous</c:v>
                </c:pt>
                <c:pt idx="6">
                  <c:v>Absorb</c:v>
                </c:pt>
                <c:pt idx="7">
                  <c:v>Sturdy</c:v>
                </c:pt>
              </c:strCache>
            </c:strRef>
          </c:cat>
          <c:val>
            <c:numRef>
              <c:f>Sheet1!$B$8:$I$8</c:f>
              <c:numCache>
                <c:formatCode>General</c:formatCode>
                <c:ptCount val="8"/>
                <c:pt idx="0">
                  <c:v>0</c:v>
                </c:pt>
                <c:pt idx="1">
                  <c:v>0</c:v>
                </c:pt>
                <c:pt idx="2">
                  <c:v>2</c:v>
                </c:pt>
                <c:pt idx="3">
                  <c:v>-1</c:v>
                </c:pt>
                <c:pt idx="4">
                  <c:v>3</c:v>
                </c:pt>
                <c:pt idx="5">
                  <c:v>1</c:v>
                </c:pt>
                <c:pt idx="6">
                  <c:v>2</c:v>
                </c:pt>
                <c:pt idx="7">
                  <c:v>3</c:v>
                </c:pt>
              </c:numCache>
            </c:numRef>
          </c:val>
          <c:extLst xmlns:c16r2="http://schemas.microsoft.com/office/drawing/2015/06/chart">
            <c:ext xmlns:c16="http://schemas.microsoft.com/office/drawing/2014/chart" uri="{C3380CC4-5D6E-409C-BE32-E72D297353CC}">
              <c16:uniqueId val="{00000000-303C-4D8B-B5B4-885B7761851C}"/>
            </c:ext>
          </c:extLst>
        </c:ser>
        <c:ser>
          <c:idx val="1"/>
          <c:order val="1"/>
          <c:tx>
            <c:v>Video Condition</c:v>
          </c:tx>
          <c:spPr>
            <a:solidFill>
              <a:schemeClr val="accent2"/>
            </a:solidFill>
            <a:ln>
              <a:noFill/>
            </a:ln>
            <a:effectLst/>
            <a:sp3d/>
          </c:spPr>
          <c:invertIfNegative val="0"/>
          <c:cat>
            <c:strRef>
              <c:f>Sheet1!$B$7:$I$7</c:f>
              <c:strCache>
                <c:ptCount val="8"/>
                <c:pt idx="0">
                  <c:v>Translate</c:v>
                </c:pt>
                <c:pt idx="1">
                  <c:v>Courteous</c:v>
                </c:pt>
                <c:pt idx="2">
                  <c:v>Relax</c:v>
                </c:pt>
                <c:pt idx="3">
                  <c:v>Soggy</c:v>
                </c:pt>
                <c:pt idx="4">
                  <c:v>Cheer</c:v>
                </c:pt>
                <c:pt idx="5">
                  <c:v>Jealous</c:v>
                </c:pt>
                <c:pt idx="6">
                  <c:v>Absorb</c:v>
                </c:pt>
                <c:pt idx="7">
                  <c:v>Sturdy</c:v>
                </c:pt>
              </c:strCache>
            </c:strRef>
          </c:cat>
          <c:val>
            <c:numRef>
              <c:f>Sheet1!$B$9:$I$9</c:f>
              <c:numCache>
                <c:formatCode>General</c:formatCode>
                <c:ptCount val="8"/>
                <c:pt idx="0">
                  <c:v>0</c:v>
                </c:pt>
                <c:pt idx="1">
                  <c:v>0</c:v>
                </c:pt>
                <c:pt idx="2">
                  <c:v>0</c:v>
                </c:pt>
                <c:pt idx="3">
                  <c:v>2</c:v>
                </c:pt>
                <c:pt idx="4">
                  <c:v>1</c:v>
                </c:pt>
                <c:pt idx="5">
                  <c:v>3</c:v>
                </c:pt>
                <c:pt idx="6">
                  <c:v>2</c:v>
                </c:pt>
                <c:pt idx="7">
                  <c:v>2</c:v>
                </c:pt>
              </c:numCache>
            </c:numRef>
          </c:val>
          <c:extLst xmlns:c16r2="http://schemas.microsoft.com/office/drawing/2015/06/chart">
            <c:ext xmlns:c16="http://schemas.microsoft.com/office/drawing/2014/chart" uri="{C3380CC4-5D6E-409C-BE32-E72D297353CC}">
              <c16:uniqueId val="{00000001-303C-4D8B-B5B4-885B7761851C}"/>
            </c:ext>
          </c:extLst>
        </c:ser>
        <c:dLbls>
          <c:showLegendKey val="0"/>
          <c:showVal val="0"/>
          <c:showCatName val="0"/>
          <c:showSerName val="0"/>
          <c:showPercent val="0"/>
          <c:showBubbleSize val="0"/>
        </c:dLbls>
        <c:gapWidth val="150"/>
        <c:shape val="box"/>
        <c:axId val="475214920"/>
        <c:axId val="475215704"/>
        <c:axId val="0"/>
      </c:bar3DChart>
      <c:catAx>
        <c:axId val="475214920"/>
        <c:scaling>
          <c:orientation val="minMax"/>
        </c:scaling>
        <c:delete val="0"/>
        <c:axPos val="b"/>
        <c:numFmt formatCode="General" sourceLinked="1"/>
        <c:majorTickMark val="none"/>
        <c:minorTickMark val="none"/>
        <c:tickLblPos val="low"/>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75215704"/>
        <c:crosses val="autoZero"/>
        <c:auto val="1"/>
        <c:lblAlgn val="ctr"/>
        <c:lblOffset val="100"/>
        <c:noMultiLvlLbl val="0"/>
      </c:catAx>
      <c:valAx>
        <c:axId val="4752157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75214920"/>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Participant 2</a:t>
            </a:r>
          </a:p>
        </c:rich>
      </c:tx>
      <c:layout>
        <c:manualLayout>
          <c:xMode val="edge"/>
          <c:yMode val="edge"/>
          <c:x val="0.35488334791484399"/>
          <c:y val="4.1666666666666664E-2"/>
        </c:manualLayout>
      </c:layout>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368834543645229E-2"/>
          <c:y val="0.21903197935243751"/>
          <c:w val="0.87855424353257894"/>
          <c:h val="0.61028908860283881"/>
        </c:manualLayout>
      </c:layout>
      <c:lineChart>
        <c:grouping val="standard"/>
        <c:varyColors val="0"/>
        <c:ser>
          <c:idx val="24"/>
          <c:order val="0"/>
          <c:tx>
            <c:v>Interactive Receptive</c:v>
          </c:tx>
          <c:spPr>
            <a:ln w="22225" cap="rnd">
              <a:solidFill>
                <a:schemeClr val="accent1">
                  <a:lumMod val="60000"/>
                  <a:lumOff val="40000"/>
                </a:schemeClr>
              </a:solidFill>
              <a:round/>
            </a:ln>
            <a:effectLst/>
          </c:spPr>
          <c:marker>
            <c:symbol val="plus"/>
            <c:size val="6"/>
            <c:spPr>
              <a:noFill/>
              <a:ln w="9525">
                <a:solidFill>
                  <a:schemeClr val="accent1">
                    <a:lumMod val="60000"/>
                    <a:lumOff val="40000"/>
                  </a:schemeClr>
                </a:solidFill>
                <a:round/>
              </a:ln>
              <a:effectLst/>
            </c:spPr>
          </c:marker>
          <c:cat>
            <c:strRef>
              <c:f>'Participant Data'!$S$32:$U$32</c:f>
              <c:strCache>
                <c:ptCount val="3"/>
                <c:pt idx="0">
                  <c:v>Pre</c:v>
                </c:pt>
                <c:pt idx="1">
                  <c:v>Post</c:v>
                </c:pt>
                <c:pt idx="2">
                  <c:v>Follow-Up</c:v>
                </c:pt>
              </c:strCache>
            </c:strRef>
          </c:cat>
          <c:val>
            <c:numRef>
              <c:f>'Participant Data'!$B$9:$D$9</c:f>
              <c:numCache>
                <c:formatCode>General</c:formatCode>
                <c:ptCount val="3"/>
                <c:pt idx="0">
                  <c:v>1</c:v>
                </c:pt>
                <c:pt idx="1">
                  <c:v>4</c:v>
                </c:pt>
                <c:pt idx="2">
                  <c:v>3</c:v>
                </c:pt>
              </c:numCache>
            </c:numRef>
          </c:val>
          <c:smooth val="0"/>
        </c:ser>
        <c:ser>
          <c:idx val="25"/>
          <c:order val="1"/>
          <c:tx>
            <c:v>Interactive Expressive</c:v>
          </c:tx>
          <c:spPr>
            <a:ln w="22225" cap="rnd">
              <a:solidFill>
                <a:schemeClr val="accent2">
                  <a:lumMod val="60000"/>
                  <a:lumOff val="40000"/>
                </a:schemeClr>
              </a:solidFill>
              <a:round/>
            </a:ln>
            <a:effectLst/>
          </c:spPr>
          <c:marker>
            <c:symbol val="dot"/>
            <c:size val="6"/>
            <c:spPr>
              <a:solidFill>
                <a:schemeClr val="accent2">
                  <a:lumMod val="60000"/>
                  <a:lumOff val="40000"/>
                </a:schemeClr>
              </a:solidFill>
              <a:ln w="9525">
                <a:solidFill>
                  <a:schemeClr val="accent2">
                    <a:lumMod val="60000"/>
                    <a:lumOff val="40000"/>
                  </a:schemeClr>
                </a:solidFill>
                <a:round/>
              </a:ln>
              <a:effectLst/>
            </c:spPr>
          </c:marker>
          <c:cat>
            <c:strRef>
              <c:f>'Participant Data'!$S$32:$U$32</c:f>
              <c:strCache>
                <c:ptCount val="3"/>
                <c:pt idx="0">
                  <c:v>Pre</c:v>
                </c:pt>
                <c:pt idx="1">
                  <c:v>Post</c:v>
                </c:pt>
                <c:pt idx="2">
                  <c:v>Follow-Up</c:v>
                </c:pt>
              </c:strCache>
            </c:strRef>
          </c:cat>
          <c:val>
            <c:numRef>
              <c:f>'Participant Data'!$E$9:$G$9</c:f>
              <c:numCache>
                <c:formatCode>General</c:formatCode>
                <c:ptCount val="3"/>
                <c:pt idx="0">
                  <c:v>0</c:v>
                </c:pt>
                <c:pt idx="1">
                  <c:v>0</c:v>
                </c:pt>
                <c:pt idx="2">
                  <c:v>0</c:v>
                </c:pt>
              </c:numCache>
            </c:numRef>
          </c:val>
          <c:smooth val="0"/>
        </c:ser>
        <c:ser>
          <c:idx val="26"/>
          <c:order val="2"/>
          <c:tx>
            <c:v>Video Receptive </c:v>
          </c:tx>
          <c:spPr>
            <a:ln w="22225" cap="rnd">
              <a:solidFill>
                <a:schemeClr val="accent3">
                  <a:lumMod val="60000"/>
                  <a:lumOff val="40000"/>
                </a:schemeClr>
              </a:solidFill>
              <a:round/>
            </a:ln>
            <a:effectLst/>
          </c:spPr>
          <c:marker>
            <c:symbol val="dash"/>
            <c:size val="6"/>
            <c:spPr>
              <a:solidFill>
                <a:schemeClr val="accent3">
                  <a:lumMod val="60000"/>
                  <a:lumOff val="40000"/>
                </a:schemeClr>
              </a:solidFill>
              <a:ln w="9525">
                <a:solidFill>
                  <a:schemeClr val="accent3">
                    <a:lumMod val="60000"/>
                    <a:lumOff val="40000"/>
                  </a:schemeClr>
                </a:solidFill>
                <a:round/>
              </a:ln>
              <a:effectLst/>
            </c:spPr>
          </c:marker>
          <c:cat>
            <c:strRef>
              <c:f>'Participant Data'!$S$32:$U$32</c:f>
              <c:strCache>
                <c:ptCount val="3"/>
                <c:pt idx="0">
                  <c:v>Pre</c:v>
                </c:pt>
                <c:pt idx="1">
                  <c:v>Post</c:v>
                </c:pt>
                <c:pt idx="2">
                  <c:v>Follow-Up</c:v>
                </c:pt>
              </c:strCache>
            </c:strRef>
          </c:cat>
          <c:val>
            <c:numRef>
              <c:f>'Participant Data'!$B$10:$D$10</c:f>
              <c:numCache>
                <c:formatCode>General</c:formatCode>
                <c:ptCount val="3"/>
                <c:pt idx="0">
                  <c:v>1</c:v>
                </c:pt>
                <c:pt idx="1">
                  <c:v>3</c:v>
                </c:pt>
                <c:pt idx="2">
                  <c:v>2</c:v>
                </c:pt>
              </c:numCache>
            </c:numRef>
          </c:val>
          <c:smooth val="0"/>
        </c:ser>
        <c:ser>
          <c:idx val="27"/>
          <c:order val="3"/>
          <c:tx>
            <c:v>Video Expressive</c:v>
          </c:tx>
          <c:spPr>
            <a:ln w="22225" cap="rnd">
              <a:solidFill>
                <a:schemeClr val="accent4">
                  <a:lumMod val="60000"/>
                  <a:lumOff val="40000"/>
                </a:schemeClr>
              </a:solidFill>
              <a:round/>
            </a:ln>
            <a:effectLst/>
          </c:spPr>
          <c:marker>
            <c:symbol val="diamond"/>
            <c:size val="6"/>
            <c:spPr>
              <a:solidFill>
                <a:schemeClr val="accent4">
                  <a:lumMod val="60000"/>
                  <a:lumOff val="40000"/>
                </a:schemeClr>
              </a:solidFill>
              <a:ln w="9525">
                <a:solidFill>
                  <a:schemeClr val="accent4">
                    <a:lumMod val="60000"/>
                    <a:lumOff val="40000"/>
                  </a:schemeClr>
                </a:solidFill>
                <a:round/>
              </a:ln>
              <a:effectLst/>
            </c:spPr>
          </c:marker>
          <c:cat>
            <c:strRef>
              <c:f>'Participant Data'!$S$32:$U$32</c:f>
              <c:strCache>
                <c:ptCount val="3"/>
                <c:pt idx="0">
                  <c:v>Pre</c:v>
                </c:pt>
                <c:pt idx="1">
                  <c:v>Post</c:v>
                </c:pt>
                <c:pt idx="2">
                  <c:v>Follow-Up</c:v>
                </c:pt>
              </c:strCache>
            </c:strRef>
          </c:cat>
          <c:val>
            <c:numRef>
              <c:f>'Participant Data'!$E$10:$G$10</c:f>
              <c:numCache>
                <c:formatCode>General</c:formatCode>
                <c:ptCount val="3"/>
                <c:pt idx="0">
                  <c:v>0</c:v>
                </c:pt>
                <c:pt idx="1">
                  <c:v>2</c:v>
                </c:pt>
                <c:pt idx="2">
                  <c:v>1</c:v>
                </c:pt>
              </c:numCache>
            </c:numRef>
          </c:val>
          <c:smooth val="0"/>
        </c:ser>
        <c:ser>
          <c:idx val="28"/>
          <c:order val="4"/>
          <c:tx>
            <c:v>Interactive Receptive</c:v>
          </c:tx>
          <c:spPr>
            <a:ln w="22225" cap="rnd">
              <a:solidFill>
                <a:schemeClr val="accent5">
                  <a:lumMod val="60000"/>
                  <a:lumOff val="40000"/>
                </a:schemeClr>
              </a:solidFill>
              <a:round/>
            </a:ln>
            <a:effectLst/>
          </c:spPr>
          <c:marker>
            <c:symbol val="square"/>
            <c:size val="6"/>
            <c:spPr>
              <a:solidFill>
                <a:schemeClr val="accent5">
                  <a:lumMod val="60000"/>
                  <a:lumOff val="40000"/>
                </a:schemeClr>
              </a:solidFill>
              <a:ln w="9525">
                <a:solidFill>
                  <a:schemeClr val="accent5">
                    <a:lumMod val="60000"/>
                    <a:lumOff val="40000"/>
                  </a:schemeClr>
                </a:solidFill>
                <a:round/>
              </a:ln>
              <a:effectLst/>
            </c:spPr>
          </c:marker>
          <c:cat>
            <c:strRef>
              <c:f>'Participant Data'!$S$32:$U$32</c:f>
              <c:strCache>
                <c:ptCount val="3"/>
                <c:pt idx="0">
                  <c:v>Pre</c:v>
                </c:pt>
                <c:pt idx="1">
                  <c:v>Post</c:v>
                </c:pt>
                <c:pt idx="2">
                  <c:v>Follow-Up</c:v>
                </c:pt>
              </c:strCache>
            </c:strRef>
          </c:cat>
          <c:val>
            <c:numRef>
              <c:f>'Participant Data'!$B$9:$D$9</c:f>
              <c:numCache>
                <c:formatCode>General</c:formatCode>
                <c:ptCount val="3"/>
                <c:pt idx="0">
                  <c:v>1</c:v>
                </c:pt>
                <c:pt idx="1">
                  <c:v>4</c:v>
                </c:pt>
                <c:pt idx="2">
                  <c:v>3</c:v>
                </c:pt>
              </c:numCache>
            </c:numRef>
          </c:val>
          <c:smooth val="0"/>
        </c:ser>
        <c:ser>
          <c:idx val="29"/>
          <c:order val="5"/>
          <c:tx>
            <c:v>Interactive Expressive</c:v>
          </c:tx>
          <c:spPr>
            <a:ln w="22225" cap="rnd">
              <a:solidFill>
                <a:schemeClr val="accent6">
                  <a:lumMod val="60000"/>
                  <a:lumOff val="40000"/>
                </a:schemeClr>
              </a:solidFill>
              <a:round/>
            </a:ln>
            <a:effectLst/>
          </c:spPr>
          <c:marker>
            <c:symbol val="triangle"/>
            <c:size val="6"/>
            <c:spPr>
              <a:solidFill>
                <a:schemeClr val="accent6">
                  <a:lumMod val="60000"/>
                  <a:lumOff val="40000"/>
                </a:schemeClr>
              </a:solidFill>
              <a:ln w="9525">
                <a:solidFill>
                  <a:schemeClr val="accent6">
                    <a:lumMod val="60000"/>
                    <a:lumOff val="40000"/>
                  </a:schemeClr>
                </a:solidFill>
                <a:round/>
              </a:ln>
              <a:effectLst/>
            </c:spPr>
          </c:marker>
          <c:cat>
            <c:strRef>
              <c:f>'Participant Data'!$S$32:$U$32</c:f>
              <c:strCache>
                <c:ptCount val="3"/>
                <c:pt idx="0">
                  <c:v>Pre</c:v>
                </c:pt>
                <c:pt idx="1">
                  <c:v>Post</c:v>
                </c:pt>
                <c:pt idx="2">
                  <c:v>Follow-Up</c:v>
                </c:pt>
              </c:strCache>
            </c:strRef>
          </c:cat>
          <c:val>
            <c:numRef>
              <c:f>'Participant Data'!$E$9:$G$9</c:f>
              <c:numCache>
                <c:formatCode>General</c:formatCode>
                <c:ptCount val="3"/>
                <c:pt idx="0">
                  <c:v>0</c:v>
                </c:pt>
                <c:pt idx="1">
                  <c:v>0</c:v>
                </c:pt>
                <c:pt idx="2">
                  <c:v>0</c:v>
                </c:pt>
              </c:numCache>
            </c:numRef>
          </c:val>
          <c:smooth val="0"/>
        </c:ser>
        <c:ser>
          <c:idx val="30"/>
          <c:order val="6"/>
          <c:tx>
            <c:v>Video Receptive </c:v>
          </c:tx>
          <c:spPr>
            <a:ln w="22225" cap="rnd">
              <a:solidFill>
                <a:schemeClr val="accent1">
                  <a:lumMod val="50000"/>
                </a:schemeClr>
              </a:solidFill>
              <a:round/>
            </a:ln>
            <a:effectLst/>
          </c:spPr>
          <c:marker>
            <c:symbol val="x"/>
            <c:size val="6"/>
            <c:spPr>
              <a:noFill/>
              <a:ln w="9525">
                <a:solidFill>
                  <a:schemeClr val="accent1">
                    <a:lumMod val="50000"/>
                  </a:schemeClr>
                </a:solidFill>
                <a:round/>
              </a:ln>
              <a:effectLst/>
            </c:spPr>
          </c:marker>
          <c:cat>
            <c:strRef>
              <c:f>'Participant Data'!$S$32:$U$32</c:f>
              <c:strCache>
                <c:ptCount val="3"/>
                <c:pt idx="0">
                  <c:v>Pre</c:v>
                </c:pt>
                <c:pt idx="1">
                  <c:v>Post</c:v>
                </c:pt>
                <c:pt idx="2">
                  <c:v>Follow-Up</c:v>
                </c:pt>
              </c:strCache>
            </c:strRef>
          </c:cat>
          <c:val>
            <c:numRef>
              <c:f>'Participant Data'!$B$10:$D$10</c:f>
              <c:numCache>
                <c:formatCode>General</c:formatCode>
                <c:ptCount val="3"/>
                <c:pt idx="0">
                  <c:v>1</c:v>
                </c:pt>
                <c:pt idx="1">
                  <c:v>3</c:v>
                </c:pt>
                <c:pt idx="2">
                  <c:v>2</c:v>
                </c:pt>
              </c:numCache>
            </c:numRef>
          </c:val>
          <c:smooth val="0"/>
        </c:ser>
        <c:ser>
          <c:idx val="31"/>
          <c:order val="7"/>
          <c:tx>
            <c:v>Video Expressive</c:v>
          </c:tx>
          <c:spPr>
            <a:ln w="22225" cap="rnd">
              <a:solidFill>
                <a:schemeClr val="accent2">
                  <a:lumMod val="50000"/>
                </a:schemeClr>
              </a:solidFill>
              <a:round/>
            </a:ln>
            <a:effectLst/>
          </c:spPr>
          <c:marker>
            <c:symbol val="star"/>
            <c:size val="6"/>
            <c:spPr>
              <a:noFill/>
              <a:ln w="9525">
                <a:solidFill>
                  <a:schemeClr val="accent2">
                    <a:lumMod val="50000"/>
                  </a:schemeClr>
                </a:solidFill>
                <a:round/>
              </a:ln>
              <a:effectLst/>
            </c:spPr>
          </c:marker>
          <c:cat>
            <c:strRef>
              <c:f>'Participant Data'!$S$32:$U$32</c:f>
              <c:strCache>
                <c:ptCount val="3"/>
                <c:pt idx="0">
                  <c:v>Pre</c:v>
                </c:pt>
                <c:pt idx="1">
                  <c:v>Post</c:v>
                </c:pt>
                <c:pt idx="2">
                  <c:v>Follow-Up</c:v>
                </c:pt>
              </c:strCache>
            </c:strRef>
          </c:cat>
          <c:val>
            <c:numRef>
              <c:f>'Participant Data'!$E$10:$G$10</c:f>
              <c:numCache>
                <c:formatCode>General</c:formatCode>
                <c:ptCount val="3"/>
                <c:pt idx="0">
                  <c:v>0</c:v>
                </c:pt>
                <c:pt idx="1">
                  <c:v>2</c:v>
                </c:pt>
                <c:pt idx="2">
                  <c:v>1</c:v>
                </c:pt>
              </c:numCache>
            </c:numRef>
          </c:val>
          <c:smooth val="0"/>
        </c:ser>
        <c:ser>
          <c:idx val="32"/>
          <c:order val="8"/>
          <c:tx>
            <c:v>Interactive Receptive</c:v>
          </c:tx>
          <c:spPr>
            <a:ln w="22225" cap="rnd">
              <a:solidFill>
                <a:schemeClr val="accent3">
                  <a:lumMod val="50000"/>
                </a:schemeClr>
              </a:solidFill>
              <a:round/>
            </a:ln>
            <a:effectLst/>
          </c:spPr>
          <c:marker>
            <c:symbol val="circle"/>
            <c:size val="6"/>
            <c:spPr>
              <a:solidFill>
                <a:schemeClr val="accent3">
                  <a:lumMod val="50000"/>
                </a:schemeClr>
              </a:solidFill>
              <a:ln w="9525">
                <a:solidFill>
                  <a:schemeClr val="accent3">
                    <a:lumMod val="50000"/>
                  </a:schemeClr>
                </a:solidFill>
                <a:round/>
              </a:ln>
              <a:effectLst/>
            </c:spPr>
          </c:marker>
          <c:cat>
            <c:strRef>
              <c:f>'Participant Data'!$S$32:$U$32</c:f>
              <c:strCache>
                <c:ptCount val="3"/>
                <c:pt idx="0">
                  <c:v>Pre</c:v>
                </c:pt>
                <c:pt idx="1">
                  <c:v>Post</c:v>
                </c:pt>
                <c:pt idx="2">
                  <c:v>Follow-Up</c:v>
                </c:pt>
              </c:strCache>
            </c:strRef>
          </c:cat>
          <c:val>
            <c:numRef>
              <c:f>'Participant Data'!$B$9:$D$9</c:f>
              <c:numCache>
                <c:formatCode>General</c:formatCode>
                <c:ptCount val="3"/>
                <c:pt idx="0">
                  <c:v>1</c:v>
                </c:pt>
                <c:pt idx="1">
                  <c:v>4</c:v>
                </c:pt>
                <c:pt idx="2">
                  <c:v>3</c:v>
                </c:pt>
              </c:numCache>
            </c:numRef>
          </c:val>
          <c:smooth val="0"/>
        </c:ser>
        <c:ser>
          <c:idx val="33"/>
          <c:order val="9"/>
          <c:tx>
            <c:v>Interactive Expressive</c:v>
          </c:tx>
          <c:spPr>
            <a:ln w="22225" cap="rnd">
              <a:solidFill>
                <a:schemeClr val="accent4">
                  <a:lumMod val="50000"/>
                </a:schemeClr>
              </a:solidFill>
              <a:round/>
            </a:ln>
            <a:effectLst/>
          </c:spPr>
          <c:marker>
            <c:symbol val="plus"/>
            <c:size val="6"/>
            <c:spPr>
              <a:noFill/>
              <a:ln w="9525">
                <a:solidFill>
                  <a:schemeClr val="accent4">
                    <a:lumMod val="50000"/>
                  </a:schemeClr>
                </a:solidFill>
                <a:round/>
              </a:ln>
              <a:effectLst/>
            </c:spPr>
          </c:marker>
          <c:cat>
            <c:strRef>
              <c:f>'Participant Data'!$S$32:$U$32</c:f>
              <c:strCache>
                <c:ptCount val="3"/>
                <c:pt idx="0">
                  <c:v>Pre</c:v>
                </c:pt>
                <c:pt idx="1">
                  <c:v>Post</c:v>
                </c:pt>
                <c:pt idx="2">
                  <c:v>Follow-Up</c:v>
                </c:pt>
              </c:strCache>
            </c:strRef>
          </c:cat>
          <c:val>
            <c:numRef>
              <c:f>'Participant Data'!$E$9:$G$9</c:f>
              <c:numCache>
                <c:formatCode>General</c:formatCode>
                <c:ptCount val="3"/>
                <c:pt idx="0">
                  <c:v>0</c:v>
                </c:pt>
                <c:pt idx="1">
                  <c:v>0</c:v>
                </c:pt>
                <c:pt idx="2">
                  <c:v>0</c:v>
                </c:pt>
              </c:numCache>
            </c:numRef>
          </c:val>
          <c:smooth val="0"/>
        </c:ser>
        <c:ser>
          <c:idx val="34"/>
          <c:order val="10"/>
          <c:tx>
            <c:v>Video Receptive </c:v>
          </c:tx>
          <c:spPr>
            <a:ln w="22225" cap="rnd">
              <a:solidFill>
                <a:schemeClr val="accent5">
                  <a:lumMod val="50000"/>
                </a:schemeClr>
              </a:solidFill>
              <a:round/>
            </a:ln>
            <a:effectLst/>
          </c:spPr>
          <c:marker>
            <c:symbol val="dot"/>
            <c:size val="6"/>
            <c:spPr>
              <a:solidFill>
                <a:schemeClr val="accent5">
                  <a:lumMod val="50000"/>
                </a:schemeClr>
              </a:solidFill>
              <a:ln w="9525">
                <a:solidFill>
                  <a:schemeClr val="accent5">
                    <a:lumMod val="50000"/>
                  </a:schemeClr>
                </a:solidFill>
                <a:round/>
              </a:ln>
              <a:effectLst/>
            </c:spPr>
          </c:marker>
          <c:cat>
            <c:strRef>
              <c:f>'Participant Data'!$S$32:$U$32</c:f>
              <c:strCache>
                <c:ptCount val="3"/>
                <c:pt idx="0">
                  <c:v>Pre</c:v>
                </c:pt>
                <c:pt idx="1">
                  <c:v>Post</c:v>
                </c:pt>
                <c:pt idx="2">
                  <c:v>Follow-Up</c:v>
                </c:pt>
              </c:strCache>
            </c:strRef>
          </c:cat>
          <c:val>
            <c:numRef>
              <c:f>'Participant Data'!$B$10:$D$10</c:f>
              <c:numCache>
                <c:formatCode>General</c:formatCode>
                <c:ptCount val="3"/>
                <c:pt idx="0">
                  <c:v>1</c:v>
                </c:pt>
                <c:pt idx="1">
                  <c:v>3</c:v>
                </c:pt>
                <c:pt idx="2">
                  <c:v>2</c:v>
                </c:pt>
              </c:numCache>
            </c:numRef>
          </c:val>
          <c:smooth val="0"/>
        </c:ser>
        <c:ser>
          <c:idx val="35"/>
          <c:order val="11"/>
          <c:tx>
            <c:v>Video Expressive</c:v>
          </c:tx>
          <c:spPr>
            <a:ln w="22225" cap="rnd">
              <a:solidFill>
                <a:schemeClr val="accent6">
                  <a:lumMod val="50000"/>
                </a:schemeClr>
              </a:solidFill>
              <a:round/>
            </a:ln>
            <a:effectLst/>
          </c:spPr>
          <c:marker>
            <c:symbol val="dash"/>
            <c:size val="6"/>
            <c:spPr>
              <a:solidFill>
                <a:schemeClr val="accent6">
                  <a:lumMod val="50000"/>
                </a:schemeClr>
              </a:solidFill>
              <a:ln w="9525">
                <a:solidFill>
                  <a:schemeClr val="accent6">
                    <a:lumMod val="50000"/>
                  </a:schemeClr>
                </a:solidFill>
                <a:round/>
              </a:ln>
              <a:effectLst/>
            </c:spPr>
          </c:marker>
          <c:cat>
            <c:strRef>
              <c:f>'Participant Data'!$S$32:$U$32</c:f>
              <c:strCache>
                <c:ptCount val="3"/>
                <c:pt idx="0">
                  <c:v>Pre</c:v>
                </c:pt>
                <c:pt idx="1">
                  <c:v>Post</c:v>
                </c:pt>
                <c:pt idx="2">
                  <c:v>Follow-Up</c:v>
                </c:pt>
              </c:strCache>
            </c:strRef>
          </c:cat>
          <c:val>
            <c:numRef>
              <c:f>'Participant Data'!$E$10:$G$10</c:f>
              <c:numCache>
                <c:formatCode>General</c:formatCode>
                <c:ptCount val="3"/>
                <c:pt idx="0">
                  <c:v>0</c:v>
                </c:pt>
                <c:pt idx="1">
                  <c:v>2</c:v>
                </c:pt>
                <c:pt idx="2">
                  <c:v>1</c:v>
                </c:pt>
              </c:numCache>
            </c:numRef>
          </c:val>
          <c:smooth val="0"/>
        </c:ser>
        <c:ser>
          <c:idx val="36"/>
          <c:order val="12"/>
          <c:tx>
            <c:v>Interactive Receptive</c:v>
          </c:tx>
          <c:spPr>
            <a:ln w="22225" cap="rnd">
              <a:solidFill>
                <a:schemeClr val="accent1">
                  <a:lumMod val="70000"/>
                  <a:lumOff val="30000"/>
                </a:schemeClr>
              </a:solidFill>
              <a:round/>
            </a:ln>
            <a:effectLst/>
          </c:spPr>
          <c:marker>
            <c:symbol val="diamond"/>
            <c:size val="6"/>
            <c:spPr>
              <a:solidFill>
                <a:schemeClr val="accent1">
                  <a:lumMod val="70000"/>
                  <a:lumOff val="30000"/>
                </a:schemeClr>
              </a:solidFill>
              <a:ln w="9525">
                <a:solidFill>
                  <a:schemeClr val="accent1">
                    <a:lumMod val="70000"/>
                    <a:lumOff val="30000"/>
                  </a:schemeClr>
                </a:solidFill>
                <a:round/>
              </a:ln>
              <a:effectLst/>
            </c:spPr>
          </c:marker>
          <c:cat>
            <c:strRef>
              <c:f>'Participant Data'!$S$32:$U$32</c:f>
              <c:strCache>
                <c:ptCount val="3"/>
                <c:pt idx="0">
                  <c:v>Pre</c:v>
                </c:pt>
                <c:pt idx="1">
                  <c:v>Post</c:v>
                </c:pt>
                <c:pt idx="2">
                  <c:v>Follow-Up</c:v>
                </c:pt>
              </c:strCache>
            </c:strRef>
          </c:cat>
          <c:val>
            <c:numRef>
              <c:f>'Participant Data'!$B$9:$D$9</c:f>
              <c:numCache>
                <c:formatCode>General</c:formatCode>
                <c:ptCount val="3"/>
                <c:pt idx="0">
                  <c:v>1</c:v>
                </c:pt>
                <c:pt idx="1">
                  <c:v>4</c:v>
                </c:pt>
                <c:pt idx="2">
                  <c:v>3</c:v>
                </c:pt>
              </c:numCache>
            </c:numRef>
          </c:val>
          <c:smooth val="0"/>
        </c:ser>
        <c:ser>
          <c:idx val="37"/>
          <c:order val="13"/>
          <c:tx>
            <c:v>Interactive Expressive</c:v>
          </c:tx>
          <c:spPr>
            <a:ln w="22225" cap="rnd">
              <a:solidFill>
                <a:schemeClr val="accent2">
                  <a:lumMod val="70000"/>
                  <a:lumOff val="30000"/>
                </a:schemeClr>
              </a:solidFill>
              <a:round/>
            </a:ln>
            <a:effectLst/>
          </c:spPr>
          <c:marker>
            <c:symbol val="square"/>
            <c:size val="6"/>
            <c:spPr>
              <a:solidFill>
                <a:schemeClr val="accent2">
                  <a:lumMod val="70000"/>
                  <a:lumOff val="30000"/>
                </a:schemeClr>
              </a:solidFill>
              <a:ln w="9525">
                <a:solidFill>
                  <a:schemeClr val="accent2">
                    <a:lumMod val="70000"/>
                    <a:lumOff val="30000"/>
                  </a:schemeClr>
                </a:solidFill>
                <a:round/>
              </a:ln>
              <a:effectLst/>
            </c:spPr>
          </c:marker>
          <c:cat>
            <c:strRef>
              <c:f>'Participant Data'!$S$32:$U$32</c:f>
              <c:strCache>
                <c:ptCount val="3"/>
                <c:pt idx="0">
                  <c:v>Pre</c:v>
                </c:pt>
                <c:pt idx="1">
                  <c:v>Post</c:v>
                </c:pt>
                <c:pt idx="2">
                  <c:v>Follow-Up</c:v>
                </c:pt>
              </c:strCache>
            </c:strRef>
          </c:cat>
          <c:val>
            <c:numRef>
              <c:f>'Participant Data'!$E$9:$G$9</c:f>
              <c:numCache>
                <c:formatCode>General</c:formatCode>
                <c:ptCount val="3"/>
                <c:pt idx="0">
                  <c:v>0</c:v>
                </c:pt>
                <c:pt idx="1">
                  <c:v>0</c:v>
                </c:pt>
                <c:pt idx="2">
                  <c:v>0</c:v>
                </c:pt>
              </c:numCache>
            </c:numRef>
          </c:val>
          <c:smooth val="0"/>
        </c:ser>
        <c:ser>
          <c:idx val="38"/>
          <c:order val="14"/>
          <c:tx>
            <c:v>Video Receptive </c:v>
          </c:tx>
          <c:spPr>
            <a:ln w="22225" cap="rnd">
              <a:solidFill>
                <a:schemeClr val="accent3">
                  <a:lumMod val="70000"/>
                  <a:lumOff val="30000"/>
                </a:schemeClr>
              </a:solidFill>
              <a:round/>
            </a:ln>
            <a:effectLst/>
          </c:spPr>
          <c:marker>
            <c:symbol val="triangle"/>
            <c:size val="6"/>
            <c:spPr>
              <a:solidFill>
                <a:schemeClr val="accent3">
                  <a:lumMod val="70000"/>
                  <a:lumOff val="30000"/>
                </a:schemeClr>
              </a:solidFill>
              <a:ln w="9525">
                <a:solidFill>
                  <a:schemeClr val="accent3">
                    <a:lumMod val="70000"/>
                    <a:lumOff val="30000"/>
                  </a:schemeClr>
                </a:solidFill>
                <a:round/>
              </a:ln>
              <a:effectLst/>
            </c:spPr>
          </c:marker>
          <c:cat>
            <c:strRef>
              <c:f>'Participant Data'!$S$32:$U$32</c:f>
              <c:strCache>
                <c:ptCount val="3"/>
                <c:pt idx="0">
                  <c:v>Pre</c:v>
                </c:pt>
                <c:pt idx="1">
                  <c:v>Post</c:v>
                </c:pt>
                <c:pt idx="2">
                  <c:v>Follow-Up</c:v>
                </c:pt>
              </c:strCache>
            </c:strRef>
          </c:cat>
          <c:val>
            <c:numRef>
              <c:f>'Participant Data'!$B$10:$D$10</c:f>
              <c:numCache>
                <c:formatCode>General</c:formatCode>
                <c:ptCount val="3"/>
                <c:pt idx="0">
                  <c:v>1</c:v>
                </c:pt>
                <c:pt idx="1">
                  <c:v>3</c:v>
                </c:pt>
                <c:pt idx="2">
                  <c:v>2</c:v>
                </c:pt>
              </c:numCache>
            </c:numRef>
          </c:val>
          <c:smooth val="0"/>
        </c:ser>
        <c:ser>
          <c:idx val="39"/>
          <c:order val="15"/>
          <c:tx>
            <c:v>Video Expressive</c:v>
          </c:tx>
          <c:spPr>
            <a:ln w="22225" cap="rnd">
              <a:solidFill>
                <a:schemeClr val="accent4">
                  <a:lumMod val="70000"/>
                  <a:lumOff val="30000"/>
                </a:schemeClr>
              </a:solidFill>
              <a:round/>
            </a:ln>
            <a:effectLst/>
          </c:spPr>
          <c:marker>
            <c:symbol val="x"/>
            <c:size val="6"/>
            <c:spPr>
              <a:noFill/>
              <a:ln w="9525">
                <a:solidFill>
                  <a:schemeClr val="accent4">
                    <a:lumMod val="70000"/>
                    <a:lumOff val="30000"/>
                  </a:schemeClr>
                </a:solidFill>
                <a:round/>
              </a:ln>
              <a:effectLst/>
            </c:spPr>
          </c:marker>
          <c:cat>
            <c:strRef>
              <c:f>'Participant Data'!$S$32:$U$32</c:f>
              <c:strCache>
                <c:ptCount val="3"/>
                <c:pt idx="0">
                  <c:v>Pre</c:v>
                </c:pt>
                <c:pt idx="1">
                  <c:v>Post</c:v>
                </c:pt>
                <c:pt idx="2">
                  <c:v>Follow-Up</c:v>
                </c:pt>
              </c:strCache>
            </c:strRef>
          </c:cat>
          <c:val>
            <c:numRef>
              <c:f>'Participant Data'!$E$10:$G$10</c:f>
              <c:numCache>
                <c:formatCode>General</c:formatCode>
                <c:ptCount val="3"/>
                <c:pt idx="0">
                  <c:v>0</c:v>
                </c:pt>
                <c:pt idx="1">
                  <c:v>2</c:v>
                </c:pt>
                <c:pt idx="2">
                  <c:v>1</c:v>
                </c:pt>
              </c:numCache>
            </c:numRef>
          </c:val>
          <c:smooth val="0"/>
        </c:ser>
        <c:ser>
          <c:idx val="40"/>
          <c:order val="16"/>
          <c:tx>
            <c:v>Interactive Receptive</c:v>
          </c:tx>
          <c:spPr>
            <a:ln w="22225" cap="rnd">
              <a:solidFill>
                <a:schemeClr val="accent5">
                  <a:lumMod val="70000"/>
                  <a:lumOff val="30000"/>
                </a:schemeClr>
              </a:solidFill>
              <a:round/>
            </a:ln>
            <a:effectLst/>
          </c:spPr>
          <c:marker>
            <c:symbol val="star"/>
            <c:size val="6"/>
            <c:spPr>
              <a:noFill/>
              <a:ln w="9525">
                <a:solidFill>
                  <a:schemeClr val="accent5">
                    <a:lumMod val="70000"/>
                    <a:lumOff val="30000"/>
                  </a:schemeClr>
                </a:solidFill>
                <a:round/>
              </a:ln>
              <a:effectLst/>
            </c:spPr>
          </c:marker>
          <c:cat>
            <c:strRef>
              <c:f>'Participant Data'!$S$32:$U$32</c:f>
              <c:strCache>
                <c:ptCount val="3"/>
                <c:pt idx="0">
                  <c:v>Pre</c:v>
                </c:pt>
                <c:pt idx="1">
                  <c:v>Post</c:v>
                </c:pt>
                <c:pt idx="2">
                  <c:v>Follow-Up</c:v>
                </c:pt>
              </c:strCache>
            </c:strRef>
          </c:cat>
          <c:val>
            <c:numRef>
              <c:f>'Participant Data'!$B$9:$D$9</c:f>
              <c:numCache>
                <c:formatCode>General</c:formatCode>
                <c:ptCount val="3"/>
                <c:pt idx="0">
                  <c:v>1</c:v>
                </c:pt>
                <c:pt idx="1">
                  <c:v>4</c:v>
                </c:pt>
                <c:pt idx="2">
                  <c:v>3</c:v>
                </c:pt>
              </c:numCache>
            </c:numRef>
          </c:val>
          <c:smooth val="0"/>
        </c:ser>
        <c:ser>
          <c:idx val="41"/>
          <c:order val="17"/>
          <c:tx>
            <c:v>Interactive Expressive</c:v>
          </c:tx>
          <c:spPr>
            <a:ln w="22225" cap="rnd">
              <a:solidFill>
                <a:schemeClr val="accent6">
                  <a:lumMod val="70000"/>
                  <a:lumOff val="30000"/>
                </a:schemeClr>
              </a:solidFill>
              <a:round/>
            </a:ln>
            <a:effectLst/>
          </c:spPr>
          <c:marker>
            <c:symbol val="circle"/>
            <c:size val="6"/>
            <c:spPr>
              <a:solidFill>
                <a:schemeClr val="accent6">
                  <a:lumMod val="70000"/>
                  <a:lumOff val="30000"/>
                </a:schemeClr>
              </a:solidFill>
              <a:ln w="9525">
                <a:solidFill>
                  <a:schemeClr val="accent6">
                    <a:lumMod val="70000"/>
                    <a:lumOff val="30000"/>
                  </a:schemeClr>
                </a:solidFill>
                <a:round/>
              </a:ln>
              <a:effectLst/>
            </c:spPr>
          </c:marker>
          <c:cat>
            <c:strRef>
              <c:f>'Participant Data'!$S$32:$U$32</c:f>
              <c:strCache>
                <c:ptCount val="3"/>
                <c:pt idx="0">
                  <c:v>Pre</c:v>
                </c:pt>
                <c:pt idx="1">
                  <c:v>Post</c:v>
                </c:pt>
                <c:pt idx="2">
                  <c:v>Follow-Up</c:v>
                </c:pt>
              </c:strCache>
            </c:strRef>
          </c:cat>
          <c:val>
            <c:numRef>
              <c:f>'Participant Data'!$E$9:$G$9</c:f>
              <c:numCache>
                <c:formatCode>General</c:formatCode>
                <c:ptCount val="3"/>
                <c:pt idx="0">
                  <c:v>0</c:v>
                </c:pt>
                <c:pt idx="1">
                  <c:v>0</c:v>
                </c:pt>
                <c:pt idx="2">
                  <c:v>0</c:v>
                </c:pt>
              </c:numCache>
            </c:numRef>
          </c:val>
          <c:smooth val="0"/>
        </c:ser>
        <c:ser>
          <c:idx val="42"/>
          <c:order val="18"/>
          <c:tx>
            <c:v>Video Receptive </c:v>
          </c:tx>
          <c:spPr>
            <a:ln w="22225" cap="rnd">
              <a:solidFill>
                <a:schemeClr val="accent1">
                  <a:lumMod val="70000"/>
                </a:schemeClr>
              </a:solidFill>
              <a:round/>
            </a:ln>
            <a:effectLst/>
          </c:spPr>
          <c:marker>
            <c:symbol val="plus"/>
            <c:size val="6"/>
            <c:spPr>
              <a:noFill/>
              <a:ln w="9525">
                <a:solidFill>
                  <a:schemeClr val="accent1">
                    <a:lumMod val="70000"/>
                  </a:schemeClr>
                </a:solidFill>
                <a:round/>
              </a:ln>
              <a:effectLst/>
            </c:spPr>
          </c:marker>
          <c:cat>
            <c:strRef>
              <c:f>'Participant Data'!$S$32:$U$32</c:f>
              <c:strCache>
                <c:ptCount val="3"/>
                <c:pt idx="0">
                  <c:v>Pre</c:v>
                </c:pt>
                <c:pt idx="1">
                  <c:v>Post</c:v>
                </c:pt>
                <c:pt idx="2">
                  <c:v>Follow-Up</c:v>
                </c:pt>
              </c:strCache>
            </c:strRef>
          </c:cat>
          <c:val>
            <c:numRef>
              <c:f>'Participant Data'!$B$10:$D$10</c:f>
              <c:numCache>
                <c:formatCode>General</c:formatCode>
                <c:ptCount val="3"/>
                <c:pt idx="0">
                  <c:v>1</c:v>
                </c:pt>
                <c:pt idx="1">
                  <c:v>3</c:v>
                </c:pt>
                <c:pt idx="2">
                  <c:v>2</c:v>
                </c:pt>
              </c:numCache>
            </c:numRef>
          </c:val>
          <c:smooth val="0"/>
        </c:ser>
        <c:ser>
          <c:idx val="43"/>
          <c:order val="19"/>
          <c:tx>
            <c:v>Video Expressive</c:v>
          </c:tx>
          <c:spPr>
            <a:ln w="22225" cap="rnd">
              <a:solidFill>
                <a:schemeClr val="accent2">
                  <a:lumMod val="70000"/>
                </a:schemeClr>
              </a:solidFill>
              <a:round/>
            </a:ln>
            <a:effectLst/>
          </c:spPr>
          <c:marker>
            <c:symbol val="dot"/>
            <c:size val="6"/>
            <c:spPr>
              <a:solidFill>
                <a:schemeClr val="accent2">
                  <a:lumMod val="70000"/>
                </a:schemeClr>
              </a:solidFill>
              <a:ln w="9525">
                <a:solidFill>
                  <a:schemeClr val="accent2">
                    <a:lumMod val="70000"/>
                  </a:schemeClr>
                </a:solidFill>
                <a:round/>
              </a:ln>
              <a:effectLst/>
            </c:spPr>
          </c:marker>
          <c:cat>
            <c:strRef>
              <c:f>'Participant Data'!$S$32:$U$32</c:f>
              <c:strCache>
                <c:ptCount val="3"/>
                <c:pt idx="0">
                  <c:v>Pre</c:v>
                </c:pt>
                <c:pt idx="1">
                  <c:v>Post</c:v>
                </c:pt>
                <c:pt idx="2">
                  <c:v>Follow-Up</c:v>
                </c:pt>
              </c:strCache>
            </c:strRef>
          </c:cat>
          <c:val>
            <c:numRef>
              <c:f>'Participant Data'!$E$10:$G$10</c:f>
              <c:numCache>
                <c:formatCode>General</c:formatCode>
                <c:ptCount val="3"/>
                <c:pt idx="0">
                  <c:v>0</c:v>
                </c:pt>
                <c:pt idx="1">
                  <c:v>2</c:v>
                </c:pt>
                <c:pt idx="2">
                  <c:v>1</c:v>
                </c:pt>
              </c:numCache>
            </c:numRef>
          </c:val>
          <c:smooth val="0"/>
        </c:ser>
        <c:ser>
          <c:idx val="44"/>
          <c:order val="20"/>
          <c:tx>
            <c:v>Interactive Receptive</c:v>
          </c:tx>
          <c:spPr>
            <a:ln w="22225" cap="rnd">
              <a:solidFill>
                <a:schemeClr val="accent3">
                  <a:lumMod val="70000"/>
                </a:schemeClr>
              </a:solidFill>
              <a:round/>
            </a:ln>
            <a:effectLst/>
          </c:spPr>
          <c:marker>
            <c:symbol val="dash"/>
            <c:size val="6"/>
            <c:spPr>
              <a:solidFill>
                <a:schemeClr val="accent3">
                  <a:lumMod val="70000"/>
                </a:schemeClr>
              </a:solidFill>
              <a:ln w="9525">
                <a:solidFill>
                  <a:schemeClr val="accent3">
                    <a:lumMod val="70000"/>
                  </a:schemeClr>
                </a:solidFill>
                <a:round/>
              </a:ln>
              <a:effectLst/>
            </c:spPr>
          </c:marker>
          <c:cat>
            <c:strRef>
              <c:f>'Participant Data'!$S$32:$U$32</c:f>
              <c:strCache>
                <c:ptCount val="3"/>
                <c:pt idx="0">
                  <c:v>Pre</c:v>
                </c:pt>
                <c:pt idx="1">
                  <c:v>Post</c:v>
                </c:pt>
                <c:pt idx="2">
                  <c:v>Follow-Up</c:v>
                </c:pt>
              </c:strCache>
            </c:strRef>
          </c:cat>
          <c:val>
            <c:numRef>
              <c:f>'Participant Data'!$B$9:$D$9</c:f>
              <c:numCache>
                <c:formatCode>General</c:formatCode>
                <c:ptCount val="3"/>
                <c:pt idx="0">
                  <c:v>1</c:v>
                </c:pt>
                <c:pt idx="1">
                  <c:v>4</c:v>
                </c:pt>
                <c:pt idx="2">
                  <c:v>3</c:v>
                </c:pt>
              </c:numCache>
            </c:numRef>
          </c:val>
          <c:smooth val="0"/>
        </c:ser>
        <c:ser>
          <c:idx val="45"/>
          <c:order val="21"/>
          <c:tx>
            <c:v>Interactive Expressive</c:v>
          </c:tx>
          <c:spPr>
            <a:ln w="22225" cap="rnd">
              <a:solidFill>
                <a:schemeClr val="accent4">
                  <a:lumMod val="70000"/>
                </a:schemeClr>
              </a:solidFill>
              <a:round/>
            </a:ln>
            <a:effectLst/>
          </c:spPr>
          <c:marker>
            <c:symbol val="diamond"/>
            <c:size val="6"/>
            <c:spPr>
              <a:solidFill>
                <a:schemeClr val="accent4">
                  <a:lumMod val="70000"/>
                </a:schemeClr>
              </a:solidFill>
              <a:ln w="9525">
                <a:solidFill>
                  <a:schemeClr val="accent4">
                    <a:lumMod val="70000"/>
                  </a:schemeClr>
                </a:solidFill>
                <a:round/>
              </a:ln>
              <a:effectLst/>
            </c:spPr>
          </c:marker>
          <c:cat>
            <c:strRef>
              <c:f>'Participant Data'!$S$32:$U$32</c:f>
              <c:strCache>
                <c:ptCount val="3"/>
                <c:pt idx="0">
                  <c:v>Pre</c:v>
                </c:pt>
                <c:pt idx="1">
                  <c:v>Post</c:v>
                </c:pt>
                <c:pt idx="2">
                  <c:v>Follow-Up</c:v>
                </c:pt>
              </c:strCache>
            </c:strRef>
          </c:cat>
          <c:val>
            <c:numRef>
              <c:f>'Participant Data'!$E$9:$G$9</c:f>
              <c:numCache>
                <c:formatCode>General</c:formatCode>
                <c:ptCount val="3"/>
                <c:pt idx="0">
                  <c:v>0</c:v>
                </c:pt>
                <c:pt idx="1">
                  <c:v>0</c:v>
                </c:pt>
                <c:pt idx="2">
                  <c:v>0</c:v>
                </c:pt>
              </c:numCache>
            </c:numRef>
          </c:val>
          <c:smooth val="0"/>
        </c:ser>
        <c:ser>
          <c:idx val="46"/>
          <c:order val="22"/>
          <c:tx>
            <c:v>Video Receptive </c:v>
          </c:tx>
          <c:spPr>
            <a:ln w="22225" cap="rnd">
              <a:solidFill>
                <a:schemeClr val="accent5">
                  <a:lumMod val="70000"/>
                </a:schemeClr>
              </a:solidFill>
              <a:round/>
            </a:ln>
            <a:effectLst/>
          </c:spPr>
          <c:marker>
            <c:symbol val="square"/>
            <c:size val="6"/>
            <c:spPr>
              <a:solidFill>
                <a:schemeClr val="accent5">
                  <a:lumMod val="70000"/>
                </a:schemeClr>
              </a:solidFill>
              <a:ln w="9525">
                <a:solidFill>
                  <a:schemeClr val="accent5">
                    <a:lumMod val="70000"/>
                  </a:schemeClr>
                </a:solidFill>
                <a:round/>
              </a:ln>
              <a:effectLst/>
            </c:spPr>
          </c:marker>
          <c:cat>
            <c:strRef>
              <c:f>'Participant Data'!$S$32:$U$32</c:f>
              <c:strCache>
                <c:ptCount val="3"/>
                <c:pt idx="0">
                  <c:v>Pre</c:v>
                </c:pt>
                <c:pt idx="1">
                  <c:v>Post</c:v>
                </c:pt>
                <c:pt idx="2">
                  <c:v>Follow-Up</c:v>
                </c:pt>
              </c:strCache>
            </c:strRef>
          </c:cat>
          <c:val>
            <c:numRef>
              <c:f>'Participant Data'!$B$10:$D$10</c:f>
              <c:numCache>
                <c:formatCode>General</c:formatCode>
                <c:ptCount val="3"/>
                <c:pt idx="0">
                  <c:v>1</c:v>
                </c:pt>
                <c:pt idx="1">
                  <c:v>3</c:v>
                </c:pt>
                <c:pt idx="2">
                  <c:v>2</c:v>
                </c:pt>
              </c:numCache>
            </c:numRef>
          </c:val>
          <c:smooth val="0"/>
        </c:ser>
        <c:ser>
          <c:idx val="47"/>
          <c:order val="23"/>
          <c:tx>
            <c:v>Video Expressive</c:v>
          </c:tx>
          <c:spPr>
            <a:ln w="22225" cap="rnd">
              <a:solidFill>
                <a:schemeClr val="accent6">
                  <a:lumMod val="70000"/>
                </a:schemeClr>
              </a:solidFill>
              <a:round/>
            </a:ln>
            <a:effectLst/>
          </c:spPr>
          <c:marker>
            <c:symbol val="triangle"/>
            <c:size val="6"/>
            <c:spPr>
              <a:solidFill>
                <a:schemeClr val="accent6">
                  <a:lumMod val="70000"/>
                </a:schemeClr>
              </a:solidFill>
              <a:ln w="9525">
                <a:solidFill>
                  <a:schemeClr val="accent6">
                    <a:lumMod val="70000"/>
                  </a:schemeClr>
                </a:solidFill>
                <a:round/>
              </a:ln>
              <a:effectLst/>
            </c:spPr>
          </c:marker>
          <c:cat>
            <c:strRef>
              <c:f>'Participant Data'!$S$32:$U$32</c:f>
              <c:strCache>
                <c:ptCount val="3"/>
                <c:pt idx="0">
                  <c:v>Pre</c:v>
                </c:pt>
                <c:pt idx="1">
                  <c:v>Post</c:v>
                </c:pt>
                <c:pt idx="2">
                  <c:v>Follow-Up</c:v>
                </c:pt>
              </c:strCache>
            </c:strRef>
          </c:cat>
          <c:val>
            <c:numRef>
              <c:f>'Participant Data'!$E$10:$G$10</c:f>
              <c:numCache>
                <c:formatCode>General</c:formatCode>
                <c:ptCount val="3"/>
                <c:pt idx="0">
                  <c:v>0</c:v>
                </c:pt>
                <c:pt idx="1">
                  <c:v>2</c:v>
                </c:pt>
                <c:pt idx="2">
                  <c:v>1</c:v>
                </c:pt>
              </c:numCache>
            </c:numRef>
          </c:val>
          <c:smooth val="0"/>
        </c:ser>
        <c:ser>
          <c:idx val="12"/>
          <c:order val="24"/>
          <c:tx>
            <c:v>Interactive Receptive</c:v>
          </c:tx>
          <c:spPr>
            <a:ln w="22225" cap="rnd">
              <a:solidFill>
                <a:schemeClr val="accent1">
                  <a:lumMod val="80000"/>
                  <a:lumOff val="20000"/>
                </a:schemeClr>
              </a:solidFill>
              <a:round/>
            </a:ln>
            <a:effectLst/>
          </c:spPr>
          <c:marker>
            <c:symbol val="x"/>
            <c:size val="6"/>
            <c:spPr>
              <a:noFill/>
              <a:ln w="9525">
                <a:solidFill>
                  <a:schemeClr val="accent1">
                    <a:lumMod val="80000"/>
                    <a:lumOff val="20000"/>
                  </a:schemeClr>
                </a:solidFill>
                <a:round/>
              </a:ln>
              <a:effectLst/>
            </c:spPr>
          </c:marker>
          <c:cat>
            <c:strRef>
              <c:f>'Participant Data'!$S$32:$U$32</c:f>
              <c:strCache>
                <c:ptCount val="3"/>
                <c:pt idx="0">
                  <c:v>Pre</c:v>
                </c:pt>
                <c:pt idx="1">
                  <c:v>Post</c:v>
                </c:pt>
                <c:pt idx="2">
                  <c:v>Follow-Up</c:v>
                </c:pt>
              </c:strCache>
            </c:strRef>
          </c:cat>
          <c:val>
            <c:numRef>
              <c:f>'Participant Data'!$B$9:$D$9</c:f>
              <c:numCache>
                <c:formatCode>General</c:formatCode>
                <c:ptCount val="3"/>
                <c:pt idx="0">
                  <c:v>1</c:v>
                </c:pt>
                <c:pt idx="1">
                  <c:v>4</c:v>
                </c:pt>
                <c:pt idx="2">
                  <c:v>3</c:v>
                </c:pt>
              </c:numCache>
            </c:numRef>
          </c:val>
          <c:smooth val="0"/>
        </c:ser>
        <c:ser>
          <c:idx val="13"/>
          <c:order val="25"/>
          <c:tx>
            <c:v>Interactive Expressive</c:v>
          </c:tx>
          <c:spPr>
            <a:ln w="22225" cap="rnd">
              <a:solidFill>
                <a:schemeClr val="accent2">
                  <a:lumMod val="80000"/>
                  <a:lumOff val="20000"/>
                </a:schemeClr>
              </a:solidFill>
              <a:round/>
            </a:ln>
            <a:effectLst/>
          </c:spPr>
          <c:marker>
            <c:symbol val="star"/>
            <c:size val="6"/>
            <c:spPr>
              <a:noFill/>
              <a:ln w="9525">
                <a:solidFill>
                  <a:schemeClr val="accent2">
                    <a:lumMod val="80000"/>
                    <a:lumOff val="20000"/>
                  </a:schemeClr>
                </a:solidFill>
                <a:round/>
              </a:ln>
              <a:effectLst/>
            </c:spPr>
          </c:marker>
          <c:cat>
            <c:strRef>
              <c:f>'Participant Data'!$S$32:$U$32</c:f>
              <c:strCache>
                <c:ptCount val="3"/>
                <c:pt idx="0">
                  <c:v>Pre</c:v>
                </c:pt>
                <c:pt idx="1">
                  <c:v>Post</c:v>
                </c:pt>
                <c:pt idx="2">
                  <c:v>Follow-Up</c:v>
                </c:pt>
              </c:strCache>
            </c:strRef>
          </c:cat>
          <c:val>
            <c:numRef>
              <c:f>'Participant Data'!$E$9:$G$9</c:f>
              <c:numCache>
                <c:formatCode>General</c:formatCode>
                <c:ptCount val="3"/>
                <c:pt idx="0">
                  <c:v>0</c:v>
                </c:pt>
                <c:pt idx="1">
                  <c:v>0</c:v>
                </c:pt>
                <c:pt idx="2">
                  <c:v>0</c:v>
                </c:pt>
              </c:numCache>
            </c:numRef>
          </c:val>
          <c:smooth val="0"/>
        </c:ser>
        <c:ser>
          <c:idx val="14"/>
          <c:order val="26"/>
          <c:tx>
            <c:v>Video Receptive </c:v>
          </c:tx>
          <c:spPr>
            <a:ln w="22225" cap="rnd">
              <a:solidFill>
                <a:schemeClr val="accent3">
                  <a:lumMod val="80000"/>
                  <a:lumOff val="20000"/>
                </a:schemeClr>
              </a:solidFill>
              <a:round/>
            </a:ln>
            <a:effectLst/>
          </c:spPr>
          <c:marker>
            <c:symbol val="circle"/>
            <c:size val="6"/>
            <c:spPr>
              <a:solidFill>
                <a:schemeClr val="accent3">
                  <a:lumMod val="80000"/>
                  <a:lumOff val="20000"/>
                </a:schemeClr>
              </a:solidFill>
              <a:ln w="9525">
                <a:solidFill>
                  <a:schemeClr val="accent3">
                    <a:lumMod val="80000"/>
                    <a:lumOff val="20000"/>
                  </a:schemeClr>
                </a:solidFill>
                <a:round/>
              </a:ln>
              <a:effectLst/>
            </c:spPr>
          </c:marker>
          <c:cat>
            <c:strRef>
              <c:f>'Participant Data'!$S$32:$U$32</c:f>
              <c:strCache>
                <c:ptCount val="3"/>
                <c:pt idx="0">
                  <c:v>Pre</c:v>
                </c:pt>
                <c:pt idx="1">
                  <c:v>Post</c:v>
                </c:pt>
                <c:pt idx="2">
                  <c:v>Follow-Up</c:v>
                </c:pt>
              </c:strCache>
            </c:strRef>
          </c:cat>
          <c:val>
            <c:numRef>
              <c:f>'Participant Data'!$B$10:$D$10</c:f>
              <c:numCache>
                <c:formatCode>General</c:formatCode>
                <c:ptCount val="3"/>
                <c:pt idx="0">
                  <c:v>1</c:v>
                </c:pt>
                <c:pt idx="1">
                  <c:v>3</c:v>
                </c:pt>
                <c:pt idx="2">
                  <c:v>2</c:v>
                </c:pt>
              </c:numCache>
            </c:numRef>
          </c:val>
          <c:smooth val="0"/>
        </c:ser>
        <c:ser>
          <c:idx val="15"/>
          <c:order val="27"/>
          <c:tx>
            <c:v>Video Expressive</c:v>
          </c:tx>
          <c:spPr>
            <a:ln w="22225" cap="rnd">
              <a:solidFill>
                <a:schemeClr val="accent4">
                  <a:lumMod val="80000"/>
                  <a:lumOff val="20000"/>
                </a:schemeClr>
              </a:solidFill>
              <a:round/>
            </a:ln>
            <a:effectLst/>
          </c:spPr>
          <c:marker>
            <c:symbol val="plus"/>
            <c:size val="6"/>
            <c:spPr>
              <a:noFill/>
              <a:ln w="9525">
                <a:solidFill>
                  <a:schemeClr val="accent4">
                    <a:lumMod val="80000"/>
                    <a:lumOff val="20000"/>
                  </a:schemeClr>
                </a:solidFill>
                <a:round/>
              </a:ln>
              <a:effectLst/>
            </c:spPr>
          </c:marker>
          <c:cat>
            <c:strRef>
              <c:f>'Participant Data'!$S$32:$U$32</c:f>
              <c:strCache>
                <c:ptCount val="3"/>
                <c:pt idx="0">
                  <c:v>Pre</c:v>
                </c:pt>
                <c:pt idx="1">
                  <c:v>Post</c:v>
                </c:pt>
                <c:pt idx="2">
                  <c:v>Follow-Up</c:v>
                </c:pt>
              </c:strCache>
            </c:strRef>
          </c:cat>
          <c:val>
            <c:numRef>
              <c:f>'Participant Data'!$E$10:$G$10</c:f>
              <c:numCache>
                <c:formatCode>General</c:formatCode>
                <c:ptCount val="3"/>
                <c:pt idx="0">
                  <c:v>0</c:v>
                </c:pt>
                <c:pt idx="1">
                  <c:v>2</c:v>
                </c:pt>
                <c:pt idx="2">
                  <c:v>1</c:v>
                </c:pt>
              </c:numCache>
            </c:numRef>
          </c:val>
          <c:smooth val="0"/>
        </c:ser>
        <c:ser>
          <c:idx val="16"/>
          <c:order val="28"/>
          <c:tx>
            <c:v>Interactive Receptive</c:v>
          </c:tx>
          <c:spPr>
            <a:ln w="22225" cap="rnd">
              <a:solidFill>
                <a:schemeClr val="accent5">
                  <a:lumMod val="80000"/>
                  <a:lumOff val="20000"/>
                </a:schemeClr>
              </a:solidFill>
              <a:round/>
            </a:ln>
            <a:effectLst/>
          </c:spPr>
          <c:marker>
            <c:symbol val="dot"/>
            <c:size val="6"/>
            <c:spPr>
              <a:solidFill>
                <a:schemeClr val="accent5">
                  <a:lumMod val="80000"/>
                  <a:lumOff val="20000"/>
                </a:schemeClr>
              </a:solidFill>
              <a:ln w="9525">
                <a:solidFill>
                  <a:schemeClr val="accent5">
                    <a:lumMod val="80000"/>
                    <a:lumOff val="20000"/>
                  </a:schemeClr>
                </a:solidFill>
                <a:round/>
              </a:ln>
              <a:effectLst/>
            </c:spPr>
          </c:marker>
          <c:cat>
            <c:strRef>
              <c:f>'Participant Data'!$S$32:$U$32</c:f>
              <c:strCache>
                <c:ptCount val="3"/>
                <c:pt idx="0">
                  <c:v>Pre</c:v>
                </c:pt>
                <c:pt idx="1">
                  <c:v>Post</c:v>
                </c:pt>
                <c:pt idx="2">
                  <c:v>Follow-Up</c:v>
                </c:pt>
              </c:strCache>
            </c:strRef>
          </c:cat>
          <c:val>
            <c:numRef>
              <c:f>'Participant Data'!$B$9:$D$9</c:f>
              <c:numCache>
                <c:formatCode>General</c:formatCode>
                <c:ptCount val="3"/>
                <c:pt idx="0">
                  <c:v>1</c:v>
                </c:pt>
                <c:pt idx="1">
                  <c:v>4</c:v>
                </c:pt>
                <c:pt idx="2">
                  <c:v>3</c:v>
                </c:pt>
              </c:numCache>
            </c:numRef>
          </c:val>
          <c:smooth val="0"/>
        </c:ser>
        <c:ser>
          <c:idx val="17"/>
          <c:order val="29"/>
          <c:tx>
            <c:v>Interactive Expressive</c:v>
          </c:tx>
          <c:spPr>
            <a:ln w="22225" cap="rnd">
              <a:solidFill>
                <a:schemeClr val="accent6">
                  <a:lumMod val="80000"/>
                  <a:lumOff val="20000"/>
                </a:schemeClr>
              </a:solidFill>
              <a:round/>
            </a:ln>
            <a:effectLst/>
          </c:spPr>
          <c:marker>
            <c:symbol val="dash"/>
            <c:size val="6"/>
            <c:spPr>
              <a:solidFill>
                <a:schemeClr val="accent6">
                  <a:lumMod val="80000"/>
                  <a:lumOff val="20000"/>
                </a:schemeClr>
              </a:solidFill>
              <a:ln w="9525">
                <a:solidFill>
                  <a:schemeClr val="accent6">
                    <a:lumMod val="80000"/>
                    <a:lumOff val="20000"/>
                  </a:schemeClr>
                </a:solidFill>
                <a:round/>
              </a:ln>
              <a:effectLst/>
            </c:spPr>
          </c:marker>
          <c:cat>
            <c:strRef>
              <c:f>'Participant Data'!$S$32:$U$32</c:f>
              <c:strCache>
                <c:ptCount val="3"/>
                <c:pt idx="0">
                  <c:v>Pre</c:v>
                </c:pt>
                <c:pt idx="1">
                  <c:v>Post</c:v>
                </c:pt>
                <c:pt idx="2">
                  <c:v>Follow-Up</c:v>
                </c:pt>
              </c:strCache>
            </c:strRef>
          </c:cat>
          <c:val>
            <c:numRef>
              <c:f>'Participant Data'!$E$9:$G$9</c:f>
              <c:numCache>
                <c:formatCode>General</c:formatCode>
                <c:ptCount val="3"/>
                <c:pt idx="0">
                  <c:v>0</c:v>
                </c:pt>
                <c:pt idx="1">
                  <c:v>0</c:v>
                </c:pt>
                <c:pt idx="2">
                  <c:v>0</c:v>
                </c:pt>
              </c:numCache>
            </c:numRef>
          </c:val>
          <c:smooth val="0"/>
        </c:ser>
        <c:ser>
          <c:idx val="18"/>
          <c:order val="30"/>
          <c:tx>
            <c:v>Video Receptive </c:v>
          </c:tx>
          <c:spPr>
            <a:ln w="22225" cap="rnd">
              <a:solidFill>
                <a:schemeClr val="accent1">
                  <a:lumMod val="80000"/>
                </a:schemeClr>
              </a:solidFill>
              <a:round/>
            </a:ln>
            <a:effectLst/>
          </c:spPr>
          <c:marker>
            <c:symbol val="diamond"/>
            <c:size val="6"/>
            <c:spPr>
              <a:solidFill>
                <a:schemeClr val="accent1">
                  <a:lumMod val="80000"/>
                </a:schemeClr>
              </a:solidFill>
              <a:ln w="9525">
                <a:solidFill>
                  <a:schemeClr val="accent1">
                    <a:lumMod val="80000"/>
                  </a:schemeClr>
                </a:solidFill>
                <a:round/>
              </a:ln>
              <a:effectLst/>
            </c:spPr>
          </c:marker>
          <c:cat>
            <c:strRef>
              <c:f>'Participant Data'!$S$32:$U$32</c:f>
              <c:strCache>
                <c:ptCount val="3"/>
                <c:pt idx="0">
                  <c:v>Pre</c:v>
                </c:pt>
                <c:pt idx="1">
                  <c:v>Post</c:v>
                </c:pt>
                <c:pt idx="2">
                  <c:v>Follow-Up</c:v>
                </c:pt>
              </c:strCache>
            </c:strRef>
          </c:cat>
          <c:val>
            <c:numRef>
              <c:f>'Participant Data'!$B$10:$D$10</c:f>
              <c:numCache>
                <c:formatCode>General</c:formatCode>
                <c:ptCount val="3"/>
                <c:pt idx="0">
                  <c:v>1</c:v>
                </c:pt>
                <c:pt idx="1">
                  <c:v>3</c:v>
                </c:pt>
                <c:pt idx="2">
                  <c:v>2</c:v>
                </c:pt>
              </c:numCache>
            </c:numRef>
          </c:val>
          <c:smooth val="0"/>
        </c:ser>
        <c:ser>
          <c:idx val="19"/>
          <c:order val="31"/>
          <c:tx>
            <c:v>Video Expressive</c:v>
          </c:tx>
          <c:spPr>
            <a:ln w="22225" cap="rnd">
              <a:solidFill>
                <a:schemeClr val="accent2">
                  <a:lumMod val="80000"/>
                </a:schemeClr>
              </a:solidFill>
              <a:round/>
            </a:ln>
            <a:effectLst/>
          </c:spPr>
          <c:marker>
            <c:symbol val="square"/>
            <c:size val="6"/>
            <c:spPr>
              <a:solidFill>
                <a:schemeClr val="accent2">
                  <a:lumMod val="80000"/>
                </a:schemeClr>
              </a:solidFill>
              <a:ln w="9525">
                <a:solidFill>
                  <a:schemeClr val="accent2">
                    <a:lumMod val="80000"/>
                  </a:schemeClr>
                </a:solidFill>
                <a:round/>
              </a:ln>
              <a:effectLst/>
            </c:spPr>
          </c:marker>
          <c:cat>
            <c:strRef>
              <c:f>'Participant Data'!$S$32:$U$32</c:f>
              <c:strCache>
                <c:ptCount val="3"/>
                <c:pt idx="0">
                  <c:v>Pre</c:v>
                </c:pt>
                <c:pt idx="1">
                  <c:v>Post</c:v>
                </c:pt>
                <c:pt idx="2">
                  <c:v>Follow-Up</c:v>
                </c:pt>
              </c:strCache>
            </c:strRef>
          </c:cat>
          <c:val>
            <c:numRef>
              <c:f>'Participant Data'!$E$10:$G$10</c:f>
              <c:numCache>
                <c:formatCode>General</c:formatCode>
                <c:ptCount val="3"/>
                <c:pt idx="0">
                  <c:v>0</c:v>
                </c:pt>
                <c:pt idx="1">
                  <c:v>2</c:v>
                </c:pt>
                <c:pt idx="2">
                  <c:v>1</c:v>
                </c:pt>
              </c:numCache>
            </c:numRef>
          </c:val>
          <c:smooth val="0"/>
        </c:ser>
        <c:ser>
          <c:idx val="20"/>
          <c:order val="32"/>
          <c:tx>
            <c:v>Interactive Receptive</c:v>
          </c:tx>
          <c:spPr>
            <a:ln w="22225" cap="rnd">
              <a:solidFill>
                <a:schemeClr val="accent3">
                  <a:lumMod val="80000"/>
                </a:schemeClr>
              </a:solidFill>
              <a:round/>
            </a:ln>
            <a:effectLst/>
          </c:spPr>
          <c:marker>
            <c:symbol val="triangle"/>
            <c:size val="6"/>
            <c:spPr>
              <a:solidFill>
                <a:schemeClr val="accent3">
                  <a:lumMod val="80000"/>
                </a:schemeClr>
              </a:solidFill>
              <a:ln w="9525">
                <a:solidFill>
                  <a:schemeClr val="accent3">
                    <a:lumMod val="80000"/>
                  </a:schemeClr>
                </a:solidFill>
                <a:round/>
              </a:ln>
              <a:effectLst/>
            </c:spPr>
          </c:marker>
          <c:cat>
            <c:strRef>
              <c:f>'Participant Data'!$S$32:$U$32</c:f>
              <c:strCache>
                <c:ptCount val="3"/>
                <c:pt idx="0">
                  <c:v>Pre</c:v>
                </c:pt>
                <c:pt idx="1">
                  <c:v>Post</c:v>
                </c:pt>
                <c:pt idx="2">
                  <c:v>Follow-Up</c:v>
                </c:pt>
              </c:strCache>
            </c:strRef>
          </c:cat>
          <c:val>
            <c:numRef>
              <c:f>'Participant Data'!$B$9:$D$9</c:f>
              <c:numCache>
                <c:formatCode>General</c:formatCode>
                <c:ptCount val="3"/>
                <c:pt idx="0">
                  <c:v>1</c:v>
                </c:pt>
                <c:pt idx="1">
                  <c:v>4</c:v>
                </c:pt>
                <c:pt idx="2">
                  <c:v>3</c:v>
                </c:pt>
              </c:numCache>
            </c:numRef>
          </c:val>
          <c:smooth val="0"/>
        </c:ser>
        <c:ser>
          <c:idx val="21"/>
          <c:order val="33"/>
          <c:tx>
            <c:v>Interactive Expressive</c:v>
          </c:tx>
          <c:spPr>
            <a:ln w="22225" cap="rnd">
              <a:solidFill>
                <a:schemeClr val="accent4">
                  <a:lumMod val="80000"/>
                </a:schemeClr>
              </a:solidFill>
              <a:round/>
            </a:ln>
            <a:effectLst/>
          </c:spPr>
          <c:marker>
            <c:symbol val="x"/>
            <c:size val="6"/>
            <c:spPr>
              <a:noFill/>
              <a:ln w="9525">
                <a:solidFill>
                  <a:schemeClr val="accent4">
                    <a:lumMod val="80000"/>
                  </a:schemeClr>
                </a:solidFill>
                <a:round/>
              </a:ln>
              <a:effectLst/>
            </c:spPr>
          </c:marker>
          <c:cat>
            <c:strRef>
              <c:f>'Participant Data'!$S$32:$U$32</c:f>
              <c:strCache>
                <c:ptCount val="3"/>
                <c:pt idx="0">
                  <c:v>Pre</c:v>
                </c:pt>
                <c:pt idx="1">
                  <c:v>Post</c:v>
                </c:pt>
                <c:pt idx="2">
                  <c:v>Follow-Up</c:v>
                </c:pt>
              </c:strCache>
            </c:strRef>
          </c:cat>
          <c:val>
            <c:numRef>
              <c:f>'Participant Data'!$E$9:$G$9</c:f>
              <c:numCache>
                <c:formatCode>General</c:formatCode>
                <c:ptCount val="3"/>
                <c:pt idx="0">
                  <c:v>0</c:v>
                </c:pt>
                <c:pt idx="1">
                  <c:v>0</c:v>
                </c:pt>
                <c:pt idx="2">
                  <c:v>0</c:v>
                </c:pt>
              </c:numCache>
            </c:numRef>
          </c:val>
          <c:smooth val="0"/>
        </c:ser>
        <c:ser>
          <c:idx val="22"/>
          <c:order val="34"/>
          <c:tx>
            <c:v>Video Receptive </c:v>
          </c:tx>
          <c:spPr>
            <a:ln w="22225" cap="rnd">
              <a:solidFill>
                <a:schemeClr val="accent5">
                  <a:lumMod val="80000"/>
                </a:schemeClr>
              </a:solidFill>
              <a:round/>
            </a:ln>
            <a:effectLst/>
          </c:spPr>
          <c:marker>
            <c:symbol val="star"/>
            <c:size val="6"/>
            <c:spPr>
              <a:noFill/>
              <a:ln w="9525">
                <a:solidFill>
                  <a:schemeClr val="accent5">
                    <a:lumMod val="80000"/>
                  </a:schemeClr>
                </a:solidFill>
                <a:round/>
              </a:ln>
              <a:effectLst/>
            </c:spPr>
          </c:marker>
          <c:cat>
            <c:strRef>
              <c:f>'Participant Data'!$S$32:$U$32</c:f>
              <c:strCache>
                <c:ptCount val="3"/>
                <c:pt idx="0">
                  <c:v>Pre</c:v>
                </c:pt>
                <c:pt idx="1">
                  <c:v>Post</c:v>
                </c:pt>
                <c:pt idx="2">
                  <c:v>Follow-Up</c:v>
                </c:pt>
              </c:strCache>
            </c:strRef>
          </c:cat>
          <c:val>
            <c:numRef>
              <c:f>'Participant Data'!$B$10:$D$10</c:f>
              <c:numCache>
                <c:formatCode>General</c:formatCode>
                <c:ptCount val="3"/>
                <c:pt idx="0">
                  <c:v>1</c:v>
                </c:pt>
                <c:pt idx="1">
                  <c:v>3</c:v>
                </c:pt>
                <c:pt idx="2">
                  <c:v>2</c:v>
                </c:pt>
              </c:numCache>
            </c:numRef>
          </c:val>
          <c:smooth val="0"/>
        </c:ser>
        <c:ser>
          <c:idx val="23"/>
          <c:order val="35"/>
          <c:tx>
            <c:v>Video Expressive</c:v>
          </c:tx>
          <c:spPr>
            <a:ln w="22225" cap="rnd">
              <a:solidFill>
                <a:schemeClr val="accent6">
                  <a:lumMod val="80000"/>
                </a:schemeClr>
              </a:solidFill>
              <a:round/>
            </a:ln>
            <a:effectLst/>
          </c:spPr>
          <c:marker>
            <c:symbol val="circle"/>
            <c:size val="6"/>
            <c:spPr>
              <a:solidFill>
                <a:schemeClr val="accent6">
                  <a:lumMod val="80000"/>
                </a:schemeClr>
              </a:solidFill>
              <a:ln w="9525">
                <a:solidFill>
                  <a:schemeClr val="accent6">
                    <a:lumMod val="80000"/>
                  </a:schemeClr>
                </a:solidFill>
                <a:round/>
              </a:ln>
              <a:effectLst/>
            </c:spPr>
          </c:marker>
          <c:cat>
            <c:strRef>
              <c:f>'Participant Data'!$S$32:$U$32</c:f>
              <c:strCache>
                <c:ptCount val="3"/>
                <c:pt idx="0">
                  <c:v>Pre</c:v>
                </c:pt>
                <c:pt idx="1">
                  <c:v>Post</c:v>
                </c:pt>
                <c:pt idx="2">
                  <c:v>Follow-Up</c:v>
                </c:pt>
              </c:strCache>
            </c:strRef>
          </c:cat>
          <c:val>
            <c:numRef>
              <c:f>'Participant Data'!$E$10:$G$10</c:f>
              <c:numCache>
                <c:formatCode>General</c:formatCode>
                <c:ptCount val="3"/>
                <c:pt idx="0">
                  <c:v>0</c:v>
                </c:pt>
                <c:pt idx="1">
                  <c:v>2</c:v>
                </c:pt>
                <c:pt idx="2">
                  <c:v>1</c:v>
                </c:pt>
              </c:numCache>
            </c:numRef>
          </c:val>
          <c:smooth val="0"/>
        </c:ser>
        <c:ser>
          <c:idx val="4"/>
          <c:order val="36"/>
          <c:tx>
            <c:v>Interactive Receptive</c:v>
          </c:tx>
          <c:spPr>
            <a:ln w="22225" cap="rnd">
              <a:solidFill>
                <a:schemeClr val="accent5"/>
              </a:solidFill>
              <a:round/>
            </a:ln>
            <a:effectLst/>
          </c:spPr>
          <c:marker>
            <c:symbol val="star"/>
            <c:size val="6"/>
            <c:spPr>
              <a:noFill/>
              <a:ln w="9525">
                <a:solidFill>
                  <a:schemeClr val="accent5"/>
                </a:solidFill>
                <a:round/>
              </a:ln>
              <a:effectLst/>
            </c:spPr>
          </c:marker>
          <c:cat>
            <c:strRef>
              <c:f>'Participant Data'!$S$32:$U$32</c:f>
              <c:strCache>
                <c:ptCount val="3"/>
                <c:pt idx="0">
                  <c:v>Pre</c:v>
                </c:pt>
                <c:pt idx="1">
                  <c:v>Post</c:v>
                </c:pt>
                <c:pt idx="2">
                  <c:v>Follow-Up</c:v>
                </c:pt>
              </c:strCache>
            </c:strRef>
          </c:cat>
          <c:val>
            <c:numRef>
              <c:f>'Participant Data'!$B$9:$D$9</c:f>
              <c:numCache>
                <c:formatCode>General</c:formatCode>
                <c:ptCount val="3"/>
                <c:pt idx="0">
                  <c:v>1</c:v>
                </c:pt>
                <c:pt idx="1">
                  <c:v>4</c:v>
                </c:pt>
                <c:pt idx="2">
                  <c:v>3</c:v>
                </c:pt>
              </c:numCache>
            </c:numRef>
          </c:val>
          <c:smooth val="0"/>
        </c:ser>
        <c:ser>
          <c:idx val="5"/>
          <c:order val="37"/>
          <c:tx>
            <c:v>Interactive Expressive</c:v>
          </c:tx>
          <c:spPr>
            <a:ln w="22225" cap="rnd">
              <a:solidFill>
                <a:schemeClr val="accent6"/>
              </a:solidFill>
              <a:round/>
            </a:ln>
            <a:effectLst/>
          </c:spPr>
          <c:marker>
            <c:symbol val="circle"/>
            <c:size val="6"/>
            <c:spPr>
              <a:solidFill>
                <a:schemeClr val="accent6"/>
              </a:solidFill>
              <a:ln w="9525">
                <a:solidFill>
                  <a:schemeClr val="accent6"/>
                </a:solidFill>
                <a:round/>
              </a:ln>
              <a:effectLst/>
            </c:spPr>
          </c:marker>
          <c:cat>
            <c:strRef>
              <c:f>'Participant Data'!$S$32:$U$32</c:f>
              <c:strCache>
                <c:ptCount val="3"/>
                <c:pt idx="0">
                  <c:v>Pre</c:v>
                </c:pt>
                <c:pt idx="1">
                  <c:v>Post</c:v>
                </c:pt>
                <c:pt idx="2">
                  <c:v>Follow-Up</c:v>
                </c:pt>
              </c:strCache>
            </c:strRef>
          </c:cat>
          <c:val>
            <c:numRef>
              <c:f>'Participant Data'!$E$9:$G$9</c:f>
              <c:numCache>
                <c:formatCode>General</c:formatCode>
                <c:ptCount val="3"/>
                <c:pt idx="0">
                  <c:v>0</c:v>
                </c:pt>
                <c:pt idx="1">
                  <c:v>0</c:v>
                </c:pt>
                <c:pt idx="2">
                  <c:v>0</c:v>
                </c:pt>
              </c:numCache>
            </c:numRef>
          </c:val>
          <c:smooth val="0"/>
        </c:ser>
        <c:ser>
          <c:idx val="6"/>
          <c:order val="38"/>
          <c:tx>
            <c:v>Video Receptive </c:v>
          </c:tx>
          <c:spPr>
            <a:ln w="22225" cap="rnd">
              <a:solidFill>
                <a:schemeClr val="accent1">
                  <a:lumMod val="60000"/>
                </a:schemeClr>
              </a:solidFill>
              <a:round/>
            </a:ln>
            <a:effectLst/>
          </c:spPr>
          <c:marker>
            <c:symbol val="plus"/>
            <c:size val="6"/>
            <c:spPr>
              <a:noFill/>
              <a:ln w="9525">
                <a:solidFill>
                  <a:schemeClr val="accent1">
                    <a:lumMod val="60000"/>
                  </a:schemeClr>
                </a:solidFill>
                <a:round/>
              </a:ln>
              <a:effectLst/>
            </c:spPr>
          </c:marker>
          <c:cat>
            <c:strRef>
              <c:f>'Participant Data'!$S$32:$U$32</c:f>
              <c:strCache>
                <c:ptCount val="3"/>
                <c:pt idx="0">
                  <c:v>Pre</c:v>
                </c:pt>
                <c:pt idx="1">
                  <c:v>Post</c:v>
                </c:pt>
                <c:pt idx="2">
                  <c:v>Follow-Up</c:v>
                </c:pt>
              </c:strCache>
            </c:strRef>
          </c:cat>
          <c:val>
            <c:numRef>
              <c:f>'Participant Data'!$B$10:$D$10</c:f>
              <c:numCache>
                <c:formatCode>General</c:formatCode>
                <c:ptCount val="3"/>
                <c:pt idx="0">
                  <c:v>1</c:v>
                </c:pt>
                <c:pt idx="1">
                  <c:v>3</c:v>
                </c:pt>
                <c:pt idx="2">
                  <c:v>2</c:v>
                </c:pt>
              </c:numCache>
            </c:numRef>
          </c:val>
          <c:smooth val="0"/>
        </c:ser>
        <c:ser>
          <c:idx val="7"/>
          <c:order val="39"/>
          <c:tx>
            <c:v>Video Expressive</c:v>
          </c:tx>
          <c:spPr>
            <a:ln w="22225" cap="rnd">
              <a:solidFill>
                <a:schemeClr val="accent2">
                  <a:lumMod val="60000"/>
                </a:schemeClr>
              </a:solidFill>
              <a:round/>
            </a:ln>
            <a:effectLst/>
          </c:spPr>
          <c:marker>
            <c:symbol val="dot"/>
            <c:size val="6"/>
            <c:spPr>
              <a:solidFill>
                <a:schemeClr val="accent2">
                  <a:lumMod val="60000"/>
                </a:schemeClr>
              </a:solidFill>
              <a:ln w="9525">
                <a:solidFill>
                  <a:schemeClr val="accent2">
                    <a:lumMod val="60000"/>
                  </a:schemeClr>
                </a:solidFill>
                <a:round/>
              </a:ln>
              <a:effectLst/>
            </c:spPr>
          </c:marker>
          <c:cat>
            <c:strRef>
              <c:f>'Participant Data'!$S$32:$U$32</c:f>
              <c:strCache>
                <c:ptCount val="3"/>
                <c:pt idx="0">
                  <c:v>Pre</c:v>
                </c:pt>
                <c:pt idx="1">
                  <c:v>Post</c:v>
                </c:pt>
                <c:pt idx="2">
                  <c:v>Follow-Up</c:v>
                </c:pt>
              </c:strCache>
            </c:strRef>
          </c:cat>
          <c:val>
            <c:numRef>
              <c:f>'Participant Data'!$E$10:$G$10</c:f>
              <c:numCache>
                <c:formatCode>General</c:formatCode>
                <c:ptCount val="3"/>
                <c:pt idx="0">
                  <c:v>0</c:v>
                </c:pt>
                <c:pt idx="1">
                  <c:v>2</c:v>
                </c:pt>
                <c:pt idx="2">
                  <c:v>1</c:v>
                </c:pt>
              </c:numCache>
            </c:numRef>
          </c:val>
          <c:smooth val="0"/>
        </c:ser>
        <c:ser>
          <c:idx val="8"/>
          <c:order val="40"/>
          <c:tx>
            <c:v>Interactive Receptive</c:v>
          </c:tx>
          <c:spPr>
            <a:ln w="22225" cap="rnd">
              <a:solidFill>
                <a:schemeClr val="accent3">
                  <a:lumMod val="60000"/>
                </a:schemeClr>
              </a:solidFill>
              <a:round/>
            </a:ln>
            <a:effectLst/>
          </c:spPr>
          <c:marker>
            <c:symbol val="dash"/>
            <c:size val="6"/>
            <c:spPr>
              <a:solidFill>
                <a:schemeClr val="accent3">
                  <a:lumMod val="60000"/>
                </a:schemeClr>
              </a:solidFill>
              <a:ln w="9525">
                <a:solidFill>
                  <a:schemeClr val="accent3">
                    <a:lumMod val="60000"/>
                  </a:schemeClr>
                </a:solidFill>
                <a:round/>
              </a:ln>
              <a:effectLst/>
            </c:spPr>
          </c:marker>
          <c:cat>
            <c:strRef>
              <c:f>'Participant Data'!$S$32:$U$32</c:f>
              <c:strCache>
                <c:ptCount val="3"/>
                <c:pt idx="0">
                  <c:v>Pre</c:v>
                </c:pt>
                <c:pt idx="1">
                  <c:v>Post</c:v>
                </c:pt>
                <c:pt idx="2">
                  <c:v>Follow-Up</c:v>
                </c:pt>
              </c:strCache>
            </c:strRef>
          </c:cat>
          <c:val>
            <c:numRef>
              <c:f>'Participant Data'!$B$9:$D$9</c:f>
              <c:numCache>
                <c:formatCode>General</c:formatCode>
                <c:ptCount val="3"/>
                <c:pt idx="0">
                  <c:v>1</c:v>
                </c:pt>
                <c:pt idx="1">
                  <c:v>4</c:v>
                </c:pt>
                <c:pt idx="2">
                  <c:v>3</c:v>
                </c:pt>
              </c:numCache>
            </c:numRef>
          </c:val>
          <c:smooth val="0"/>
        </c:ser>
        <c:ser>
          <c:idx val="9"/>
          <c:order val="41"/>
          <c:tx>
            <c:v>Interactive Expressive</c:v>
          </c:tx>
          <c:spPr>
            <a:ln w="22225" cap="rnd">
              <a:solidFill>
                <a:schemeClr val="accent4">
                  <a:lumMod val="60000"/>
                </a:schemeClr>
              </a:solidFill>
              <a:round/>
            </a:ln>
            <a:effectLst/>
          </c:spPr>
          <c:marker>
            <c:symbol val="diamond"/>
            <c:size val="6"/>
            <c:spPr>
              <a:solidFill>
                <a:schemeClr val="accent4">
                  <a:lumMod val="60000"/>
                </a:schemeClr>
              </a:solidFill>
              <a:ln w="9525">
                <a:solidFill>
                  <a:schemeClr val="accent4">
                    <a:lumMod val="60000"/>
                  </a:schemeClr>
                </a:solidFill>
                <a:round/>
              </a:ln>
              <a:effectLst/>
            </c:spPr>
          </c:marker>
          <c:cat>
            <c:strRef>
              <c:f>'Participant Data'!$S$32:$U$32</c:f>
              <c:strCache>
                <c:ptCount val="3"/>
                <c:pt idx="0">
                  <c:v>Pre</c:v>
                </c:pt>
                <c:pt idx="1">
                  <c:v>Post</c:v>
                </c:pt>
                <c:pt idx="2">
                  <c:v>Follow-Up</c:v>
                </c:pt>
              </c:strCache>
            </c:strRef>
          </c:cat>
          <c:val>
            <c:numRef>
              <c:f>'Participant Data'!$E$9:$G$9</c:f>
              <c:numCache>
                <c:formatCode>General</c:formatCode>
                <c:ptCount val="3"/>
                <c:pt idx="0">
                  <c:v>0</c:v>
                </c:pt>
                <c:pt idx="1">
                  <c:v>0</c:v>
                </c:pt>
                <c:pt idx="2">
                  <c:v>0</c:v>
                </c:pt>
              </c:numCache>
            </c:numRef>
          </c:val>
          <c:smooth val="0"/>
        </c:ser>
        <c:ser>
          <c:idx val="10"/>
          <c:order val="42"/>
          <c:tx>
            <c:v>Video Receptive </c:v>
          </c:tx>
          <c:spPr>
            <a:ln w="22225" cap="rnd">
              <a:solidFill>
                <a:schemeClr val="accent5">
                  <a:lumMod val="60000"/>
                </a:schemeClr>
              </a:solidFill>
              <a:round/>
            </a:ln>
            <a:effectLst/>
          </c:spPr>
          <c:marker>
            <c:symbol val="square"/>
            <c:size val="6"/>
            <c:spPr>
              <a:solidFill>
                <a:schemeClr val="accent5">
                  <a:lumMod val="60000"/>
                </a:schemeClr>
              </a:solidFill>
              <a:ln w="9525">
                <a:solidFill>
                  <a:schemeClr val="accent5">
                    <a:lumMod val="60000"/>
                  </a:schemeClr>
                </a:solidFill>
                <a:round/>
              </a:ln>
              <a:effectLst/>
            </c:spPr>
          </c:marker>
          <c:cat>
            <c:strRef>
              <c:f>'Participant Data'!$S$32:$U$32</c:f>
              <c:strCache>
                <c:ptCount val="3"/>
                <c:pt idx="0">
                  <c:v>Pre</c:v>
                </c:pt>
                <c:pt idx="1">
                  <c:v>Post</c:v>
                </c:pt>
                <c:pt idx="2">
                  <c:v>Follow-Up</c:v>
                </c:pt>
              </c:strCache>
            </c:strRef>
          </c:cat>
          <c:val>
            <c:numRef>
              <c:f>'Participant Data'!$B$10:$D$10</c:f>
              <c:numCache>
                <c:formatCode>General</c:formatCode>
                <c:ptCount val="3"/>
                <c:pt idx="0">
                  <c:v>1</c:v>
                </c:pt>
                <c:pt idx="1">
                  <c:v>3</c:v>
                </c:pt>
                <c:pt idx="2">
                  <c:v>2</c:v>
                </c:pt>
              </c:numCache>
            </c:numRef>
          </c:val>
          <c:smooth val="0"/>
        </c:ser>
        <c:ser>
          <c:idx val="11"/>
          <c:order val="43"/>
          <c:tx>
            <c:v>Video Expressive</c:v>
          </c:tx>
          <c:spPr>
            <a:ln w="22225" cap="rnd">
              <a:solidFill>
                <a:schemeClr val="accent6">
                  <a:lumMod val="60000"/>
                </a:schemeClr>
              </a:solidFill>
              <a:round/>
            </a:ln>
            <a:effectLst/>
          </c:spPr>
          <c:marker>
            <c:symbol val="triangle"/>
            <c:size val="6"/>
            <c:spPr>
              <a:solidFill>
                <a:schemeClr val="accent6">
                  <a:lumMod val="60000"/>
                </a:schemeClr>
              </a:solidFill>
              <a:ln w="9525">
                <a:solidFill>
                  <a:schemeClr val="accent6">
                    <a:lumMod val="60000"/>
                  </a:schemeClr>
                </a:solidFill>
                <a:round/>
              </a:ln>
              <a:effectLst/>
            </c:spPr>
          </c:marker>
          <c:cat>
            <c:strRef>
              <c:f>'Participant Data'!$S$32:$U$32</c:f>
              <c:strCache>
                <c:ptCount val="3"/>
                <c:pt idx="0">
                  <c:v>Pre</c:v>
                </c:pt>
                <c:pt idx="1">
                  <c:v>Post</c:v>
                </c:pt>
                <c:pt idx="2">
                  <c:v>Follow-Up</c:v>
                </c:pt>
              </c:strCache>
            </c:strRef>
          </c:cat>
          <c:val>
            <c:numRef>
              <c:f>'Participant Data'!$E$10:$G$10</c:f>
              <c:numCache>
                <c:formatCode>General</c:formatCode>
                <c:ptCount val="3"/>
                <c:pt idx="0">
                  <c:v>0</c:v>
                </c:pt>
                <c:pt idx="1">
                  <c:v>2</c:v>
                </c:pt>
                <c:pt idx="2">
                  <c:v>1</c:v>
                </c:pt>
              </c:numCache>
            </c:numRef>
          </c:val>
          <c:smooth val="0"/>
        </c:ser>
        <c:ser>
          <c:idx val="0"/>
          <c:order val="44"/>
          <c:tx>
            <c:v>Interactive Receptive</c:v>
          </c:tx>
          <c:spPr>
            <a:ln w="22225" cap="rnd">
              <a:solidFill>
                <a:schemeClr val="accent1"/>
              </a:solidFill>
              <a:round/>
            </a:ln>
            <a:effectLst/>
          </c:spPr>
          <c:marker>
            <c:symbol val="diamond"/>
            <c:size val="6"/>
            <c:spPr>
              <a:solidFill>
                <a:schemeClr val="accent1"/>
              </a:solidFill>
              <a:ln w="9525">
                <a:solidFill>
                  <a:schemeClr val="accent1"/>
                </a:solidFill>
                <a:round/>
              </a:ln>
              <a:effectLst/>
            </c:spPr>
          </c:marker>
          <c:cat>
            <c:strRef>
              <c:f>'Participant Data'!$S$32:$U$32</c:f>
              <c:strCache>
                <c:ptCount val="3"/>
                <c:pt idx="0">
                  <c:v>Pre</c:v>
                </c:pt>
                <c:pt idx="1">
                  <c:v>Post</c:v>
                </c:pt>
                <c:pt idx="2">
                  <c:v>Follow-Up</c:v>
                </c:pt>
              </c:strCache>
            </c:strRef>
          </c:cat>
          <c:val>
            <c:numRef>
              <c:f>'Participant Data'!$B$9:$D$9</c:f>
              <c:numCache>
                <c:formatCode>General</c:formatCode>
                <c:ptCount val="3"/>
                <c:pt idx="0">
                  <c:v>1</c:v>
                </c:pt>
                <c:pt idx="1">
                  <c:v>4</c:v>
                </c:pt>
                <c:pt idx="2">
                  <c:v>3</c:v>
                </c:pt>
              </c:numCache>
            </c:numRef>
          </c:val>
          <c:smooth val="0"/>
        </c:ser>
        <c:ser>
          <c:idx val="2"/>
          <c:order val="45"/>
          <c:tx>
            <c:v>Interactive Expressive</c:v>
          </c:tx>
          <c:spPr>
            <a:ln w="22225" cap="rnd">
              <a:solidFill>
                <a:schemeClr val="accent3"/>
              </a:solidFill>
              <a:round/>
            </a:ln>
            <a:effectLst/>
          </c:spPr>
          <c:marker>
            <c:symbol val="triangle"/>
            <c:size val="6"/>
            <c:spPr>
              <a:solidFill>
                <a:schemeClr val="accent3"/>
              </a:solidFill>
              <a:ln w="9525">
                <a:solidFill>
                  <a:schemeClr val="accent3"/>
                </a:solidFill>
                <a:round/>
              </a:ln>
              <a:effectLst/>
            </c:spPr>
          </c:marker>
          <c:cat>
            <c:strRef>
              <c:f>'Participant Data'!$S$32:$U$32</c:f>
              <c:strCache>
                <c:ptCount val="3"/>
                <c:pt idx="0">
                  <c:v>Pre</c:v>
                </c:pt>
                <c:pt idx="1">
                  <c:v>Post</c:v>
                </c:pt>
                <c:pt idx="2">
                  <c:v>Follow-Up</c:v>
                </c:pt>
              </c:strCache>
            </c:strRef>
          </c:cat>
          <c:val>
            <c:numRef>
              <c:f>'Participant Data'!$E$9:$G$9</c:f>
              <c:numCache>
                <c:formatCode>General</c:formatCode>
                <c:ptCount val="3"/>
                <c:pt idx="0">
                  <c:v>0</c:v>
                </c:pt>
                <c:pt idx="1">
                  <c:v>0</c:v>
                </c:pt>
                <c:pt idx="2">
                  <c:v>0</c:v>
                </c:pt>
              </c:numCache>
            </c:numRef>
          </c:val>
          <c:smooth val="0"/>
        </c:ser>
        <c:ser>
          <c:idx val="1"/>
          <c:order val="46"/>
          <c:tx>
            <c:v>Video Receptive </c:v>
          </c:tx>
          <c:spPr>
            <a:ln w="22225" cap="rnd">
              <a:solidFill>
                <a:schemeClr val="accent2"/>
              </a:solidFill>
              <a:round/>
            </a:ln>
            <a:effectLst/>
          </c:spPr>
          <c:marker>
            <c:symbol val="square"/>
            <c:size val="6"/>
            <c:spPr>
              <a:solidFill>
                <a:schemeClr val="accent2"/>
              </a:solidFill>
              <a:ln w="9525">
                <a:solidFill>
                  <a:schemeClr val="accent2"/>
                </a:solidFill>
                <a:round/>
              </a:ln>
              <a:effectLst/>
            </c:spPr>
          </c:marker>
          <c:cat>
            <c:strRef>
              <c:f>'Participant Data'!$S$32:$U$32</c:f>
              <c:strCache>
                <c:ptCount val="3"/>
                <c:pt idx="0">
                  <c:v>Pre</c:v>
                </c:pt>
                <c:pt idx="1">
                  <c:v>Post</c:v>
                </c:pt>
                <c:pt idx="2">
                  <c:v>Follow-Up</c:v>
                </c:pt>
              </c:strCache>
            </c:strRef>
          </c:cat>
          <c:val>
            <c:numRef>
              <c:f>'Participant Data'!$B$10:$D$10</c:f>
              <c:numCache>
                <c:formatCode>General</c:formatCode>
                <c:ptCount val="3"/>
                <c:pt idx="0">
                  <c:v>1</c:v>
                </c:pt>
                <c:pt idx="1">
                  <c:v>3</c:v>
                </c:pt>
                <c:pt idx="2">
                  <c:v>2</c:v>
                </c:pt>
              </c:numCache>
            </c:numRef>
          </c:val>
          <c:smooth val="0"/>
        </c:ser>
        <c:ser>
          <c:idx val="3"/>
          <c:order val="47"/>
          <c:tx>
            <c:v>Video Expressive</c:v>
          </c:tx>
          <c:spPr>
            <a:ln w="22225" cap="rnd">
              <a:solidFill>
                <a:schemeClr val="accent4"/>
              </a:solidFill>
              <a:round/>
            </a:ln>
            <a:effectLst/>
          </c:spPr>
          <c:marker>
            <c:symbol val="x"/>
            <c:size val="6"/>
            <c:spPr>
              <a:noFill/>
              <a:ln w="9525">
                <a:solidFill>
                  <a:schemeClr val="accent4"/>
                </a:solidFill>
                <a:round/>
              </a:ln>
              <a:effectLst/>
            </c:spPr>
          </c:marker>
          <c:cat>
            <c:strRef>
              <c:f>'Participant Data'!$S$32:$U$32</c:f>
              <c:strCache>
                <c:ptCount val="3"/>
                <c:pt idx="0">
                  <c:v>Pre</c:v>
                </c:pt>
                <c:pt idx="1">
                  <c:v>Post</c:v>
                </c:pt>
                <c:pt idx="2">
                  <c:v>Follow-Up</c:v>
                </c:pt>
              </c:strCache>
            </c:strRef>
          </c:cat>
          <c:val>
            <c:numRef>
              <c:f>'Participant Data'!$E$10:$G$10</c:f>
              <c:numCache>
                <c:formatCode>General</c:formatCode>
                <c:ptCount val="3"/>
                <c:pt idx="0">
                  <c:v>0</c:v>
                </c:pt>
                <c:pt idx="1">
                  <c:v>2</c:v>
                </c:pt>
                <c:pt idx="2">
                  <c:v>1</c:v>
                </c:pt>
              </c:numCache>
            </c:numRef>
          </c:val>
          <c:smooth val="0"/>
        </c:ser>
        <c:dLbls>
          <c:showLegendKey val="0"/>
          <c:showVal val="0"/>
          <c:showCatName val="0"/>
          <c:showSerName val="0"/>
          <c:showPercent val="0"/>
          <c:showBubbleSize val="0"/>
        </c:dLbls>
        <c:marker val="1"/>
        <c:smooth val="0"/>
        <c:axId val="758197752"/>
        <c:axId val="758198144"/>
      </c:lineChart>
      <c:catAx>
        <c:axId val="7581977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758198144"/>
        <c:crosses val="autoZero"/>
        <c:auto val="1"/>
        <c:lblAlgn val="ctr"/>
        <c:lblOffset val="100"/>
        <c:noMultiLvlLbl val="0"/>
      </c:catAx>
      <c:valAx>
        <c:axId val="758198144"/>
        <c:scaling>
          <c:orientation val="minMax"/>
          <c:max val="5"/>
          <c:min val="0"/>
        </c:scaling>
        <c:delete val="0"/>
        <c:axPos val="l"/>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8197752"/>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Participant 1</a:t>
            </a:r>
          </a:p>
        </c:rich>
      </c:tx>
      <c:layout/>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2383644352148294E-2"/>
          <c:y val="0.20464658377517958"/>
          <c:w val="0.89655796150481193"/>
          <c:h val="0.65005777425166933"/>
        </c:manualLayout>
      </c:layout>
      <c:lineChart>
        <c:grouping val="standard"/>
        <c:varyColors val="0"/>
        <c:ser>
          <c:idx val="0"/>
          <c:order val="0"/>
          <c:tx>
            <c:v>Interactive Receptive</c:v>
          </c:tx>
          <c:spPr>
            <a:ln w="22225" cap="rnd">
              <a:solidFill>
                <a:schemeClr val="accent1"/>
              </a:solidFill>
              <a:round/>
            </a:ln>
            <a:effectLst/>
          </c:spPr>
          <c:marker>
            <c:symbol val="diamond"/>
            <c:size val="6"/>
            <c:spPr>
              <a:solidFill>
                <a:schemeClr val="accent1"/>
              </a:solidFill>
              <a:ln w="9525">
                <a:solidFill>
                  <a:schemeClr val="accent1"/>
                </a:solidFill>
                <a:round/>
              </a:ln>
              <a:effectLst/>
            </c:spPr>
          </c:marker>
          <c:cat>
            <c:strRef>
              <c:f>'Participant Data'!$S$32:$U$32</c:f>
              <c:strCache>
                <c:ptCount val="3"/>
                <c:pt idx="0">
                  <c:v>Pre</c:v>
                </c:pt>
                <c:pt idx="1">
                  <c:v>Post</c:v>
                </c:pt>
                <c:pt idx="2">
                  <c:v>Follow-Up</c:v>
                </c:pt>
              </c:strCache>
            </c:strRef>
          </c:cat>
          <c:val>
            <c:numRef>
              <c:f>'Participant Data'!$B$4:$D$4</c:f>
              <c:numCache>
                <c:formatCode>General</c:formatCode>
                <c:ptCount val="3"/>
                <c:pt idx="0">
                  <c:v>4</c:v>
                </c:pt>
                <c:pt idx="1">
                  <c:v>4</c:v>
                </c:pt>
                <c:pt idx="2">
                  <c:v>4</c:v>
                </c:pt>
              </c:numCache>
            </c:numRef>
          </c:val>
          <c:smooth val="0"/>
          <c:extLst xmlns:c16r2="http://schemas.microsoft.com/office/drawing/2015/06/chart">
            <c:ext xmlns:c16="http://schemas.microsoft.com/office/drawing/2014/chart" uri="{C3380CC4-5D6E-409C-BE32-E72D297353CC}">
              <c16:uniqueId val="{00000000-81BE-411A-A41F-80A10F473B1D}"/>
            </c:ext>
          </c:extLst>
        </c:ser>
        <c:ser>
          <c:idx val="1"/>
          <c:order val="1"/>
          <c:tx>
            <c:v>Video Receptive</c:v>
          </c:tx>
          <c:spPr>
            <a:ln w="22225" cap="rnd">
              <a:solidFill>
                <a:schemeClr val="accent2"/>
              </a:solidFill>
              <a:round/>
            </a:ln>
            <a:effectLst/>
          </c:spPr>
          <c:marker>
            <c:symbol val="square"/>
            <c:size val="6"/>
            <c:spPr>
              <a:solidFill>
                <a:schemeClr val="accent2"/>
              </a:solidFill>
              <a:ln w="9525">
                <a:solidFill>
                  <a:schemeClr val="accent2"/>
                </a:solidFill>
                <a:round/>
              </a:ln>
              <a:effectLst/>
            </c:spPr>
          </c:marker>
          <c:cat>
            <c:strRef>
              <c:f>'Participant Data'!$S$32:$U$32</c:f>
              <c:strCache>
                <c:ptCount val="3"/>
                <c:pt idx="0">
                  <c:v>Pre</c:v>
                </c:pt>
                <c:pt idx="1">
                  <c:v>Post</c:v>
                </c:pt>
                <c:pt idx="2">
                  <c:v>Follow-Up</c:v>
                </c:pt>
              </c:strCache>
            </c:strRef>
          </c:cat>
          <c:val>
            <c:numRef>
              <c:f>'Participant Data'!$B$5:$D$5</c:f>
              <c:numCache>
                <c:formatCode>General</c:formatCode>
                <c:ptCount val="3"/>
                <c:pt idx="0">
                  <c:v>4</c:v>
                </c:pt>
                <c:pt idx="1">
                  <c:v>4</c:v>
                </c:pt>
                <c:pt idx="2">
                  <c:v>4</c:v>
                </c:pt>
              </c:numCache>
            </c:numRef>
          </c:val>
          <c:smooth val="0"/>
          <c:extLst xmlns:c16r2="http://schemas.microsoft.com/office/drawing/2015/06/chart">
            <c:ext xmlns:c16="http://schemas.microsoft.com/office/drawing/2014/chart" uri="{C3380CC4-5D6E-409C-BE32-E72D297353CC}">
              <c16:uniqueId val="{00000001-81BE-411A-A41F-80A10F473B1D}"/>
            </c:ext>
          </c:extLst>
        </c:ser>
        <c:ser>
          <c:idx val="2"/>
          <c:order val="2"/>
          <c:tx>
            <c:v>Interactive Expressive</c:v>
          </c:tx>
          <c:spPr>
            <a:ln w="22225" cap="rnd">
              <a:solidFill>
                <a:schemeClr val="accent3"/>
              </a:solidFill>
              <a:round/>
            </a:ln>
            <a:effectLst/>
          </c:spPr>
          <c:marker>
            <c:symbol val="triangle"/>
            <c:size val="6"/>
            <c:spPr>
              <a:solidFill>
                <a:schemeClr val="accent3"/>
              </a:solidFill>
              <a:ln w="9525">
                <a:solidFill>
                  <a:schemeClr val="accent3"/>
                </a:solidFill>
                <a:round/>
              </a:ln>
              <a:effectLst/>
            </c:spPr>
          </c:marker>
          <c:cat>
            <c:strRef>
              <c:f>'Participant Data'!$S$32:$U$32</c:f>
              <c:strCache>
                <c:ptCount val="3"/>
                <c:pt idx="0">
                  <c:v>Pre</c:v>
                </c:pt>
                <c:pt idx="1">
                  <c:v>Post</c:v>
                </c:pt>
                <c:pt idx="2">
                  <c:v>Follow-Up</c:v>
                </c:pt>
              </c:strCache>
            </c:strRef>
          </c:cat>
          <c:val>
            <c:numRef>
              <c:f>'Participant Data'!$E$4:$G$4</c:f>
              <c:numCache>
                <c:formatCode>General</c:formatCode>
                <c:ptCount val="3"/>
                <c:pt idx="0">
                  <c:v>1</c:v>
                </c:pt>
                <c:pt idx="1">
                  <c:v>3</c:v>
                </c:pt>
                <c:pt idx="2">
                  <c:v>2</c:v>
                </c:pt>
              </c:numCache>
            </c:numRef>
          </c:val>
          <c:smooth val="0"/>
          <c:extLst xmlns:c16r2="http://schemas.microsoft.com/office/drawing/2015/06/chart">
            <c:ext xmlns:c16="http://schemas.microsoft.com/office/drawing/2014/chart" uri="{C3380CC4-5D6E-409C-BE32-E72D297353CC}">
              <c16:uniqueId val="{00000002-81BE-411A-A41F-80A10F473B1D}"/>
            </c:ext>
          </c:extLst>
        </c:ser>
        <c:ser>
          <c:idx val="3"/>
          <c:order val="3"/>
          <c:tx>
            <c:v>Video Expressive</c:v>
          </c:tx>
          <c:spPr>
            <a:ln w="22225" cap="rnd">
              <a:solidFill>
                <a:schemeClr val="accent4"/>
              </a:solidFill>
              <a:round/>
            </a:ln>
            <a:effectLst/>
          </c:spPr>
          <c:marker>
            <c:symbol val="x"/>
            <c:size val="6"/>
            <c:spPr>
              <a:noFill/>
              <a:ln w="9525">
                <a:solidFill>
                  <a:schemeClr val="accent4"/>
                </a:solidFill>
                <a:round/>
              </a:ln>
              <a:effectLst/>
            </c:spPr>
          </c:marker>
          <c:cat>
            <c:strRef>
              <c:f>'Participant Data'!$S$32:$U$32</c:f>
              <c:strCache>
                <c:ptCount val="3"/>
                <c:pt idx="0">
                  <c:v>Pre</c:v>
                </c:pt>
                <c:pt idx="1">
                  <c:v>Post</c:v>
                </c:pt>
                <c:pt idx="2">
                  <c:v>Follow-Up</c:v>
                </c:pt>
              </c:strCache>
            </c:strRef>
          </c:cat>
          <c:val>
            <c:numRef>
              <c:f>'Participant Data'!$E$5:$G$5</c:f>
              <c:numCache>
                <c:formatCode>General</c:formatCode>
                <c:ptCount val="3"/>
                <c:pt idx="0">
                  <c:v>2</c:v>
                </c:pt>
                <c:pt idx="1">
                  <c:v>2</c:v>
                </c:pt>
                <c:pt idx="2">
                  <c:v>2</c:v>
                </c:pt>
              </c:numCache>
            </c:numRef>
          </c:val>
          <c:smooth val="0"/>
          <c:extLst xmlns:c16r2="http://schemas.microsoft.com/office/drawing/2015/06/chart">
            <c:ext xmlns:c16="http://schemas.microsoft.com/office/drawing/2014/chart" uri="{C3380CC4-5D6E-409C-BE32-E72D297353CC}">
              <c16:uniqueId val="{00000003-81BE-411A-A41F-80A10F473B1D}"/>
            </c:ext>
          </c:extLst>
        </c:ser>
        <c:dLbls>
          <c:showLegendKey val="0"/>
          <c:showVal val="0"/>
          <c:showCatName val="0"/>
          <c:showSerName val="0"/>
          <c:showPercent val="0"/>
          <c:showBubbleSize val="0"/>
        </c:dLbls>
        <c:marker val="1"/>
        <c:smooth val="0"/>
        <c:axId val="480042560"/>
        <c:axId val="480039816"/>
      </c:lineChart>
      <c:catAx>
        <c:axId val="480042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480039816"/>
        <c:crosses val="autoZero"/>
        <c:auto val="1"/>
        <c:lblAlgn val="ctr"/>
        <c:lblOffset val="100"/>
        <c:noMultiLvlLbl val="0"/>
      </c:catAx>
      <c:valAx>
        <c:axId val="480039816"/>
        <c:scaling>
          <c:orientation val="minMax"/>
          <c:max val="5"/>
        </c:scaling>
        <c:delete val="0"/>
        <c:axPos val="l"/>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0042560"/>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Participant 3</a:t>
            </a:r>
          </a:p>
        </c:rich>
      </c:tx>
      <c:layout/>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4"/>
          <c:order val="0"/>
          <c:tx>
            <c:v>Interactive Receptive</c:v>
          </c:tx>
          <c:spPr>
            <a:ln w="22225" cap="rnd">
              <a:solidFill>
                <a:schemeClr val="accent5"/>
              </a:solidFill>
              <a:round/>
            </a:ln>
            <a:effectLst/>
          </c:spPr>
          <c:marker>
            <c:symbol val="star"/>
            <c:size val="6"/>
            <c:spPr>
              <a:noFill/>
              <a:ln w="9525">
                <a:solidFill>
                  <a:schemeClr val="accent5"/>
                </a:solidFill>
                <a:round/>
              </a:ln>
              <a:effectLst/>
            </c:spPr>
          </c:marker>
          <c:cat>
            <c:strRef>
              <c:f>'Participant Data'!$S$32:$U$32</c:f>
              <c:strCache>
                <c:ptCount val="3"/>
                <c:pt idx="0">
                  <c:v>Pre</c:v>
                </c:pt>
                <c:pt idx="1">
                  <c:v>Post</c:v>
                </c:pt>
                <c:pt idx="2">
                  <c:v>Follow-Up</c:v>
                </c:pt>
              </c:strCache>
            </c:strRef>
          </c:cat>
          <c:val>
            <c:numRef>
              <c:f>'Participant Data'!$B$14:$D$14</c:f>
              <c:numCache>
                <c:formatCode>General</c:formatCode>
                <c:ptCount val="3"/>
                <c:pt idx="0">
                  <c:v>1</c:v>
                </c:pt>
                <c:pt idx="1">
                  <c:v>3</c:v>
                </c:pt>
                <c:pt idx="2">
                  <c:v>2</c:v>
                </c:pt>
              </c:numCache>
            </c:numRef>
          </c:val>
          <c:smooth val="0"/>
        </c:ser>
        <c:ser>
          <c:idx val="5"/>
          <c:order val="1"/>
          <c:tx>
            <c:v>Video receptive</c:v>
          </c:tx>
          <c:spPr>
            <a:ln w="22225" cap="rnd">
              <a:solidFill>
                <a:schemeClr val="accent6"/>
              </a:solidFill>
              <a:round/>
            </a:ln>
            <a:effectLst/>
          </c:spPr>
          <c:marker>
            <c:symbol val="circle"/>
            <c:size val="6"/>
            <c:spPr>
              <a:solidFill>
                <a:schemeClr val="accent6"/>
              </a:solidFill>
              <a:ln w="9525">
                <a:solidFill>
                  <a:schemeClr val="accent6"/>
                </a:solidFill>
                <a:round/>
              </a:ln>
              <a:effectLst/>
            </c:spPr>
          </c:marker>
          <c:cat>
            <c:strRef>
              <c:f>'Participant Data'!$S$32:$U$32</c:f>
              <c:strCache>
                <c:ptCount val="3"/>
                <c:pt idx="0">
                  <c:v>Pre</c:v>
                </c:pt>
                <c:pt idx="1">
                  <c:v>Post</c:v>
                </c:pt>
                <c:pt idx="2">
                  <c:v>Follow-Up</c:v>
                </c:pt>
              </c:strCache>
            </c:strRef>
          </c:cat>
          <c:val>
            <c:numRef>
              <c:f>'Participant Data'!$B$15:$D$15</c:f>
              <c:numCache>
                <c:formatCode>General</c:formatCode>
                <c:ptCount val="3"/>
                <c:pt idx="0">
                  <c:v>2</c:v>
                </c:pt>
                <c:pt idx="1">
                  <c:v>1</c:v>
                </c:pt>
                <c:pt idx="2">
                  <c:v>2</c:v>
                </c:pt>
              </c:numCache>
            </c:numRef>
          </c:val>
          <c:smooth val="0"/>
        </c:ser>
        <c:ser>
          <c:idx val="6"/>
          <c:order val="2"/>
          <c:tx>
            <c:v>Interactive Expressive</c:v>
          </c:tx>
          <c:spPr>
            <a:ln w="22225" cap="rnd">
              <a:solidFill>
                <a:schemeClr val="accent1">
                  <a:lumMod val="60000"/>
                </a:schemeClr>
              </a:solidFill>
              <a:round/>
            </a:ln>
            <a:effectLst/>
          </c:spPr>
          <c:marker>
            <c:symbol val="plus"/>
            <c:size val="6"/>
            <c:spPr>
              <a:noFill/>
              <a:ln w="9525">
                <a:solidFill>
                  <a:schemeClr val="accent1">
                    <a:lumMod val="60000"/>
                  </a:schemeClr>
                </a:solidFill>
                <a:round/>
              </a:ln>
              <a:effectLst/>
            </c:spPr>
          </c:marker>
          <c:cat>
            <c:strRef>
              <c:f>'Participant Data'!$S$32:$U$32</c:f>
              <c:strCache>
                <c:ptCount val="3"/>
                <c:pt idx="0">
                  <c:v>Pre</c:v>
                </c:pt>
                <c:pt idx="1">
                  <c:v>Post</c:v>
                </c:pt>
                <c:pt idx="2">
                  <c:v>Follow-Up</c:v>
                </c:pt>
              </c:strCache>
            </c:strRef>
          </c:cat>
          <c:val>
            <c:numRef>
              <c:f>'Participant Data'!$E$14:$G$14</c:f>
              <c:numCache>
                <c:formatCode>General</c:formatCode>
                <c:ptCount val="3"/>
                <c:pt idx="0">
                  <c:v>0</c:v>
                </c:pt>
                <c:pt idx="1">
                  <c:v>1</c:v>
                </c:pt>
                <c:pt idx="2">
                  <c:v>1</c:v>
                </c:pt>
              </c:numCache>
            </c:numRef>
          </c:val>
          <c:smooth val="0"/>
        </c:ser>
        <c:ser>
          <c:idx val="7"/>
          <c:order val="3"/>
          <c:tx>
            <c:v>Video Expressive</c:v>
          </c:tx>
          <c:spPr>
            <a:ln w="22225" cap="rnd">
              <a:solidFill>
                <a:schemeClr val="accent2">
                  <a:lumMod val="60000"/>
                </a:schemeClr>
              </a:solidFill>
              <a:round/>
            </a:ln>
            <a:effectLst/>
          </c:spPr>
          <c:marker>
            <c:symbol val="dot"/>
            <c:size val="6"/>
            <c:spPr>
              <a:solidFill>
                <a:schemeClr val="accent2">
                  <a:lumMod val="60000"/>
                </a:schemeClr>
              </a:solidFill>
              <a:ln w="9525">
                <a:solidFill>
                  <a:schemeClr val="accent2">
                    <a:lumMod val="60000"/>
                  </a:schemeClr>
                </a:solidFill>
                <a:round/>
              </a:ln>
              <a:effectLst/>
            </c:spPr>
          </c:marker>
          <c:cat>
            <c:strRef>
              <c:f>'Participant Data'!$S$32:$U$32</c:f>
              <c:strCache>
                <c:ptCount val="3"/>
                <c:pt idx="0">
                  <c:v>Pre</c:v>
                </c:pt>
                <c:pt idx="1">
                  <c:v>Post</c:v>
                </c:pt>
                <c:pt idx="2">
                  <c:v>Follow-Up</c:v>
                </c:pt>
              </c:strCache>
            </c:strRef>
          </c:cat>
          <c:val>
            <c:numRef>
              <c:f>'Participant Data'!$E$15:$G$15</c:f>
              <c:numCache>
                <c:formatCode>General</c:formatCode>
                <c:ptCount val="3"/>
                <c:pt idx="0">
                  <c:v>0</c:v>
                </c:pt>
                <c:pt idx="1">
                  <c:v>0</c:v>
                </c:pt>
                <c:pt idx="2">
                  <c:v>1</c:v>
                </c:pt>
              </c:numCache>
            </c:numRef>
          </c:val>
          <c:smooth val="0"/>
        </c:ser>
        <c:ser>
          <c:idx val="0"/>
          <c:order val="4"/>
          <c:tx>
            <c:v>Interactive Receptive</c:v>
          </c:tx>
          <c:spPr>
            <a:ln w="22225" cap="rnd">
              <a:solidFill>
                <a:schemeClr val="accent1"/>
              </a:solidFill>
              <a:round/>
            </a:ln>
            <a:effectLst/>
          </c:spPr>
          <c:marker>
            <c:symbol val="diamond"/>
            <c:size val="6"/>
            <c:spPr>
              <a:solidFill>
                <a:schemeClr val="accent1"/>
              </a:solidFill>
              <a:ln w="9525">
                <a:solidFill>
                  <a:schemeClr val="accent1"/>
                </a:solidFill>
                <a:round/>
              </a:ln>
              <a:effectLst/>
            </c:spPr>
          </c:marker>
          <c:cat>
            <c:strRef>
              <c:f>'Participant Data'!$S$32:$U$32</c:f>
              <c:strCache>
                <c:ptCount val="3"/>
                <c:pt idx="0">
                  <c:v>Pre</c:v>
                </c:pt>
                <c:pt idx="1">
                  <c:v>Post</c:v>
                </c:pt>
                <c:pt idx="2">
                  <c:v>Follow-Up</c:v>
                </c:pt>
              </c:strCache>
            </c:strRef>
          </c:cat>
          <c:val>
            <c:numRef>
              <c:f>'Participant Data'!$B$14:$D$14</c:f>
              <c:numCache>
                <c:formatCode>General</c:formatCode>
                <c:ptCount val="3"/>
                <c:pt idx="0">
                  <c:v>1</c:v>
                </c:pt>
                <c:pt idx="1">
                  <c:v>3</c:v>
                </c:pt>
                <c:pt idx="2">
                  <c:v>2</c:v>
                </c:pt>
              </c:numCache>
            </c:numRef>
          </c:val>
          <c:smooth val="0"/>
        </c:ser>
        <c:ser>
          <c:idx val="1"/>
          <c:order val="5"/>
          <c:tx>
            <c:v>Video receptive</c:v>
          </c:tx>
          <c:spPr>
            <a:ln w="22225" cap="rnd">
              <a:solidFill>
                <a:schemeClr val="accent2"/>
              </a:solidFill>
              <a:round/>
            </a:ln>
            <a:effectLst/>
          </c:spPr>
          <c:marker>
            <c:symbol val="square"/>
            <c:size val="6"/>
            <c:spPr>
              <a:solidFill>
                <a:schemeClr val="accent2"/>
              </a:solidFill>
              <a:ln w="9525">
                <a:solidFill>
                  <a:schemeClr val="accent2"/>
                </a:solidFill>
                <a:round/>
              </a:ln>
              <a:effectLst/>
            </c:spPr>
          </c:marker>
          <c:cat>
            <c:strRef>
              <c:f>'Participant Data'!$S$32:$U$32</c:f>
              <c:strCache>
                <c:ptCount val="3"/>
                <c:pt idx="0">
                  <c:v>Pre</c:v>
                </c:pt>
                <c:pt idx="1">
                  <c:v>Post</c:v>
                </c:pt>
                <c:pt idx="2">
                  <c:v>Follow-Up</c:v>
                </c:pt>
              </c:strCache>
            </c:strRef>
          </c:cat>
          <c:val>
            <c:numRef>
              <c:f>'Participant Data'!$B$15:$D$15</c:f>
              <c:numCache>
                <c:formatCode>General</c:formatCode>
                <c:ptCount val="3"/>
                <c:pt idx="0">
                  <c:v>2</c:v>
                </c:pt>
                <c:pt idx="1">
                  <c:v>1</c:v>
                </c:pt>
                <c:pt idx="2">
                  <c:v>2</c:v>
                </c:pt>
              </c:numCache>
            </c:numRef>
          </c:val>
          <c:smooth val="0"/>
        </c:ser>
        <c:ser>
          <c:idx val="2"/>
          <c:order val="6"/>
          <c:tx>
            <c:v>Interactive Expressive</c:v>
          </c:tx>
          <c:spPr>
            <a:ln w="22225" cap="rnd">
              <a:solidFill>
                <a:schemeClr val="accent3"/>
              </a:solidFill>
              <a:round/>
            </a:ln>
            <a:effectLst/>
          </c:spPr>
          <c:marker>
            <c:symbol val="triangle"/>
            <c:size val="6"/>
            <c:spPr>
              <a:solidFill>
                <a:schemeClr val="accent3"/>
              </a:solidFill>
              <a:ln w="9525">
                <a:solidFill>
                  <a:schemeClr val="accent3"/>
                </a:solidFill>
                <a:round/>
              </a:ln>
              <a:effectLst/>
            </c:spPr>
          </c:marker>
          <c:cat>
            <c:strRef>
              <c:f>'Participant Data'!$S$32:$U$32</c:f>
              <c:strCache>
                <c:ptCount val="3"/>
                <c:pt idx="0">
                  <c:v>Pre</c:v>
                </c:pt>
                <c:pt idx="1">
                  <c:v>Post</c:v>
                </c:pt>
                <c:pt idx="2">
                  <c:v>Follow-Up</c:v>
                </c:pt>
              </c:strCache>
            </c:strRef>
          </c:cat>
          <c:val>
            <c:numRef>
              <c:f>'Participant Data'!$E$14:$G$14</c:f>
              <c:numCache>
                <c:formatCode>General</c:formatCode>
                <c:ptCount val="3"/>
                <c:pt idx="0">
                  <c:v>0</c:v>
                </c:pt>
                <c:pt idx="1">
                  <c:v>1</c:v>
                </c:pt>
                <c:pt idx="2">
                  <c:v>1</c:v>
                </c:pt>
              </c:numCache>
            </c:numRef>
          </c:val>
          <c:smooth val="0"/>
        </c:ser>
        <c:ser>
          <c:idx val="3"/>
          <c:order val="7"/>
          <c:tx>
            <c:v>Video Expressive</c:v>
          </c:tx>
          <c:spPr>
            <a:ln w="22225" cap="rnd">
              <a:solidFill>
                <a:schemeClr val="accent4"/>
              </a:solidFill>
              <a:round/>
            </a:ln>
            <a:effectLst/>
          </c:spPr>
          <c:marker>
            <c:symbol val="x"/>
            <c:size val="6"/>
            <c:spPr>
              <a:noFill/>
              <a:ln w="9525">
                <a:solidFill>
                  <a:schemeClr val="accent4"/>
                </a:solidFill>
                <a:round/>
              </a:ln>
              <a:effectLst/>
            </c:spPr>
          </c:marker>
          <c:cat>
            <c:strRef>
              <c:f>'Participant Data'!$S$32:$U$32</c:f>
              <c:strCache>
                <c:ptCount val="3"/>
                <c:pt idx="0">
                  <c:v>Pre</c:v>
                </c:pt>
                <c:pt idx="1">
                  <c:v>Post</c:v>
                </c:pt>
                <c:pt idx="2">
                  <c:v>Follow-Up</c:v>
                </c:pt>
              </c:strCache>
            </c:strRef>
          </c:cat>
          <c:val>
            <c:numRef>
              <c:f>'Participant Data'!$E$15:$G$15</c:f>
              <c:numCache>
                <c:formatCode>General</c:formatCode>
                <c:ptCount val="3"/>
                <c:pt idx="0">
                  <c:v>0</c:v>
                </c:pt>
                <c:pt idx="1">
                  <c:v>0</c:v>
                </c:pt>
                <c:pt idx="2">
                  <c:v>1</c:v>
                </c:pt>
              </c:numCache>
            </c:numRef>
          </c:val>
          <c:smooth val="0"/>
        </c:ser>
        <c:dLbls>
          <c:showLegendKey val="0"/>
          <c:showVal val="0"/>
          <c:showCatName val="0"/>
          <c:showSerName val="0"/>
          <c:showPercent val="0"/>
          <c:showBubbleSize val="0"/>
        </c:dLbls>
        <c:marker val="1"/>
        <c:smooth val="0"/>
        <c:axId val="464664600"/>
        <c:axId val="464664992"/>
      </c:lineChart>
      <c:catAx>
        <c:axId val="46466460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464664992"/>
        <c:crosses val="autoZero"/>
        <c:auto val="1"/>
        <c:lblAlgn val="ctr"/>
        <c:lblOffset val="100"/>
        <c:noMultiLvlLbl val="0"/>
      </c:catAx>
      <c:valAx>
        <c:axId val="464664992"/>
        <c:scaling>
          <c:orientation val="minMax"/>
          <c:max val="5"/>
        </c:scaling>
        <c:delete val="0"/>
        <c:axPos val="l"/>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64664600"/>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Participant 4</a:t>
            </a:r>
          </a:p>
        </c:rich>
      </c:tx>
      <c:layout/>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Interactive Receptive</c:v>
          </c:tx>
          <c:spPr>
            <a:ln w="22225" cap="rnd">
              <a:solidFill>
                <a:schemeClr val="accent1"/>
              </a:solidFill>
              <a:round/>
            </a:ln>
            <a:effectLst/>
          </c:spPr>
          <c:marker>
            <c:symbol val="diamond"/>
            <c:size val="6"/>
            <c:spPr>
              <a:solidFill>
                <a:schemeClr val="accent1"/>
              </a:solidFill>
              <a:ln w="9525">
                <a:solidFill>
                  <a:schemeClr val="accent1"/>
                </a:solidFill>
                <a:round/>
              </a:ln>
              <a:effectLst/>
            </c:spPr>
          </c:marker>
          <c:cat>
            <c:strRef>
              <c:f>'Participant Data'!$S$32:$U$32</c:f>
              <c:strCache>
                <c:ptCount val="3"/>
                <c:pt idx="0">
                  <c:v>Pre</c:v>
                </c:pt>
                <c:pt idx="1">
                  <c:v>Post</c:v>
                </c:pt>
                <c:pt idx="2">
                  <c:v>Follow-Up</c:v>
                </c:pt>
              </c:strCache>
            </c:strRef>
          </c:cat>
          <c:val>
            <c:numRef>
              <c:f>'Participant Data'!$B$19:$D$19</c:f>
              <c:numCache>
                <c:formatCode>General</c:formatCode>
                <c:ptCount val="3"/>
                <c:pt idx="0">
                  <c:v>3</c:v>
                </c:pt>
                <c:pt idx="1">
                  <c:v>4</c:v>
                </c:pt>
                <c:pt idx="2">
                  <c:v>3</c:v>
                </c:pt>
              </c:numCache>
            </c:numRef>
          </c:val>
          <c:smooth val="0"/>
        </c:ser>
        <c:ser>
          <c:idx val="1"/>
          <c:order val="1"/>
          <c:tx>
            <c:v>Video Receptive</c:v>
          </c:tx>
          <c:spPr>
            <a:ln w="22225" cap="rnd">
              <a:solidFill>
                <a:schemeClr val="accent2"/>
              </a:solidFill>
              <a:round/>
            </a:ln>
            <a:effectLst/>
          </c:spPr>
          <c:marker>
            <c:symbol val="square"/>
            <c:size val="6"/>
            <c:spPr>
              <a:solidFill>
                <a:schemeClr val="accent2"/>
              </a:solidFill>
              <a:ln w="9525">
                <a:solidFill>
                  <a:schemeClr val="accent2"/>
                </a:solidFill>
                <a:round/>
              </a:ln>
              <a:effectLst/>
            </c:spPr>
          </c:marker>
          <c:cat>
            <c:strRef>
              <c:f>'Participant Data'!$S$32:$U$32</c:f>
              <c:strCache>
                <c:ptCount val="3"/>
                <c:pt idx="0">
                  <c:v>Pre</c:v>
                </c:pt>
                <c:pt idx="1">
                  <c:v>Post</c:v>
                </c:pt>
                <c:pt idx="2">
                  <c:v>Follow-Up</c:v>
                </c:pt>
              </c:strCache>
            </c:strRef>
          </c:cat>
          <c:val>
            <c:numRef>
              <c:f>'Participant Data'!$B$20:$D$20</c:f>
              <c:numCache>
                <c:formatCode>General</c:formatCode>
                <c:ptCount val="3"/>
                <c:pt idx="0">
                  <c:v>3</c:v>
                </c:pt>
                <c:pt idx="1">
                  <c:v>3</c:v>
                </c:pt>
                <c:pt idx="2">
                  <c:v>3</c:v>
                </c:pt>
              </c:numCache>
            </c:numRef>
          </c:val>
          <c:smooth val="0"/>
        </c:ser>
        <c:ser>
          <c:idx val="2"/>
          <c:order val="2"/>
          <c:tx>
            <c:v>Interactive Expressive</c:v>
          </c:tx>
          <c:spPr>
            <a:ln w="22225" cap="rnd">
              <a:solidFill>
                <a:schemeClr val="accent3"/>
              </a:solidFill>
              <a:round/>
            </a:ln>
            <a:effectLst/>
          </c:spPr>
          <c:marker>
            <c:symbol val="triangle"/>
            <c:size val="6"/>
            <c:spPr>
              <a:solidFill>
                <a:schemeClr val="accent3"/>
              </a:solidFill>
              <a:ln w="9525">
                <a:solidFill>
                  <a:schemeClr val="accent3"/>
                </a:solidFill>
                <a:round/>
              </a:ln>
              <a:effectLst/>
            </c:spPr>
          </c:marker>
          <c:cat>
            <c:strRef>
              <c:f>'Participant Data'!$S$32:$U$32</c:f>
              <c:strCache>
                <c:ptCount val="3"/>
                <c:pt idx="0">
                  <c:v>Pre</c:v>
                </c:pt>
                <c:pt idx="1">
                  <c:v>Post</c:v>
                </c:pt>
                <c:pt idx="2">
                  <c:v>Follow-Up</c:v>
                </c:pt>
              </c:strCache>
            </c:strRef>
          </c:cat>
          <c:val>
            <c:numRef>
              <c:f>'Participant Data'!$E$19:$G$19</c:f>
              <c:numCache>
                <c:formatCode>General</c:formatCode>
                <c:ptCount val="3"/>
                <c:pt idx="0">
                  <c:v>0</c:v>
                </c:pt>
                <c:pt idx="1">
                  <c:v>3</c:v>
                </c:pt>
                <c:pt idx="2">
                  <c:v>3</c:v>
                </c:pt>
              </c:numCache>
            </c:numRef>
          </c:val>
          <c:smooth val="0"/>
        </c:ser>
        <c:ser>
          <c:idx val="3"/>
          <c:order val="3"/>
          <c:tx>
            <c:v>Video Expressive</c:v>
          </c:tx>
          <c:spPr>
            <a:ln w="22225" cap="rnd">
              <a:solidFill>
                <a:schemeClr val="accent4"/>
              </a:solidFill>
              <a:round/>
            </a:ln>
            <a:effectLst/>
          </c:spPr>
          <c:marker>
            <c:symbol val="x"/>
            <c:size val="6"/>
            <c:spPr>
              <a:noFill/>
              <a:ln w="9525">
                <a:solidFill>
                  <a:schemeClr val="accent4"/>
                </a:solidFill>
                <a:round/>
              </a:ln>
              <a:effectLst/>
            </c:spPr>
          </c:marker>
          <c:cat>
            <c:strRef>
              <c:f>'Participant Data'!$S$32:$U$32</c:f>
              <c:strCache>
                <c:ptCount val="3"/>
                <c:pt idx="0">
                  <c:v>Pre</c:v>
                </c:pt>
                <c:pt idx="1">
                  <c:v>Post</c:v>
                </c:pt>
                <c:pt idx="2">
                  <c:v>Follow-Up</c:v>
                </c:pt>
              </c:strCache>
            </c:strRef>
          </c:cat>
          <c:val>
            <c:numRef>
              <c:f>'Participant Data'!$E$20:$G$20</c:f>
              <c:numCache>
                <c:formatCode>General</c:formatCode>
                <c:ptCount val="3"/>
                <c:pt idx="0">
                  <c:v>0</c:v>
                </c:pt>
                <c:pt idx="1">
                  <c:v>1</c:v>
                </c:pt>
                <c:pt idx="2">
                  <c:v>1</c:v>
                </c:pt>
              </c:numCache>
            </c:numRef>
          </c:val>
          <c:smooth val="0"/>
        </c:ser>
        <c:dLbls>
          <c:showLegendKey val="0"/>
          <c:showVal val="0"/>
          <c:showCatName val="0"/>
          <c:showSerName val="0"/>
          <c:showPercent val="0"/>
          <c:showBubbleSize val="0"/>
        </c:dLbls>
        <c:marker val="1"/>
        <c:smooth val="0"/>
        <c:axId val="478696648"/>
        <c:axId val="478695472"/>
      </c:lineChart>
      <c:catAx>
        <c:axId val="47869664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478695472"/>
        <c:crosses val="autoZero"/>
        <c:auto val="1"/>
        <c:lblAlgn val="ctr"/>
        <c:lblOffset val="100"/>
        <c:noMultiLvlLbl val="0"/>
      </c:catAx>
      <c:valAx>
        <c:axId val="478695472"/>
        <c:scaling>
          <c:orientation val="minMax"/>
          <c:max val="5"/>
          <c:min val="0"/>
        </c:scaling>
        <c:delete val="0"/>
        <c:axPos val="l"/>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78696648"/>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Participant 5</a:t>
            </a:r>
          </a:p>
        </c:rich>
      </c:tx>
      <c:layout/>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Interactive Receptive</c:v>
          </c:tx>
          <c:spPr>
            <a:ln w="22225" cap="rnd">
              <a:solidFill>
                <a:schemeClr val="accent1"/>
              </a:solidFill>
              <a:round/>
            </a:ln>
            <a:effectLst/>
          </c:spPr>
          <c:marker>
            <c:symbol val="diamond"/>
            <c:size val="6"/>
            <c:spPr>
              <a:solidFill>
                <a:schemeClr val="accent1"/>
              </a:solidFill>
              <a:ln w="9525">
                <a:solidFill>
                  <a:schemeClr val="accent1"/>
                </a:solidFill>
                <a:round/>
              </a:ln>
              <a:effectLst/>
            </c:spPr>
          </c:marker>
          <c:cat>
            <c:strRef>
              <c:f>'Participant Data'!$S$32:$U$32</c:f>
              <c:strCache>
                <c:ptCount val="3"/>
                <c:pt idx="0">
                  <c:v>Pre</c:v>
                </c:pt>
                <c:pt idx="1">
                  <c:v>Post</c:v>
                </c:pt>
                <c:pt idx="2">
                  <c:v>Follow-Up</c:v>
                </c:pt>
              </c:strCache>
            </c:strRef>
          </c:cat>
          <c:val>
            <c:numRef>
              <c:f>'Participant Data'!$B$24:$D$24</c:f>
              <c:numCache>
                <c:formatCode>General</c:formatCode>
                <c:ptCount val="3"/>
                <c:pt idx="0">
                  <c:v>1</c:v>
                </c:pt>
                <c:pt idx="1">
                  <c:v>4</c:v>
                </c:pt>
                <c:pt idx="2">
                  <c:v>3</c:v>
                </c:pt>
              </c:numCache>
            </c:numRef>
          </c:val>
          <c:smooth val="0"/>
        </c:ser>
        <c:ser>
          <c:idx val="1"/>
          <c:order val="1"/>
          <c:tx>
            <c:v>Video Expressive</c:v>
          </c:tx>
          <c:spPr>
            <a:ln w="22225" cap="rnd">
              <a:solidFill>
                <a:schemeClr val="accent2"/>
              </a:solidFill>
              <a:round/>
            </a:ln>
            <a:effectLst/>
          </c:spPr>
          <c:marker>
            <c:symbol val="square"/>
            <c:size val="6"/>
            <c:spPr>
              <a:solidFill>
                <a:schemeClr val="accent2"/>
              </a:solidFill>
              <a:ln w="9525">
                <a:solidFill>
                  <a:schemeClr val="accent2"/>
                </a:solidFill>
                <a:round/>
              </a:ln>
              <a:effectLst/>
            </c:spPr>
          </c:marker>
          <c:cat>
            <c:strRef>
              <c:f>'Participant Data'!$S$32:$U$32</c:f>
              <c:strCache>
                <c:ptCount val="3"/>
                <c:pt idx="0">
                  <c:v>Pre</c:v>
                </c:pt>
                <c:pt idx="1">
                  <c:v>Post</c:v>
                </c:pt>
                <c:pt idx="2">
                  <c:v>Follow-Up</c:v>
                </c:pt>
              </c:strCache>
            </c:strRef>
          </c:cat>
          <c:val>
            <c:numRef>
              <c:f>'Participant Data'!$B$25:$D$25</c:f>
              <c:numCache>
                <c:formatCode>General</c:formatCode>
                <c:ptCount val="3"/>
                <c:pt idx="0">
                  <c:v>1</c:v>
                </c:pt>
                <c:pt idx="1">
                  <c:v>4</c:v>
                </c:pt>
                <c:pt idx="2">
                  <c:v>4</c:v>
                </c:pt>
              </c:numCache>
            </c:numRef>
          </c:val>
          <c:smooth val="0"/>
        </c:ser>
        <c:ser>
          <c:idx val="2"/>
          <c:order val="2"/>
          <c:tx>
            <c:v>Interactive Expressive</c:v>
          </c:tx>
          <c:spPr>
            <a:ln w="22225" cap="rnd">
              <a:solidFill>
                <a:schemeClr val="accent3"/>
              </a:solidFill>
              <a:round/>
            </a:ln>
            <a:effectLst/>
          </c:spPr>
          <c:marker>
            <c:symbol val="triangle"/>
            <c:size val="6"/>
            <c:spPr>
              <a:solidFill>
                <a:schemeClr val="accent3"/>
              </a:solidFill>
              <a:ln w="9525">
                <a:solidFill>
                  <a:schemeClr val="accent3"/>
                </a:solidFill>
                <a:round/>
              </a:ln>
              <a:effectLst/>
            </c:spPr>
          </c:marker>
          <c:cat>
            <c:strRef>
              <c:f>'Participant Data'!$S$32:$U$32</c:f>
              <c:strCache>
                <c:ptCount val="3"/>
                <c:pt idx="0">
                  <c:v>Pre</c:v>
                </c:pt>
                <c:pt idx="1">
                  <c:v>Post</c:v>
                </c:pt>
                <c:pt idx="2">
                  <c:v>Follow-Up</c:v>
                </c:pt>
              </c:strCache>
            </c:strRef>
          </c:cat>
          <c:val>
            <c:numRef>
              <c:f>'Participant Data'!$E$24:$G$24</c:f>
              <c:numCache>
                <c:formatCode>General</c:formatCode>
                <c:ptCount val="3"/>
                <c:pt idx="0">
                  <c:v>0</c:v>
                </c:pt>
                <c:pt idx="1">
                  <c:v>0</c:v>
                </c:pt>
                <c:pt idx="2">
                  <c:v>0</c:v>
                </c:pt>
              </c:numCache>
            </c:numRef>
          </c:val>
          <c:smooth val="0"/>
        </c:ser>
        <c:ser>
          <c:idx val="3"/>
          <c:order val="3"/>
          <c:tx>
            <c:v>Video Expressive</c:v>
          </c:tx>
          <c:spPr>
            <a:ln w="22225" cap="rnd">
              <a:solidFill>
                <a:schemeClr val="accent4"/>
              </a:solidFill>
              <a:round/>
            </a:ln>
            <a:effectLst/>
          </c:spPr>
          <c:marker>
            <c:symbol val="x"/>
            <c:size val="6"/>
            <c:spPr>
              <a:noFill/>
              <a:ln w="9525">
                <a:solidFill>
                  <a:schemeClr val="accent4"/>
                </a:solidFill>
                <a:round/>
              </a:ln>
              <a:effectLst/>
            </c:spPr>
          </c:marker>
          <c:cat>
            <c:strRef>
              <c:f>'Participant Data'!$S$32:$U$32</c:f>
              <c:strCache>
                <c:ptCount val="3"/>
                <c:pt idx="0">
                  <c:v>Pre</c:v>
                </c:pt>
                <c:pt idx="1">
                  <c:v>Post</c:v>
                </c:pt>
                <c:pt idx="2">
                  <c:v>Follow-Up</c:v>
                </c:pt>
              </c:strCache>
            </c:strRef>
          </c:cat>
          <c:val>
            <c:numRef>
              <c:f>'Participant Data'!$E$25:$G$25</c:f>
              <c:numCache>
                <c:formatCode>General</c:formatCode>
                <c:ptCount val="3"/>
                <c:pt idx="0">
                  <c:v>1</c:v>
                </c:pt>
                <c:pt idx="1">
                  <c:v>2</c:v>
                </c:pt>
                <c:pt idx="2">
                  <c:v>3</c:v>
                </c:pt>
              </c:numCache>
            </c:numRef>
          </c:val>
          <c:smooth val="0"/>
        </c:ser>
        <c:dLbls>
          <c:showLegendKey val="0"/>
          <c:showVal val="0"/>
          <c:showCatName val="0"/>
          <c:showSerName val="0"/>
          <c:showPercent val="0"/>
          <c:showBubbleSize val="0"/>
        </c:dLbls>
        <c:marker val="1"/>
        <c:smooth val="0"/>
        <c:axId val="667631448"/>
        <c:axId val="667629096"/>
      </c:lineChart>
      <c:catAx>
        <c:axId val="66763144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667629096"/>
        <c:crosses val="autoZero"/>
        <c:auto val="1"/>
        <c:lblAlgn val="ctr"/>
        <c:lblOffset val="100"/>
        <c:noMultiLvlLbl val="0"/>
      </c:catAx>
      <c:valAx>
        <c:axId val="667629096"/>
        <c:scaling>
          <c:orientation val="minMax"/>
        </c:scaling>
        <c:delete val="0"/>
        <c:axPos val="l"/>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67631448"/>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smtClean="0"/>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smtClean="0"/>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smtClean="0"/>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4/25/2018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20962292"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10987463" y="7615516"/>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4508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000170"/>
            <a:ext cx="9396391" cy="28102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98220" y="36966042"/>
            <a:ext cx="13439496"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9" name="Rectangle 18"/>
          <p:cNvSpPr/>
          <p:nvPr userDrawn="1"/>
        </p:nvSpPr>
        <p:spPr>
          <a:xfrm>
            <a:off x="11319975" y="8000170"/>
            <a:ext cx="9396391" cy="28102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20" name="Rectangle 19"/>
          <p:cNvSpPr/>
          <p:nvPr userDrawn="1"/>
        </p:nvSpPr>
        <p:spPr>
          <a:xfrm>
            <a:off x="31216606" y="8000170"/>
            <a:ext cx="9396391" cy="28102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21" name="Rectangle 20"/>
          <p:cNvSpPr/>
          <p:nvPr userDrawn="1"/>
        </p:nvSpPr>
        <p:spPr>
          <a:xfrm>
            <a:off x="21273325" y="7986578"/>
            <a:ext cx="9396391" cy="28102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22" name="Straight Connector 21"/>
          <p:cNvCxnSpPr/>
          <p:nvPr userDrawn="1"/>
        </p:nvCxnSpPr>
        <p:spPr>
          <a:xfrm>
            <a:off x="30919908"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pic>
        <p:nvPicPr>
          <p:cNvPr id="24" name="Picture 2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5.xml"/><Relationship Id="rId3" Type="http://schemas.openxmlformats.org/officeDocument/2006/relationships/image" Target="../media/image2.png"/><Relationship Id="rId7" Type="http://schemas.openxmlformats.org/officeDocument/2006/relationships/chart" Target="../charts/chart4.xml"/><Relationship Id="rId2" Type="http://schemas.openxmlformats.org/officeDocument/2006/relationships/hyperlink" Target="http://www.youtube.com/" TargetMode="External"/><Relationship Id="rId1" Type="http://schemas.openxmlformats.org/officeDocument/2006/relationships/slideLayout" Target="../slideLayouts/slideLayout1.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 Id="rId9"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01705" y="2578341"/>
            <a:ext cx="34198560" cy="1926476"/>
          </a:xfrm>
        </p:spPr>
        <p:txBody>
          <a:bodyPr>
            <a:normAutofit/>
          </a:bodyPr>
          <a:lstStyle/>
          <a:p>
            <a:pPr algn="l"/>
            <a:r>
              <a:rPr lang="en-US" sz="9100" dirty="0" smtClean="0">
                <a:solidFill>
                  <a:schemeClr val="tx2"/>
                </a:solidFill>
                <a:latin typeface="Minion Pro" panose="02040503050306020203"/>
              </a:rPr>
              <a:t>Preschoolers’ Vocabulary Learning from Screen Media</a:t>
            </a:r>
            <a:endParaRPr lang="en-US" sz="9100" dirty="0">
              <a:solidFill>
                <a:schemeClr val="tx2"/>
              </a:solidFill>
              <a:latin typeface="Minion Pro" panose="02040503050306020203" pitchFamily="18" charset="0"/>
            </a:endParaRPr>
          </a:p>
        </p:txBody>
      </p:sp>
      <p:sp>
        <p:nvSpPr>
          <p:cNvPr id="6" name="Title 1"/>
          <p:cNvSpPr txBox="1">
            <a:spLocks/>
          </p:cNvSpPr>
          <p:nvPr/>
        </p:nvSpPr>
        <p:spPr>
          <a:xfrm>
            <a:off x="2136392" y="6144988"/>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Cailyn Ebler; Faculty Mentors: Rebecca </a:t>
            </a:r>
            <a:r>
              <a:rPr lang="en-US" sz="4000" dirty="0" err="1">
                <a:solidFill>
                  <a:schemeClr val="bg1">
                    <a:lumMod val="50000"/>
                  </a:schemeClr>
                </a:solidFill>
                <a:latin typeface="Minion Pro" panose="02040503050306020203" pitchFamily="18" charset="0"/>
              </a:rPr>
              <a:t>Jarzynski</a:t>
            </a:r>
            <a:r>
              <a:rPr lang="en-US" sz="4000" dirty="0">
                <a:solidFill>
                  <a:schemeClr val="bg1">
                    <a:lumMod val="50000"/>
                  </a:schemeClr>
                </a:solidFill>
                <a:latin typeface="Minion Pro" panose="02040503050306020203" pitchFamily="18" charset="0"/>
              </a:rPr>
              <a:t>, M.S., CCC-SLP, Deborah </a:t>
            </a:r>
            <a:r>
              <a:rPr lang="en-US" sz="4000" dirty="0" err="1">
                <a:solidFill>
                  <a:schemeClr val="bg1">
                    <a:lumMod val="50000"/>
                  </a:schemeClr>
                </a:solidFill>
                <a:latin typeface="Minion Pro" panose="02040503050306020203" pitchFamily="18" charset="0"/>
              </a:rPr>
              <a:t>Elledge</a:t>
            </a:r>
            <a:r>
              <a:rPr lang="en-US" sz="4000" dirty="0">
                <a:solidFill>
                  <a:schemeClr val="bg1">
                    <a:lumMod val="50000"/>
                  </a:schemeClr>
                </a:solidFill>
                <a:latin typeface="Minion Pro" panose="02040503050306020203" pitchFamily="18" charset="0"/>
              </a:rPr>
              <a:t>, Ph.D., CCC-SLP   |   Communication Sciences and Disorders</a:t>
            </a:r>
          </a:p>
          <a:p>
            <a:pPr algn="l"/>
            <a:endParaRPr lang="en-US" sz="4000" dirty="0">
              <a:solidFill>
                <a:schemeClr val="bg1">
                  <a:lumMod val="50000"/>
                </a:schemeClr>
              </a:solidFill>
              <a:latin typeface="Minion Pro" panose="02040503050306020203" pitchFamily="18" charset="0"/>
            </a:endParaRPr>
          </a:p>
        </p:txBody>
      </p:sp>
      <p:sp>
        <p:nvSpPr>
          <p:cNvPr id="7" name="Title 1"/>
          <p:cNvSpPr txBox="1">
            <a:spLocks/>
          </p:cNvSpPr>
          <p:nvPr/>
        </p:nvSpPr>
        <p:spPr>
          <a:xfrm>
            <a:off x="2136392" y="4727664"/>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smtClean="0">
                <a:solidFill>
                  <a:srgbClr val="DD9E11"/>
                </a:solidFill>
                <a:latin typeface="Minion Pro" panose="02040503050306020203" pitchFamily="18" charset="0"/>
              </a:rPr>
              <a:t>Investigating the Impact of Adult-Led Interaction</a:t>
            </a:r>
            <a:endParaRPr lang="en-US" sz="6000" cap="small" dirty="0">
              <a:solidFill>
                <a:srgbClr val="DD9E11"/>
              </a:solidFill>
              <a:latin typeface="Minion Pro" panose="02040503050306020203" pitchFamily="18" charset="0"/>
            </a:endParaRPr>
          </a:p>
        </p:txBody>
      </p:sp>
      <p:sp>
        <p:nvSpPr>
          <p:cNvPr id="8" name="Subtitle 2"/>
          <p:cNvSpPr txBox="1">
            <a:spLocks/>
          </p:cNvSpPr>
          <p:nvPr/>
        </p:nvSpPr>
        <p:spPr>
          <a:xfrm>
            <a:off x="1936495" y="9564672"/>
            <a:ext cx="8239875" cy="3014176"/>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600" dirty="0" smtClean="0">
                <a:latin typeface="Calibri" panose="020F0502020204030204" pitchFamily="34" charset="0"/>
                <a:cs typeface="Calibri" panose="020F0502020204030204" pitchFamily="34" charset="0"/>
              </a:rPr>
              <a:t>This </a:t>
            </a:r>
            <a:r>
              <a:rPr lang="en-US" sz="3600" dirty="0">
                <a:latin typeface="Calibri" panose="020F0502020204030204" pitchFamily="34" charset="0"/>
                <a:cs typeface="Calibri" panose="020F0502020204030204" pitchFamily="34" charset="0"/>
              </a:rPr>
              <a:t>research examined the way preschoolers learn new vocabulary from television.  It was designed to answer the following research question: Do children exposed to screen media in the form of Sesame Street’s </a:t>
            </a:r>
            <a:r>
              <a:rPr lang="en-US" sz="3600" i="1" dirty="0">
                <a:latin typeface="Calibri" panose="020F0502020204030204" pitchFamily="34" charset="0"/>
                <a:cs typeface="Calibri" panose="020F0502020204030204" pitchFamily="34" charset="0"/>
              </a:rPr>
              <a:t>Word on the Street </a:t>
            </a:r>
            <a:r>
              <a:rPr lang="en-US" sz="3600" dirty="0">
                <a:latin typeface="Calibri" panose="020F0502020204030204" pitchFamily="34" charset="0"/>
                <a:cs typeface="Calibri" panose="020F0502020204030204" pitchFamily="34" charset="0"/>
              </a:rPr>
              <a:t>videos (WOTS) learn and retain new vocabulary words better with or without additional adult-led interaction? </a:t>
            </a:r>
          </a:p>
          <a:p>
            <a:pPr algn="l"/>
            <a:endParaRPr lang="en-US" sz="3600" dirty="0"/>
          </a:p>
        </p:txBody>
      </p:sp>
      <p:sp>
        <p:nvSpPr>
          <p:cNvPr id="3" name="TextBox 2"/>
          <p:cNvSpPr txBox="1"/>
          <p:nvPr/>
        </p:nvSpPr>
        <p:spPr>
          <a:xfrm>
            <a:off x="1901653" y="8239414"/>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14" name="TextBox 13"/>
          <p:cNvSpPr txBox="1"/>
          <p:nvPr/>
        </p:nvSpPr>
        <p:spPr>
          <a:xfrm>
            <a:off x="2018008" y="14773137"/>
            <a:ext cx="6791499" cy="646331"/>
          </a:xfrm>
          <a:prstGeom prst="rect">
            <a:avLst/>
          </a:prstGeom>
          <a:noFill/>
        </p:spPr>
        <p:txBody>
          <a:bodyPr wrap="square" rtlCol="0">
            <a:spAutoFit/>
          </a:bodyPr>
          <a:lstStyle/>
          <a:p>
            <a:pPr defTabSz="4023360">
              <a:lnSpc>
                <a:spcPct val="90000"/>
              </a:lnSpc>
              <a:spcBef>
                <a:spcPts val="4400"/>
              </a:spcBef>
            </a:pPr>
            <a:r>
              <a:rPr lang="en-US" sz="4000" cap="small" dirty="0" smtClean="0">
                <a:solidFill>
                  <a:schemeClr val="accent1">
                    <a:lumMod val="50000"/>
                  </a:schemeClr>
                </a:solidFill>
                <a:latin typeface="Minion Pro" panose="02040503050306020203" pitchFamily="18" charset="0"/>
              </a:rPr>
              <a:t>Background</a:t>
            </a:r>
            <a:endParaRPr lang="en-US" sz="4000" cap="small" dirty="0">
              <a:solidFill>
                <a:schemeClr val="accent1">
                  <a:lumMod val="50000"/>
                </a:schemeClr>
              </a:solidFill>
              <a:latin typeface="Minion Pro" panose="02040503050306020203" pitchFamily="18" charset="0"/>
            </a:endParaRPr>
          </a:p>
        </p:txBody>
      </p:sp>
      <p:sp>
        <p:nvSpPr>
          <p:cNvPr id="19" name="TextBox 18"/>
          <p:cNvSpPr txBox="1"/>
          <p:nvPr/>
        </p:nvSpPr>
        <p:spPr>
          <a:xfrm>
            <a:off x="11319782" y="9476603"/>
            <a:ext cx="6791499" cy="707886"/>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pitchFamily="18" charset="0"/>
              </a:rPr>
              <a:t>Participants</a:t>
            </a:r>
            <a:endParaRPr lang="en-US" sz="4000" cap="small" dirty="0">
              <a:solidFill>
                <a:schemeClr val="accent1">
                  <a:lumMod val="50000"/>
                </a:schemeClr>
              </a:solidFill>
              <a:latin typeface="Minion Pro" panose="02040503050306020203" pitchFamily="18" charset="0"/>
            </a:endParaRPr>
          </a:p>
        </p:txBody>
      </p:sp>
      <p:sp>
        <p:nvSpPr>
          <p:cNvPr id="23" name="TextBox 22"/>
          <p:cNvSpPr txBox="1"/>
          <p:nvPr/>
        </p:nvSpPr>
        <p:spPr>
          <a:xfrm>
            <a:off x="17478845" y="18009270"/>
            <a:ext cx="2436860" cy="1384995"/>
          </a:xfrm>
          <a:prstGeom prst="rect">
            <a:avLst/>
          </a:prstGeom>
          <a:noFill/>
        </p:spPr>
        <p:txBody>
          <a:bodyPr wrap="square" rtlCol="0">
            <a:spAutoFit/>
          </a:bodyPr>
          <a:lstStyle/>
          <a:p>
            <a:pPr algn="ctr"/>
            <a:r>
              <a:rPr lang="en-US" sz="2800" dirty="0" smtClean="0">
                <a:latin typeface="+mj-lt"/>
              </a:rPr>
              <a:t>Example from </a:t>
            </a:r>
            <a:r>
              <a:rPr lang="en-US" sz="2800" i="1" dirty="0" smtClean="0">
                <a:latin typeface="+mj-lt"/>
              </a:rPr>
              <a:t>Word on the Street </a:t>
            </a:r>
            <a:r>
              <a:rPr lang="en-US" sz="2800" dirty="0" smtClean="0">
                <a:latin typeface="+mj-lt"/>
              </a:rPr>
              <a:t>Videos</a:t>
            </a:r>
            <a:endParaRPr lang="en-US" sz="2800" dirty="0">
              <a:latin typeface="+mj-lt"/>
            </a:endParaRPr>
          </a:p>
        </p:txBody>
      </p:sp>
      <p:sp>
        <p:nvSpPr>
          <p:cNvPr id="27" name="Subtitle 2"/>
          <p:cNvSpPr txBox="1">
            <a:spLocks/>
          </p:cNvSpPr>
          <p:nvPr/>
        </p:nvSpPr>
        <p:spPr>
          <a:xfrm>
            <a:off x="12060545" y="33379461"/>
            <a:ext cx="8239877" cy="1617120"/>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3600" dirty="0"/>
          </a:p>
        </p:txBody>
      </p:sp>
      <p:sp>
        <p:nvSpPr>
          <p:cNvPr id="30" name="TextBox 29"/>
          <p:cNvSpPr txBox="1"/>
          <p:nvPr/>
        </p:nvSpPr>
        <p:spPr>
          <a:xfrm>
            <a:off x="21353490" y="8271155"/>
            <a:ext cx="9063644"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Results</a:t>
            </a:r>
            <a:endParaRPr lang="en-US" sz="6000" cap="small" dirty="0">
              <a:solidFill>
                <a:srgbClr val="DD9E11"/>
              </a:solidFill>
              <a:latin typeface="Minion Pro" panose="02040503050306020203" pitchFamily="18" charset="0"/>
            </a:endParaRPr>
          </a:p>
        </p:txBody>
      </p:sp>
      <p:sp>
        <p:nvSpPr>
          <p:cNvPr id="9" name="TextBox 8"/>
          <p:cNvSpPr txBox="1"/>
          <p:nvPr/>
        </p:nvSpPr>
        <p:spPr>
          <a:xfrm>
            <a:off x="26581850" y="15096302"/>
            <a:ext cx="3805751" cy="18717945"/>
          </a:xfrm>
          <a:prstGeom prst="rect">
            <a:avLst/>
          </a:prstGeom>
          <a:noFill/>
        </p:spPr>
        <p:txBody>
          <a:bodyPr wrap="square" rtlCol="0">
            <a:spAutoFit/>
          </a:bodyPr>
          <a:lstStyle/>
          <a:p>
            <a:pPr marL="285831" indent="-285831">
              <a:spcBef>
                <a:spcPts val="1001"/>
              </a:spcBef>
              <a:buFont typeface="Arial" panose="020B0604020202020204" pitchFamily="34" charset="0"/>
              <a:buChar char="•"/>
            </a:pPr>
            <a:r>
              <a:rPr lang="en-US" sz="3600" dirty="0" smtClean="0">
                <a:latin typeface="Calibri" panose="020F0502020204030204" pitchFamily="34" charset="0"/>
                <a:cs typeface="Calibri" panose="020F0502020204030204" pitchFamily="34" charset="0"/>
              </a:rPr>
              <a:t>Participants </a:t>
            </a:r>
            <a:r>
              <a:rPr lang="en-US" sz="3600" dirty="0">
                <a:latin typeface="Calibri" panose="020F0502020204030204" pitchFamily="34" charset="0"/>
                <a:cs typeface="Calibri" panose="020F0502020204030204" pitchFamily="34" charset="0"/>
              </a:rPr>
              <a:t>1, 3, and 4 total vocabulary growth was greater under the interactive condition. </a:t>
            </a:r>
            <a:endParaRPr lang="en-US" sz="3600" dirty="0" smtClean="0">
              <a:latin typeface="Calibri" panose="020F0502020204030204" pitchFamily="34" charset="0"/>
              <a:cs typeface="Calibri" panose="020F0502020204030204" pitchFamily="34" charset="0"/>
            </a:endParaRPr>
          </a:p>
          <a:p>
            <a:pPr>
              <a:spcBef>
                <a:spcPts val="1001"/>
              </a:spcBef>
            </a:pPr>
            <a:endParaRPr lang="en-US" sz="3600" dirty="0">
              <a:latin typeface="Calibri" panose="020F0502020204030204" pitchFamily="34" charset="0"/>
              <a:cs typeface="Calibri" panose="020F0502020204030204" pitchFamily="34" charset="0"/>
            </a:endParaRPr>
          </a:p>
          <a:p>
            <a:pPr marL="285831" indent="-285831">
              <a:spcBef>
                <a:spcPts val="1001"/>
              </a:spcBef>
              <a:buFont typeface="Arial" panose="020B0604020202020204" pitchFamily="34" charset="0"/>
              <a:buChar char="•"/>
            </a:pPr>
            <a:r>
              <a:rPr lang="en-US" sz="3600" dirty="0">
                <a:latin typeface="Calibri" panose="020F0502020204030204" pitchFamily="34" charset="0"/>
                <a:cs typeface="Calibri" panose="020F0502020204030204" pitchFamily="34" charset="0"/>
              </a:rPr>
              <a:t>Participant 2 had equivalent total vocabulary growth under both conditions</a:t>
            </a:r>
            <a:r>
              <a:rPr lang="en-US" sz="3600" dirty="0" smtClean="0">
                <a:latin typeface="Calibri" panose="020F0502020204030204" pitchFamily="34" charset="0"/>
                <a:cs typeface="Calibri" panose="020F0502020204030204" pitchFamily="34" charset="0"/>
              </a:rPr>
              <a:t>.</a:t>
            </a:r>
          </a:p>
          <a:p>
            <a:pPr>
              <a:spcBef>
                <a:spcPts val="1001"/>
              </a:spcBef>
            </a:pPr>
            <a:endParaRPr lang="en-US" sz="3600" dirty="0">
              <a:latin typeface="Calibri" panose="020F0502020204030204" pitchFamily="34" charset="0"/>
              <a:cs typeface="Calibri" panose="020F0502020204030204" pitchFamily="34" charset="0"/>
            </a:endParaRPr>
          </a:p>
          <a:p>
            <a:pPr marL="285831" indent="-285831">
              <a:spcBef>
                <a:spcPts val="1001"/>
              </a:spcBef>
              <a:buFont typeface="Arial" panose="020B0604020202020204" pitchFamily="34" charset="0"/>
              <a:buChar char="•"/>
            </a:pPr>
            <a:r>
              <a:rPr lang="en-US" sz="3600" dirty="0">
                <a:latin typeface="Calibri" panose="020F0502020204030204" pitchFamily="34" charset="0"/>
                <a:cs typeface="Calibri" panose="020F0502020204030204" pitchFamily="34" charset="0"/>
              </a:rPr>
              <a:t>Participant 5 had more total vocabulary growth under the video only condition. </a:t>
            </a:r>
            <a:endParaRPr lang="en-US" sz="3600" dirty="0" smtClean="0">
              <a:latin typeface="Calibri" panose="020F0502020204030204" pitchFamily="34" charset="0"/>
              <a:cs typeface="Calibri" panose="020F0502020204030204" pitchFamily="34" charset="0"/>
            </a:endParaRPr>
          </a:p>
          <a:p>
            <a:pPr marL="285831" indent="-285831">
              <a:spcBef>
                <a:spcPts val="1001"/>
              </a:spcBef>
              <a:buFont typeface="Arial" panose="020B0604020202020204" pitchFamily="34" charset="0"/>
              <a:buChar char="•"/>
            </a:pPr>
            <a:endParaRPr lang="en-US" sz="3600" dirty="0">
              <a:latin typeface="Calibri" panose="020F0502020204030204" pitchFamily="34" charset="0"/>
              <a:cs typeface="Calibri" panose="020F0502020204030204" pitchFamily="34" charset="0"/>
            </a:endParaRPr>
          </a:p>
          <a:p>
            <a:pPr>
              <a:spcBef>
                <a:spcPts val="1001"/>
              </a:spcBef>
            </a:pPr>
            <a:r>
              <a:rPr lang="en-US" sz="3600" dirty="0">
                <a:latin typeface="Calibri" panose="020F0502020204030204" pitchFamily="34" charset="0"/>
                <a:cs typeface="Calibri" panose="020F0502020204030204" pitchFamily="34" charset="0"/>
              </a:rPr>
              <a:t>When expressive and receptive vocabulary words were looked at separately, there was not a clear connection to the condition under which the words were taught. </a:t>
            </a:r>
            <a:endParaRPr lang="en-US" sz="3600" dirty="0"/>
          </a:p>
          <a:p>
            <a:pPr>
              <a:spcBef>
                <a:spcPts val="1001"/>
              </a:spcBef>
            </a:pPr>
            <a:endParaRPr lang="en-US" sz="3600" dirty="0">
              <a:latin typeface="Calibri" panose="020F0502020204030204" pitchFamily="34" charset="0"/>
              <a:cs typeface="Calibri" panose="020F0502020204030204" pitchFamily="34" charset="0"/>
            </a:endParaRPr>
          </a:p>
        </p:txBody>
      </p:sp>
      <p:sp>
        <p:nvSpPr>
          <p:cNvPr id="31" name="TextBox 30"/>
          <p:cNvSpPr txBox="1"/>
          <p:nvPr/>
        </p:nvSpPr>
        <p:spPr>
          <a:xfrm>
            <a:off x="21353490" y="9489342"/>
            <a:ext cx="10827766" cy="707886"/>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pitchFamily="18" charset="0"/>
              </a:rPr>
              <a:t>Individual Vocabulary Growth</a:t>
            </a:r>
            <a:endParaRPr lang="en-US" sz="4000" cap="small" dirty="0">
              <a:solidFill>
                <a:schemeClr val="accent1">
                  <a:lumMod val="50000"/>
                </a:schemeClr>
              </a:solidFill>
              <a:latin typeface="Minion Pro" panose="02040503050306020203" pitchFamily="18" charset="0"/>
            </a:endParaRPr>
          </a:p>
        </p:txBody>
      </p:sp>
      <p:sp>
        <p:nvSpPr>
          <p:cNvPr id="32" name="TextBox 31"/>
          <p:cNvSpPr txBox="1"/>
          <p:nvPr/>
        </p:nvSpPr>
        <p:spPr>
          <a:xfrm>
            <a:off x="31766121" y="19930374"/>
            <a:ext cx="6418079" cy="707886"/>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pitchFamily="18" charset="0"/>
              </a:rPr>
              <a:t>Conclusions</a:t>
            </a:r>
            <a:endParaRPr lang="en-US" sz="4000" cap="small" dirty="0">
              <a:solidFill>
                <a:schemeClr val="accent1">
                  <a:lumMod val="50000"/>
                </a:schemeClr>
              </a:solidFill>
              <a:latin typeface="Minion Pro" panose="02040503050306020203" pitchFamily="18" charset="0"/>
            </a:endParaRPr>
          </a:p>
        </p:txBody>
      </p:sp>
      <p:sp>
        <p:nvSpPr>
          <p:cNvPr id="33" name="TextBox 32"/>
          <p:cNvSpPr txBox="1"/>
          <p:nvPr/>
        </p:nvSpPr>
        <p:spPr>
          <a:xfrm>
            <a:off x="31766121" y="20964303"/>
            <a:ext cx="8239877" cy="5078313"/>
          </a:xfrm>
          <a:prstGeom prst="rect">
            <a:avLst/>
          </a:prstGeom>
          <a:noFill/>
        </p:spPr>
        <p:txBody>
          <a:bodyPr wrap="square" rtlCol="0">
            <a:spAutoFit/>
          </a:bodyPr>
          <a:lstStyle/>
          <a:p>
            <a:r>
              <a:rPr lang="en-US" sz="3600" dirty="0">
                <a:latin typeface="Calibri" panose="020F0502020204030204" pitchFamily="34" charset="0"/>
              </a:rPr>
              <a:t>Preschoolers can learn new vocabulary words from well-designed educational programming such as </a:t>
            </a:r>
            <a:r>
              <a:rPr lang="en-US" sz="3600" i="1" dirty="0">
                <a:latin typeface="Calibri" panose="020F0502020204030204" pitchFamily="34" charset="0"/>
              </a:rPr>
              <a:t>Sesame Street</a:t>
            </a:r>
            <a:r>
              <a:rPr lang="en-US" sz="3600" dirty="0">
                <a:latin typeface="Calibri" panose="020F0502020204030204" pitchFamily="34" charset="0"/>
              </a:rPr>
              <a:t>, both with and without adult interaction, when the words are appropriate for their age. The benefits of adult-interaction during high quality screen media viewing are unclear. </a:t>
            </a:r>
          </a:p>
          <a:p>
            <a:endParaRPr lang="en-US" sz="3600" dirty="0"/>
          </a:p>
        </p:txBody>
      </p:sp>
      <p:sp>
        <p:nvSpPr>
          <p:cNvPr id="34" name="TextBox 33"/>
          <p:cNvSpPr txBox="1"/>
          <p:nvPr/>
        </p:nvSpPr>
        <p:spPr>
          <a:xfrm>
            <a:off x="31766121" y="26049643"/>
            <a:ext cx="8114014" cy="707886"/>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pitchFamily="18" charset="0"/>
              </a:rPr>
              <a:t>Limitations and Future Directions</a:t>
            </a:r>
            <a:endParaRPr lang="en-US" sz="4000" cap="small" dirty="0">
              <a:solidFill>
                <a:schemeClr val="accent1">
                  <a:lumMod val="50000"/>
                </a:schemeClr>
              </a:solidFill>
              <a:latin typeface="Minion Pro" panose="02040503050306020203" pitchFamily="18" charset="0"/>
            </a:endParaRPr>
          </a:p>
        </p:txBody>
      </p:sp>
      <p:sp>
        <p:nvSpPr>
          <p:cNvPr id="35" name="TextBox 34"/>
          <p:cNvSpPr txBox="1"/>
          <p:nvPr/>
        </p:nvSpPr>
        <p:spPr>
          <a:xfrm>
            <a:off x="31677180" y="27081788"/>
            <a:ext cx="8114015" cy="8513100"/>
          </a:xfrm>
          <a:prstGeom prst="rect">
            <a:avLst/>
          </a:prstGeom>
          <a:noFill/>
        </p:spPr>
        <p:txBody>
          <a:bodyPr wrap="square" rtlCol="0">
            <a:spAutoFit/>
          </a:bodyPr>
          <a:lstStyle/>
          <a:p>
            <a:pPr defTabSz="1026657">
              <a:spcBef>
                <a:spcPct val="20000"/>
              </a:spcBef>
              <a:buClr>
                <a:schemeClr val="tx2">
                  <a:lumMod val="75000"/>
                </a:schemeClr>
              </a:buClr>
            </a:pPr>
            <a:r>
              <a:rPr lang="en-US" sz="3600">
                <a:latin typeface="Calibri" panose="020F0502020204030204" pitchFamily="34" charset="0"/>
              </a:rPr>
              <a:t>This study had a small sample size, limiting generalization. An odd number of participants led to an uneven distribution of words in both conditions across all participants (+/- 1 word per condition) which may have influenced the results.</a:t>
            </a:r>
          </a:p>
          <a:p>
            <a:pPr defTabSz="1026657">
              <a:spcBef>
                <a:spcPct val="20000"/>
              </a:spcBef>
              <a:buClr>
                <a:schemeClr val="tx2">
                  <a:lumMod val="75000"/>
                </a:schemeClr>
              </a:buClr>
            </a:pPr>
            <a:r>
              <a:rPr lang="en-US" sz="3600">
                <a:latin typeface="Calibri" panose="020F0502020204030204" pitchFamily="34" charset="0"/>
              </a:rPr>
              <a:t>Future research could utilize nonsense words to limit variability in prior knowledge and task complexity across words, investigate the influence of target word selection on vocabulary learning from screen media, include a larger sample size, and/or investigate the impact of adult interaction on word learning from lower quality screen media. </a:t>
            </a:r>
            <a:endParaRPr lang="en-US" sz="3600" dirty="0">
              <a:latin typeface="Calibri" panose="020F0502020204030204" pitchFamily="34" charset="0"/>
            </a:endParaRPr>
          </a:p>
        </p:txBody>
      </p:sp>
      <p:sp>
        <p:nvSpPr>
          <p:cNvPr id="37" name="TextBox 36"/>
          <p:cNvSpPr txBox="1"/>
          <p:nvPr/>
        </p:nvSpPr>
        <p:spPr>
          <a:xfrm>
            <a:off x="11319782" y="8191908"/>
            <a:ext cx="8522913"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Methods</a:t>
            </a:r>
            <a:endParaRPr lang="en-US" sz="6000" cap="small" dirty="0">
              <a:solidFill>
                <a:srgbClr val="DD9E11"/>
              </a:solidFill>
              <a:latin typeface="Minion Pro" panose="02040503050306020203" pitchFamily="18" charset="0"/>
            </a:endParaRPr>
          </a:p>
        </p:txBody>
      </p:sp>
      <p:sp>
        <p:nvSpPr>
          <p:cNvPr id="4" name="TextBox 3"/>
          <p:cNvSpPr txBox="1"/>
          <p:nvPr/>
        </p:nvSpPr>
        <p:spPr>
          <a:xfrm>
            <a:off x="11390175" y="10453521"/>
            <a:ext cx="8239877" cy="5078313"/>
          </a:xfrm>
          <a:prstGeom prst="rect">
            <a:avLst/>
          </a:prstGeom>
          <a:noFill/>
        </p:spPr>
        <p:txBody>
          <a:bodyPr wrap="square" rtlCol="0">
            <a:spAutoFit/>
          </a:bodyPr>
          <a:lstStyle/>
          <a:p>
            <a:r>
              <a:rPr lang="en-US" sz="3600" dirty="0">
                <a:latin typeface="Calibri" panose="020F0502020204030204" pitchFamily="34" charset="0"/>
                <a:cs typeface="Calibri" panose="020F0502020204030204" pitchFamily="34" charset="0"/>
              </a:rPr>
              <a:t>This study consisted of five participants who were 4 years old at the onset of the study and had typical vocabulary development. Vocabulary development was measured by parent report and by performance during standardized testing using the </a:t>
            </a:r>
            <a:r>
              <a:rPr lang="en-US" sz="3600" i="1" dirty="0">
                <a:latin typeface="Calibri" panose="020F0502020204030204" pitchFamily="34" charset="0"/>
                <a:cs typeface="Calibri" panose="020F0502020204030204" pitchFamily="34" charset="0"/>
              </a:rPr>
              <a:t>Expressive Vocabulary Test (EVT), </a:t>
            </a:r>
            <a:r>
              <a:rPr lang="en-US" sz="3600" dirty="0">
                <a:latin typeface="Calibri" panose="020F0502020204030204" pitchFamily="34" charset="0"/>
                <a:cs typeface="Calibri" panose="020F0502020204030204" pitchFamily="34" charset="0"/>
              </a:rPr>
              <a:t>which measures vocabulary that a child understands and uses.</a:t>
            </a:r>
            <a:endParaRPr lang="en-US" sz="3600" dirty="0"/>
          </a:p>
        </p:txBody>
      </p:sp>
      <p:sp>
        <p:nvSpPr>
          <p:cNvPr id="5" name="TextBox 4"/>
          <p:cNvSpPr txBox="1"/>
          <p:nvPr/>
        </p:nvSpPr>
        <p:spPr>
          <a:xfrm>
            <a:off x="2018008" y="15730928"/>
            <a:ext cx="7811792" cy="14558281"/>
          </a:xfrm>
          <a:prstGeom prst="rect">
            <a:avLst/>
          </a:prstGeom>
          <a:noFill/>
        </p:spPr>
        <p:txBody>
          <a:bodyPr wrap="square" rtlCol="0">
            <a:spAutoFit/>
          </a:bodyPr>
          <a:lstStyle/>
          <a:p>
            <a:pPr marL="285831" indent="-285831">
              <a:buFont typeface="Arial" panose="020B0604020202020204" pitchFamily="34" charset="0"/>
              <a:buChar char="•"/>
            </a:pPr>
            <a:r>
              <a:rPr lang="en-US" sz="3600" dirty="0">
                <a:latin typeface="Calibri" panose="020F0502020204030204" pitchFamily="34" charset="0"/>
                <a:cs typeface="Calibri" panose="020F0502020204030204" pitchFamily="34" charset="0"/>
              </a:rPr>
              <a:t>Optimal language learning in children happens through interaction, especially when naturalistic and direct teaching methods are combined (Warren &amp; Yoder, 1994)</a:t>
            </a:r>
            <a:r>
              <a:rPr lang="en-US" sz="3600" b="1" dirty="0">
                <a:latin typeface="Calibri" panose="020F0502020204030204" pitchFamily="34" charset="0"/>
                <a:cs typeface="Calibri" panose="020F0502020204030204" pitchFamily="34" charset="0"/>
              </a:rPr>
              <a:t>.</a:t>
            </a:r>
          </a:p>
          <a:p>
            <a:pPr marL="285831" indent="-285831">
              <a:buFont typeface="Arial" panose="020B0604020202020204" pitchFamily="34" charset="0"/>
              <a:buChar char="•"/>
            </a:pPr>
            <a:r>
              <a:rPr lang="en-US" sz="3600" dirty="0">
                <a:latin typeface="Calibri" panose="020F0502020204030204" pitchFamily="34" charset="0"/>
                <a:cs typeface="Calibri" panose="020F0502020204030204" pitchFamily="34" charset="0"/>
              </a:rPr>
              <a:t>Studies have demonstrated that young children can learn new words from media if it is co-viewed with an adult (</a:t>
            </a:r>
            <a:r>
              <a:rPr lang="en-US" sz="3600" dirty="0" err="1">
                <a:latin typeface="Calibri" panose="020F0502020204030204" pitchFamily="34" charset="0"/>
                <a:cs typeface="Calibri" panose="020F0502020204030204" pitchFamily="34" charset="0"/>
              </a:rPr>
              <a:t>Richert</a:t>
            </a:r>
            <a:r>
              <a:rPr lang="en-US" sz="3600" dirty="0">
                <a:latin typeface="Calibri" panose="020F0502020204030204" pitchFamily="34" charset="0"/>
                <a:cs typeface="Calibri" panose="020F0502020204030204" pitchFamily="34" charset="0"/>
              </a:rPr>
              <a:t>, Robb, Fender, &amp; </a:t>
            </a:r>
            <a:r>
              <a:rPr lang="en-US" sz="3600" dirty="0" err="1">
                <a:latin typeface="Calibri" panose="020F0502020204030204" pitchFamily="34" charset="0"/>
                <a:cs typeface="Calibri" panose="020F0502020204030204" pitchFamily="34" charset="0"/>
              </a:rPr>
              <a:t>Wartella</a:t>
            </a:r>
            <a:r>
              <a:rPr lang="en-US" sz="3600" dirty="0">
                <a:latin typeface="Calibri" panose="020F0502020204030204" pitchFamily="34" charset="0"/>
                <a:cs typeface="Calibri" panose="020F0502020204030204" pitchFamily="34" charset="0"/>
              </a:rPr>
              <a:t>, 2010).</a:t>
            </a:r>
          </a:p>
          <a:p>
            <a:pPr marL="285831" indent="-285831">
              <a:buFont typeface="Arial" panose="020B0604020202020204" pitchFamily="34" charset="0"/>
              <a:buChar char="•"/>
            </a:pPr>
            <a:r>
              <a:rPr lang="en-US" sz="3600" dirty="0">
                <a:latin typeface="Calibri" panose="020F0502020204030204" pitchFamily="34" charset="0"/>
                <a:cs typeface="Calibri" panose="020F0502020204030204" pitchFamily="34" charset="0"/>
              </a:rPr>
              <a:t>An analysis of Sesame Street’s</a:t>
            </a:r>
            <a:r>
              <a:rPr lang="en-US" sz="3600" i="1" dirty="0">
                <a:latin typeface="Calibri" panose="020F0502020204030204" pitchFamily="34" charset="0"/>
                <a:cs typeface="Calibri" panose="020F0502020204030204" pitchFamily="34" charset="0"/>
              </a:rPr>
              <a:t> Word on the Street </a:t>
            </a:r>
            <a:r>
              <a:rPr lang="en-US" sz="3600" dirty="0">
                <a:latin typeface="Calibri" panose="020F0502020204030204" pitchFamily="34" charset="0"/>
                <a:cs typeface="Calibri" panose="020F0502020204030204" pitchFamily="34" charset="0"/>
              </a:rPr>
              <a:t>videos led to the conclusion that these videos utilized well-designed, research-based instructional strategies for teaching new words such as: repeated word exposures, examples, and </a:t>
            </a:r>
            <a:r>
              <a:rPr lang="en-US" sz="3600" dirty="0" err="1">
                <a:latin typeface="Calibri" panose="020F0502020204030204" pitchFamily="34" charset="0"/>
                <a:cs typeface="Calibri" panose="020F0502020204030204" pitchFamily="34" charset="0"/>
              </a:rPr>
              <a:t>nonexamples</a:t>
            </a:r>
            <a:r>
              <a:rPr lang="en-US" sz="3600" dirty="0">
                <a:latin typeface="Calibri" panose="020F0502020204030204" pitchFamily="34" charset="0"/>
                <a:cs typeface="Calibri" panose="020F0502020204030204" pitchFamily="34" charset="0"/>
              </a:rPr>
              <a:t>. </a:t>
            </a:r>
          </a:p>
          <a:p>
            <a:pPr marL="285831" indent="-285831">
              <a:buFont typeface="Arial" panose="020B0604020202020204" pitchFamily="34" charset="0"/>
              <a:buChar char="•"/>
            </a:pPr>
            <a:r>
              <a:rPr lang="en-US" sz="3600" dirty="0">
                <a:latin typeface="Calibri" panose="020F0502020204030204" pitchFamily="34" charset="0"/>
                <a:cs typeface="Calibri" panose="020F0502020204030204" pitchFamily="34" charset="0"/>
              </a:rPr>
              <a:t>The same research suggested that Sesame Street’s </a:t>
            </a:r>
            <a:r>
              <a:rPr lang="en-US" sz="3600" i="1" dirty="0">
                <a:latin typeface="Calibri" panose="020F0502020204030204" pitchFamily="34" charset="0"/>
                <a:cs typeface="Calibri" panose="020F0502020204030204" pitchFamily="34" charset="0"/>
              </a:rPr>
              <a:t>Word on the Street</a:t>
            </a:r>
            <a:r>
              <a:rPr lang="en-US" sz="3600" dirty="0">
                <a:latin typeface="Calibri" panose="020F0502020204030204" pitchFamily="34" charset="0"/>
                <a:cs typeface="Calibri" panose="020F0502020204030204" pitchFamily="34" charset="0"/>
              </a:rPr>
              <a:t> video segments might lead to better vocabulary learning if  more active involvement and interaction with an adult was included (Larson &amp; </a:t>
            </a:r>
            <a:r>
              <a:rPr lang="en-US" sz="3600" dirty="0" err="1">
                <a:latin typeface="Calibri" panose="020F0502020204030204" pitchFamily="34" charset="0"/>
                <a:cs typeface="Calibri" panose="020F0502020204030204" pitchFamily="34" charset="0"/>
              </a:rPr>
              <a:t>Rahn</a:t>
            </a:r>
            <a:r>
              <a:rPr lang="en-US" sz="3600" dirty="0">
                <a:latin typeface="Calibri" panose="020F0502020204030204" pitchFamily="34" charset="0"/>
                <a:cs typeface="Calibri" panose="020F0502020204030204" pitchFamily="34" charset="0"/>
              </a:rPr>
              <a:t>, 2015).  </a:t>
            </a:r>
          </a:p>
          <a:p>
            <a:endParaRPr lang="en-US" dirty="0"/>
          </a:p>
        </p:txBody>
      </p:sp>
      <p:sp>
        <p:nvSpPr>
          <p:cNvPr id="10" name="TextBox 9"/>
          <p:cNvSpPr txBox="1"/>
          <p:nvPr/>
        </p:nvSpPr>
        <p:spPr>
          <a:xfrm>
            <a:off x="1702507" y="29246956"/>
            <a:ext cx="5987444" cy="707886"/>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pitchFamily="18" charset="0"/>
              </a:rPr>
              <a:t>References</a:t>
            </a:r>
            <a:endParaRPr lang="en-US" sz="4000" dirty="0"/>
          </a:p>
        </p:txBody>
      </p:sp>
      <p:sp>
        <p:nvSpPr>
          <p:cNvPr id="15" name="TextBox 14"/>
          <p:cNvSpPr txBox="1"/>
          <p:nvPr/>
        </p:nvSpPr>
        <p:spPr>
          <a:xfrm>
            <a:off x="1983992" y="30061305"/>
            <a:ext cx="8050854" cy="6370975"/>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Larson, A. L., &amp; </a:t>
            </a:r>
            <a:r>
              <a:rPr lang="en-US" sz="2400" dirty="0" err="1">
                <a:latin typeface="Calibri" panose="020F0502020204030204" pitchFamily="34" charset="0"/>
                <a:cs typeface="Calibri" panose="020F0502020204030204" pitchFamily="34" charset="0"/>
              </a:rPr>
              <a:t>Rahn</a:t>
            </a:r>
            <a:r>
              <a:rPr lang="en-US" sz="2400" dirty="0">
                <a:latin typeface="Calibri" panose="020F0502020204030204" pitchFamily="34" charset="0"/>
                <a:cs typeface="Calibri" panose="020F0502020204030204" pitchFamily="34" charset="0"/>
              </a:rPr>
              <a:t>, N. L. (2015). Vocabulary instruction on Sesame Street: A content analysis of the word on the street initiative. </a:t>
            </a:r>
            <a:r>
              <a:rPr lang="en-US" sz="2400" i="1" dirty="0">
                <a:latin typeface="Calibri" panose="020F0502020204030204" pitchFamily="34" charset="0"/>
                <a:cs typeface="Calibri" panose="020F0502020204030204" pitchFamily="34" charset="0"/>
              </a:rPr>
              <a:t>Language Speech and Hearing Services in Schools</a:t>
            </a:r>
            <a:r>
              <a:rPr lang="en-US" sz="2400" dirty="0">
                <a:latin typeface="Calibri" panose="020F0502020204030204" pitchFamily="34" charset="0"/>
                <a:cs typeface="Calibri" panose="020F0502020204030204" pitchFamily="34" charset="0"/>
              </a:rPr>
              <a:t>, </a:t>
            </a:r>
            <a:r>
              <a:rPr lang="en-US" sz="2400" i="1" dirty="0">
                <a:latin typeface="Calibri" panose="020F0502020204030204" pitchFamily="34" charset="0"/>
                <a:cs typeface="Calibri" panose="020F0502020204030204" pitchFamily="34" charset="0"/>
              </a:rPr>
              <a:t>46</a:t>
            </a:r>
            <a:r>
              <a:rPr lang="en-US" sz="2400" dirty="0">
                <a:latin typeface="Calibri" panose="020F0502020204030204" pitchFamily="34" charset="0"/>
                <a:cs typeface="Calibri" panose="020F0502020204030204" pitchFamily="34" charset="0"/>
              </a:rPr>
              <a:t>(3), 207. doi:10.1044/2015_lshss-14-0079</a:t>
            </a:r>
          </a:p>
          <a:p>
            <a:r>
              <a:rPr lang="en-US" sz="2400" dirty="0">
                <a:latin typeface="Calibri" panose="020F0502020204030204" pitchFamily="34" charset="0"/>
                <a:cs typeface="Calibri" panose="020F0502020204030204" pitchFamily="34" charset="0"/>
              </a:rPr>
              <a:t> </a:t>
            </a:r>
          </a:p>
          <a:p>
            <a:r>
              <a:rPr lang="en-US" sz="2400" dirty="0" err="1">
                <a:latin typeface="Calibri" panose="020F0502020204030204" pitchFamily="34" charset="0"/>
                <a:cs typeface="Calibri" panose="020F0502020204030204" pitchFamily="34" charset="0"/>
              </a:rPr>
              <a:t>Richert</a:t>
            </a:r>
            <a:r>
              <a:rPr lang="en-US" sz="2400" dirty="0">
                <a:latin typeface="Calibri" panose="020F0502020204030204" pitchFamily="34" charset="0"/>
                <a:cs typeface="Calibri" panose="020F0502020204030204" pitchFamily="34" charset="0"/>
              </a:rPr>
              <a:t>, R. A., Robb, M. B., Fender, J. G., &amp; </a:t>
            </a:r>
            <a:r>
              <a:rPr lang="en-US" sz="2400" dirty="0" err="1">
                <a:latin typeface="Calibri" panose="020F0502020204030204" pitchFamily="34" charset="0"/>
                <a:cs typeface="Calibri" panose="020F0502020204030204" pitchFamily="34" charset="0"/>
              </a:rPr>
              <a:t>Wartella</a:t>
            </a:r>
            <a:r>
              <a:rPr lang="en-US" sz="2400" dirty="0">
                <a:latin typeface="Calibri" panose="020F0502020204030204" pitchFamily="34" charset="0"/>
                <a:cs typeface="Calibri" panose="020F0502020204030204" pitchFamily="34" charset="0"/>
              </a:rPr>
              <a:t>, E. (2010). Word learning from baby videos. </a:t>
            </a:r>
            <a:r>
              <a:rPr lang="en-US" sz="2400" i="1" dirty="0">
                <a:latin typeface="Calibri" panose="020F0502020204030204" pitchFamily="34" charset="0"/>
                <a:cs typeface="Calibri" panose="020F0502020204030204" pitchFamily="34" charset="0"/>
              </a:rPr>
              <a:t>Archives of Pediatrics &amp; Adolescent Medicine</a:t>
            </a:r>
            <a:r>
              <a:rPr lang="en-US" sz="2400" dirty="0">
                <a:latin typeface="Calibri" panose="020F0502020204030204" pitchFamily="34" charset="0"/>
                <a:cs typeface="Calibri" panose="020F0502020204030204" pitchFamily="34" charset="0"/>
              </a:rPr>
              <a:t>, </a:t>
            </a:r>
            <a:r>
              <a:rPr lang="en-US" sz="2400" i="1" dirty="0">
                <a:latin typeface="Calibri" panose="020F0502020204030204" pitchFamily="34" charset="0"/>
                <a:cs typeface="Calibri" panose="020F0502020204030204" pitchFamily="34" charset="0"/>
              </a:rPr>
              <a:t>164</a:t>
            </a:r>
            <a:r>
              <a:rPr lang="en-US" sz="2400" dirty="0">
                <a:latin typeface="Calibri" panose="020F0502020204030204" pitchFamily="34" charset="0"/>
                <a:cs typeface="Calibri" panose="020F0502020204030204" pitchFamily="34" charset="0"/>
              </a:rPr>
              <a:t>(5), . doi:10.1001/archpediatrics.2010.24</a:t>
            </a:r>
          </a:p>
          <a:p>
            <a:r>
              <a:rPr lang="en-US" sz="2400" dirty="0">
                <a:latin typeface="Calibri" panose="020F0502020204030204" pitchFamily="34" charset="0"/>
                <a:cs typeface="Calibri" panose="020F0502020204030204" pitchFamily="34" charset="0"/>
              </a:rPr>
              <a:t> </a:t>
            </a:r>
          </a:p>
          <a:p>
            <a:r>
              <a:rPr lang="en-US" sz="2400" dirty="0">
                <a:latin typeface="Calibri" panose="020F0502020204030204" pitchFamily="34" charset="0"/>
                <a:cs typeface="Calibri" panose="020F0502020204030204" pitchFamily="34" charset="0"/>
              </a:rPr>
              <a:t>Warren, S. F., &amp; Yoder, P. J. (1994). Communication and Language Intervention: Why a Constructivist Approach is Insufficient. </a:t>
            </a:r>
            <a:r>
              <a:rPr lang="en-US" sz="2400" i="1" dirty="0">
                <a:latin typeface="Calibri" panose="020F0502020204030204" pitchFamily="34" charset="0"/>
                <a:cs typeface="Calibri" panose="020F0502020204030204" pitchFamily="34" charset="0"/>
              </a:rPr>
              <a:t>The Journal of Special Education,28</a:t>
            </a:r>
            <a:r>
              <a:rPr lang="en-US" sz="2400" dirty="0">
                <a:latin typeface="Calibri" panose="020F0502020204030204" pitchFamily="34" charset="0"/>
                <a:cs typeface="Calibri" panose="020F0502020204030204" pitchFamily="34" charset="0"/>
              </a:rPr>
              <a:t>(3), 248-258. doi:10.1177/002246699402800302</a:t>
            </a:r>
          </a:p>
          <a:p>
            <a:r>
              <a:rPr lang="en-US" sz="2400" dirty="0">
                <a:latin typeface="Calibri" panose="020F0502020204030204" pitchFamily="34" charset="0"/>
                <a:cs typeface="Calibri" panose="020F0502020204030204" pitchFamily="34" charset="0"/>
              </a:rPr>
              <a:t> </a:t>
            </a:r>
          </a:p>
          <a:p>
            <a:r>
              <a:rPr lang="en-US" sz="2400" dirty="0">
                <a:latin typeface="Calibri" panose="020F0502020204030204" pitchFamily="34" charset="0"/>
                <a:cs typeface="Calibri" panose="020F0502020204030204" pitchFamily="34" charset="0"/>
              </a:rPr>
              <a:t>[WOTS Cover Art – Sesame Street/Sesame Workshop]. Retrieved from </a:t>
            </a:r>
            <a:r>
              <a:rPr lang="en-US" sz="2400" u="sng" dirty="0">
                <a:latin typeface="Calibri" panose="020F0502020204030204" pitchFamily="34" charset="0"/>
                <a:cs typeface="Calibri" panose="020F0502020204030204" pitchFamily="34" charset="0"/>
                <a:hlinkClick r:id="rId2"/>
              </a:rPr>
              <a:t>www.YouTube.com</a:t>
            </a:r>
            <a:r>
              <a:rPr lang="en-US" sz="2400" dirty="0">
                <a:latin typeface="Calibri" panose="020F0502020204030204" pitchFamily="34" charset="0"/>
                <a:cs typeface="Calibri" panose="020F0502020204030204" pitchFamily="34" charset="0"/>
              </a:rPr>
              <a:t> </a:t>
            </a:r>
            <a:endParaRPr lang="en-US" sz="2400" dirty="0">
              <a:latin typeface="Calibri" panose="020F0502020204030204" pitchFamily="34" charset="0"/>
              <a:cs typeface="Calibri" panose="020F0502020204030204" pitchFamily="34" charset="0"/>
            </a:endParaRPr>
          </a:p>
        </p:txBody>
      </p:sp>
      <p:pic>
        <p:nvPicPr>
          <p:cNvPr id="16" name="Picture 15"/>
          <p:cNvPicPr>
            <a:picLocks noChangeAspect="1"/>
          </p:cNvPicPr>
          <p:nvPr/>
        </p:nvPicPr>
        <p:blipFill>
          <a:blip r:embed="rId3"/>
          <a:stretch>
            <a:fillRect/>
          </a:stretch>
        </p:blipFill>
        <p:spPr>
          <a:xfrm>
            <a:off x="11390175" y="16025445"/>
            <a:ext cx="5919312" cy="3321310"/>
          </a:xfrm>
          <a:prstGeom prst="rect">
            <a:avLst/>
          </a:prstGeom>
        </p:spPr>
      </p:pic>
      <p:sp>
        <p:nvSpPr>
          <p:cNvPr id="22" name="TextBox 21"/>
          <p:cNvSpPr txBox="1"/>
          <p:nvPr/>
        </p:nvSpPr>
        <p:spPr>
          <a:xfrm>
            <a:off x="11319782" y="19840367"/>
            <a:ext cx="7535821" cy="707886"/>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pitchFamily="18" charset="0"/>
              </a:rPr>
              <a:t>Instruction</a:t>
            </a:r>
            <a:endParaRPr lang="en-US" sz="4000" cap="small" dirty="0">
              <a:solidFill>
                <a:schemeClr val="accent1">
                  <a:lumMod val="50000"/>
                </a:schemeClr>
              </a:solidFill>
              <a:latin typeface="Minion Pro" panose="02040503050306020203" pitchFamily="18" charset="0"/>
            </a:endParaRPr>
          </a:p>
        </p:txBody>
      </p:sp>
      <p:sp>
        <p:nvSpPr>
          <p:cNvPr id="25" name="TextBox 24"/>
          <p:cNvSpPr txBox="1"/>
          <p:nvPr/>
        </p:nvSpPr>
        <p:spPr>
          <a:xfrm>
            <a:off x="11343651" y="20548539"/>
            <a:ext cx="8482790" cy="15604272"/>
          </a:xfrm>
          <a:prstGeom prst="rect">
            <a:avLst/>
          </a:prstGeom>
          <a:noFill/>
        </p:spPr>
        <p:txBody>
          <a:bodyPr wrap="square" rtlCol="0">
            <a:spAutoFit/>
          </a:bodyPr>
          <a:lstStyle/>
          <a:p>
            <a:r>
              <a:rPr lang="en-US" sz="3600" dirty="0">
                <a:latin typeface="Calibri" panose="020F0502020204030204" pitchFamily="34" charset="0"/>
                <a:cs typeface="Calibri" panose="020F0502020204030204" pitchFamily="34" charset="0"/>
              </a:rPr>
              <a:t>Each participant was taught 8 target words through the </a:t>
            </a:r>
            <a:r>
              <a:rPr lang="en-US" sz="3600" i="1" dirty="0">
                <a:latin typeface="Calibri" panose="020F0502020204030204" pitchFamily="34" charset="0"/>
                <a:cs typeface="Calibri" panose="020F0502020204030204" pitchFamily="34" charset="0"/>
              </a:rPr>
              <a:t>WOTS</a:t>
            </a:r>
            <a:r>
              <a:rPr lang="en-US" sz="3600" dirty="0">
                <a:latin typeface="Calibri" panose="020F0502020204030204" pitchFamily="34" charset="0"/>
                <a:cs typeface="Calibri" panose="020F0502020204030204" pitchFamily="34" charset="0"/>
              </a:rPr>
              <a:t> videos, under two conditions. </a:t>
            </a:r>
          </a:p>
          <a:p>
            <a:endParaRPr lang="en-US" sz="3600" dirty="0">
              <a:latin typeface="Calibri" panose="020F0502020204030204" pitchFamily="34" charset="0"/>
              <a:cs typeface="Calibri" panose="020F0502020204030204" pitchFamily="34" charset="0"/>
            </a:endParaRPr>
          </a:p>
          <a:p>
            <a:r>
              <a:rPr lang="en-US" sz="3600" b="1" dirty="0">
                <a:latin typeface="Calibri" panose="020F0502020204030204" pitchFamily="34" charset="0"/>
                <a:cs typeface="Calibri" panose="020F0502020204030204" pitchFamily="34" charset="0"/>
              </a:rPr>
              <a:t>Video Condition: </a:t>
            </a:r>
            <a:r>
              <a:rPr lang="en-US" sz="3600" i="1" dirty="0">
                <a:latin typeface="Calibri" panose="020F0502020204030204" pitchFamily="34" charset="0"/>
                <a:cs typeface="Calibri" panose="020F0502020204030204" pitchFamily="34" charset="0"/>
              </a:rPr>
              <a:t>WOTS</a:t>
            </a:r>
            <a:r>
              <a:rPr lang="en-US" sz="3600" dirty="0">
                <a:latin typeface="Calibri" panose="020F0502020204030204" pitchFamily="34" charset="0"/>
                <a:cs typeface="Calibri" panose="020F0502020204030204" pitchFamily="34" charset="0"/>
              </a:rPr>
              <a:t> videos containing the target vocabulary words were co-viewed by the participant with the clinician, but there was no teacher interaction.</a:t>
            </a:r>
          </a:p>
          <a:p>
            <a:r>
              <a:rPr lang="en-US" sz="3600" b="1" dirty="0">
                <a:latin typeface="Calibri" panose="020F0502020204030204" pitchFamily="34" charset="0"/>
                <a:cs typeface="Calibri" panose="020F0502020204030204" pitchFamily="34" charset="0"/>
              </a:rPr>
              <a:t>Interactive Condition</a:t>
            </a:r>
            <a:r>
              <a:rPr lang="en-US" sz="3600" dirty="0">
                <a:latin typeface="Calibri" panose="020F0502020204030204" pitchFamily="34" charset="0"/>
                <a:cs typeface="Calibri" panose="020F0502020204030204" pitchFamily="34" charset="0"/>
              </a:rPr>
              <a:t>: </a:t>
            </a:r>
            <a:r>
              <a:rPr lang="en-US" sz="3600" i="1" dirty="0">
                <a:latin typeface="Calibri" panose="020F0502020204030204" pitchFamily="34" charset="0"/>
                <a:cs typeface="Calibri" panose="020F0502020204030204" pitchFamily="34" charset="0"/>
              </a:rPr>
              <a:t>WOTS</a:t>
            </a:r>
            <a:r>
              <a:rPr lang="en-US" sz="3600" dirty="0">
                <a:latin typeface="Calibri" panose="020F0502020204030204" pitchFamily="34" charset="0"/>
                <a:cs typeface="Calibri" panose="020F0502020204030204" pitchFamily="34" charset="0"/>
              </a:rPr>
              <a:t> videos containing the target vocabulary words were co-viewed, and the child then participated in an activity related to the target word with the teacher. </a:t>
            </a:r>
          </a:p>
          <a:p>
            <a:endParaRPr lang="en-US" sz="3600" dirty="0">
              <a:latin typeface="Calibri" panose="020F0502020204030204" pitchFamily="34" charset="0"/>
              <a:cs typeface="Calibri" panose="020F0502020204030204" pitchFamily="34" charset="0"/>
            </a:endParaRPr>
          </a:p>
          <a:p>
            <a:r>
              <a:rPr lang="en-US" sz="3600" dirty="0">
                <a:latin typeface="Calibri" panose="020F0502020204030204" pitchFamily="34" charset="0"/>
                <a:cs typeface="Calibri" panose="020F0502020204030204" pitchFamily="34" charset="0"/>
              </a:rPr>
              <a:t>The same 8 target words were taught to each child, but the teaching conditions for the target words varied across participants, with 4 words taught under each condition to each participant. Word frequency in the interactive condition was controlled to match the word frequency in the video only condition to ensure all participants had equal word exposure by having participants in the video only condition watch the videos </a:t>
            </a:r>
            <a:r>
              <a:rPr lang="en-US" sz="3600" dirty="0" smtClean="0">
                <a:latin typeface="Calibri" panose="020F0502020204030204" pitchFamily="34" charset="0"/>
                <a:cs typeface="Calibri" panose="020F0502020204030204" pitchFamily="34" charset="0"/>
              </a:rPr>
              <a:t>twice. The </a:t>
            </a:r>
            <a:r>
              <a:rPr lang="en-US" sz="3600" dirty="0">
                <a:latin typeface="Calibri" panose="020F0502020204030204" pitchFamily="34" charset="0"/>
                <a:cs typeface="Calibri" panose="020F0502020204030204" pitchFamily="34" charset="0"/>
              </a:rPr>
              <a:t>clinician then controlled the number of target words used during the activity portion of the interactive condition to match the number in the video. </a:t>
            </a:r>
            <a:endParaRPr lang="en-US" sz="3600" dirty="0"/>
          </a:p>
        </p:txBody>
      </p:sp>
      <p:graphicFrame>
        <p:nvGraphicFramePr>
          <p:cNvPr id="48" name="Chart 47">
            <a:extLst>
              <a:ext uri="{FF2B5EF4-FFF2-40B4-BE49-F238E27FC236}">
                <a16:creationId xmlns:a16="http://schemas.microsoft.com/office/drawing/2014/main" xmlns="" id="{2F5BA2AA-5057-4A04-83AF-6B1EF6ADEA24}"/>
              </a:ext>
            </a:extLst>
          </p:cNvPr>
          <p:cNvGraphicFramePr>
            <a:graphicFrameLocks/>
          </p:cNvGraphicFramePr>
          <p:nvPr>
            <p:extLst>
              <p:ext uri="{D42A27DB-BD31-4B8C-83A1-F6EECF244321}">
                <p14:modId xmlns:p14="http://schemas.microsoft.com/office/powerpoint/2010/main" val="327084721"/>
              </p:ext>
            </p:extLst>
          </p:nvPr>
        </p:nvGraphicFramePr>
        <p:xfrm>
          <a:off x="31411356" y="10454123"/>
          <a:ext cx="8823544" cy="5480641"/>
        </p:xfrm>
        <a:graphic>
          <a:graphicData uri="http://schemas.openxmlformats.org/drawingml/2006/chart">
            <c:chart xmlns:c="http://schemas.openxmlformats.org/drawingml/2006/chart" xmlns:r="http://schemas.openxmlformats.org/officeDocument/2006/relationships" r:id="rId4"/>
          </a:graphicData>
        </a:graphic>
      </p:graphicFrame>
      <p:sp>
        <p:nvSpPr>
          <p:cNvPr id="26" name="TextBox 25"/>
          <p:cNvSpPr txBox="1"/>
          <p:nvPr/>
        </p:nvSpPr>
        <p:spPr>
          <a:xfrm>
            <a:off x="32112218" y="9510207"/>
            <a:ext cx="9534279" cy="646331"/>
          </a:xfrm>
          <a:prstGeom prst="rect">
            <a:avLst/>
          </a:prstGeom>
          <a:noFill/>
        </p:spPr>
        <p:txBody>
          <a:bodyPr wrap="square" rtlCol="0">
            <a:spAutoFit/>
          </a:bodyPr>
          <a:lstStyle/>
          <a:p>
            <a:pPr lvl="0" defTabSz="3201152" eaLnBrk="0" fontAlgn="base" hangingPunct="0">
              <a:lnSpc>
                <a:spcPct val="90000"/>
              </a:lnSpc>
              <a:spcBef>
                <a:spcPts val="3501"/>
              </a:spcBef>
              <a:spcAft>
                <a:spcPct val="0"/>
              </a:spcAft>
            </a:pPr>
            <a:r>
              <a:rPr lang="en-US" sz="4000" cap="small" dirty="0">
                <a:solidFill>
                  <a:srgbClr val="5B9BD5">
                    <a:lumMod val="50000"/>
                  </a:srgbClr>
                </a:solidFill>
                <a:latin typeface="Minion Pro" panose="02040503050306020203" pitchFamily="18" charset="0"/>
              </a:rPr>
              <a:t>Total vocabulary growth by word</a:t>
            </a:r>
            <a:endParaRPr lang="en-US" sz="4000" cap="small" dirty="0">
              <a:solidFill>
                <a:srgbClr val="5B9BD5">
                  <a:lumMod val="50000"/>
                </a:srgbClr>
              </a:solidFill>
              <a:latin typeface="Minion Pro" panose="02040503050306020203" pitchFamily="18" charset="0"/>
            </a:endParaRPr>
          </a:p>
        </p:txBody>
      </p:sp>
      <p:sp>
        <p:nvSpPr>
          <p:cNvPr id="28" name="TextBox 27"/>
          <p:cNvSpPr txBox="1"/>
          <p:nvPr/>
        </p:nvSpPr>
        <p:spPr>
          <a:xfrm>
            <a:off x="31844663" y="16757670"/>
            <a:ext cx="8161335" cy="2862322"/>
          </a:xfrm>
          <a:prstGeom prst="rect">
            <a:avLst/>
          </a:prstGeom>
          <a:noFill/>
        </p:spPr>
        <p:txBody>
          <a:bodyPr wrap="square" rtlCol="0">
            <a:spAutoFit/>
          </a:bodyPr>
          <a:lstStyle/>
          <a:p>
            <a:pPr lvl="0"/>
            <a:r>
              <a:rPr lang="en-US" sz="3600" dirty="0">
                <a:solidFill>
                  <a:prstClr val="black"/>
                </a:solidFill>
                <a:latin typeface="Calibri" panose="020F0502020204030204" pitchFamily="34" charset="0"/>
                <a:cs typeface="Calibri" panose="020F0502020204030204" pitchFamily="34" charset="0"/>
              </a:rPr>
              <a:t>Vocabulary learning varied substantially across individual words, and did not appear to be strongly related to the condition under which the word was learned. </a:t>
            </a:r>
            <a:endParaRPr lang="en-US" sz="3600" dirty="0">
              <a:solidFill>
                <a:prstClr val="black"/>
              </a:solidFill>
              <a:latin typeface="Calibri" panose="020F0502020204030204" pitchFamily="34" charset="0"/>
              <a:cs typeface="Calibri" panose="020F0502020204030204" pitchFamily="34" charset="0"/>
            </a:endParaRPr>
          </a:p>
        </p:txBody>
      </p:sp>
      <p:graphicFrame>
        <p:nvGraphicFramePr>
          <p:cNvPr id="49" name="Chart 48"/>
          <p:cNvGraphicFramePr>
            <a:graphicFrameLocks/>
          </p:cNvGraphicFramePr>
          <p:nvPr>
            <p:extLst>
              <p:ext uri="{D42A27DB-BD31-4B8C-83A1-F6EECF244321}">
                <p14:modId xmlns:p14="http://schemas.microsoft.com/office/powerpoint/2010/main" val="3171679995"/>
              </p:ext>
            </p:extLst>
          </p:nvPr>
        </p:nvGraphicFramePr>
        <p:xfrm>
          <a:off x="21351510" y="19176939"/>
          <a:ext cx="4754880" cy="27432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2" name="Chart 51">
            <a:extLst>
              <a:ext uri="{FF2B5EF4-FFF2-40B4-BE49-F238E27FC236}">
                <a16:creationId xmlns:xdr="http://schemas.openxmlformats.org/drawingml/2006/spreadsheetDrawing" xmlns:a16="http://schemas.microsoft.com/office/drawing/2014/main" xmlns="" xmlns:lc="http://schemas.openxmlformats.org/drawingml/2006/lockedCanvas" id="{00000000-0008-0000-0000-000003000000}"/>
              </a:ext>
            </a:extLst>
          </p:cNvPr>
          <p:cNvGraphicFramePr>
            <a:graphicFrameLocks/>
          </p:cNvGraphicFramePr>
          <p:nvPr>
            <p:extLst>
              <p:ext uri="{D42A27DB-BD31-4B8C-83A1-F6EECF244321}">
                <p14:modId xmlns:p14="http://schemas.microsoft.com/office/powerpoint/2010/main" val="3289632214"/>
              </p:ext>
            </p:extLst>
          </p:nvPr>
        </p:nvGraphicFramePr>
        <p:xfrm>
          <a:off x="21400011" y="15246122"/>
          <a:ext cx="4754880" cy="27432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53" name="Chart 52"/>
          <p:cNvGraphicFramePr>
            <a:graphicFrameLocks/>
          </p:cNvGraphicFramePr>
          <p:nvPr>
            <p:extLst>
              <p:ext uri="{D42A27DB-BD31-4B8C-83A1-F6EECF244321}">
                <p14:modId xmlns:p14="http://schemas.microsoft.com/office/powerpoint/2010/main" val="3007822390"/>
              </p:ext>
            </p:extLst>
          </p:nvPr>
        </p:nvGraphicFramePr>
        <p:xfrm>
          <a:off x="21392219" y="23247522"/>
          <a:ext cx="4754880" cy="27432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54" name="Chart 53"/>
          <p:cNvGraphicFramePr>
            <a:graphicFrameLocks/>
          </p:cNvGraphicFramePr>
          <p:nvPr>
            <p:extLst>
              <p:ext uri="{D42A27DB-BD31-4B8C-83A1-F6EECF244321}">
                <p14:modId xmlns:p14="http://schemas.microsoft.com/office/powerpoint/2010/main" val="563852856"/>
              </p:ext>
            </p:extLst>
          </p:nvPr>
        </p:nvGraphicFramePr>
        <p:xfrm>
          <a:off x="21351510" y="27318105"/>
          <a:ext cx="4754880" cy="274320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55" name="Chart 54"/>
          <p:cNvGraphicFramePr>
            <a:graphicFrameLocks/>
          </p:cNvGraphicFramePr>
          <p:nvPr>
            <p:extLst>
              <p:ext uri="{D42A27DB-BD31-4B8C-83A1-F6EECF244321}">
                <p14:modId xmlns:p14="http://schemas.microsoft.com/office/powerpoint/2010/main" val="3439299240"/>
              </p:ext>
            </p:extLst>
          </p:nvPr>
        </p:nvGraphicFramePr>
        <p:xfrm>
          <a:off x="21233921" y="31382447"/>
          <a:ext cx="4754880" cy="2743200"/>
        </p:xfrm>
        <a:graphic>
          <a:graphicData uri="http://schemas.openxmlformats.org/drawingml/2006/chart">
            <c:chart xmlns:c="http://schemas.openxmlformats.org/drawingml/2006/chart" xmlns:r="http://schemas.openxmlformats.org/officeDocument/2006/relationships" r:id="rId9"/>
          </a:graphicData>
        </a:graphic>
      </p:graphicFrame>
      <p:sp>
        <p:nvSpPr>
          <p:cNvPr id="29" name="TextBox 28"/>
          <p:cNvSpPr txBox="1"/>
          <p:nvPr/>
        </p:nvSpPr>
        <p:spPr>
          <a:xfrm>
            <a:off x="21349297" y="10598820"/>
            <a:ext cx="9038304" cy="3170099"/>
          </a:xfrm>
          <a:prstGeom prst="rect">
            <a:avLst/>
          </a:prstGeom>
          <a:noFill/>
        </p:spPr>
        <p:txBody>
          <a:bodyPr wrap="square" rtlCol="0">
            <a:spAutoFit/>
          </a:bodyPr>
          <a:lstStyle/>
          <a:p>
            <a:r>
              <a:rPr lang="en-US" sz="4000" dirty="0" smtClean="0">
                <a:latin typeface="Calibri" panose="020F0502020204030204" pitchFamily="34" charset="0"/>
                <a:cs typeface="Calibri" panose="020F0502020204030204" pitchFamily="34" charset="0"/>
              </a:rPr>
              <a:t>All </a:t>
            </a:r>
            <a:r>
              <a:rPr lang="en-US" sz="4000" dirty="0">
                <a:latin typeface="Calibri" panose="020F0502020204030204" pitchFamily="34" charset="0"/>
                <a:cs typeface="Calibri" panose="020F0502020204030204" pitchFamily="34" charset="0"/>
              </a:rPr>
              <a:t>participants experienced overall vocabulary growth, and the number of known vocabulary words under both conditions either increased or remained the same for all </a:t>
            </a:r>
            <a:r>
              <a:rPr lang="en-US" sz="4000" dirty="0" smtClean="0">
                <a:latin typeface="Calibri" panose="020F0502020204030204" pitchFamily="34" charset="0"/>
                <a:cs typeface="Calibri" panose="020F0502020204030204" pitchFamily="34" charset="0"/>
              </a:rPr>
              <a:t>participants.</a:t>
            </a:r>
            <a:endParaRPr lang="en-US" sz="4000" dirty="0"/>
          </a:p>
        </p:txBody>
      </p:sp>
      <p:sp>
        <p:nvSpPr>
          <p:cNvPr id="56" name="TextBox 55"/>
          <p:cNvSpPr txBox="1"/>
          <p:nvPr/>
        </p:nvSpPr>
        <p:spPr>
          <a:xfrm>
            <a:off x="21233921" y="34579973"/>
            <a:ext cx="4751025" cy="1569660"/>
          </a:xfrm>
          <a:prstGeom prst="rect">
            <a:avLst/>
          </a:prstGeom>
          <a:noFill/>
        </p:spPr>
        <p:txBody>
          <a:bodyPr wrap="square" rtlCol="0">
            <a:spAutoFit/>
          </a:bodyPr>
          <a:lstStyle/>
          <a:p>
            <a:r>
              <a:rPr lang="en-US" sz="2400" dirty="0" smtClean="0">
                <a:solidFill>
                  <a:schemeClr val="accent4"/>
                </a:solidFill>
                <a:latin typeface="Calibri" panose="020F0502020204030204" pitchFamily="34" charset="0"/>
                <a:cs typeface="Calibri" panose="020F0502020204030204" pitchFamily="34" charset="0"/>
              </a:rPr>
              <a:t>Video Expressive</a:t>
            </a:r>
          </a:p>
          <a:p>
            <a:r>
              <a:rPr lang="en-US" sz="2400" dirty="0" smtClean="0">
                <a:solidFill>
                  <a:schemeClr val="accent2"/>
                </a:solidFill>
                <a:latin typeface="Calibri" panose="020F0502020204030204" pitchFamily="34" charset="0"/>
                <a:cs typeface="Calibri" panose="020F0502020204030204" pitchFamily="34" charset="0"/>
              </a:rPr>
              <a:t>Video Receptive</a:t>
            </a:r>
          </a:p>
          <a:p>
            <a:r>
              <a:rPr lang="en-US" sz="2400" dirty="0" smtClean="0">
                <a:latin typeface="Calibri" panose="020F0502020204030204" pitchFamily="34" charset="0"/>
                <a:cs typeface="Calibri" panose="020F0502020204030204" pitchFamily="34" charset="0"/>
              </a:rPr>
              <a:t>Interactive Expressive	</a:t>
            </a:r>
          </a:p>
          <a:p>
            <a:r>
              <a:rPr lang="en-US" sz="2400" dirty="0" smtClean="0">
                <a:solidFill>
                  <a:schemeClr val="accent1"/>
                </a:solidFill>
                <a:latin typeface="Calibri" panose="020F0502020204030204" pitchFamily="34" charset="0"/>
                <a:cs typeface="Calibri" panose="020F0502020204030204" pitchFamily="34" charset="0"/>
              </a:rPr>
              <a:t>Interactive Receptive</a:t>
            </a:r>
            <a:endParaRPr lang="en-US" sz="2400" dirty="0">
              <a:solidFill>
                <a:schemeClr val="accent1"/>
              </a:solidFill>
            </a:endParaRPr>
          </a:p>
        </p:txBody>
      </p:sp>
    </p:spTree>
    <p:extLst>
      <p:ext uri="{BB962C8B-B14F-4D97-AF65-F5344CB8AC3E}">
        <p14:creationId xmlns:p14="http://schemas.microsoft.com/office/powerpoint/2010/main" val="3483387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565</TotalTime>
  <Words>783</Words>
  <Application>Microsoft Office PowerPoint</Application>
  <PresentationFormat>Custom</PresentationFormat>
  <Paragraphs>55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Preschoolers’ Vocabulary Learning from Screen Media</vt:lpstr>
    </vt:vector>
  </TitlesOfParts>
  <Company>UW-Eau Claire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Cailyn Ebler</cp:lastModifiedBy>
  <cp:revision>75</cp:revision>
  <dcterms:created xsi:type="dcterms:W3CDTF">2015-01-29T15:27:06Z</dcterms:created>
  <dcterms:modified xsi:type="dcterms:W3CDTF">2018-04-25T18:20:28Z</dcterms:modified>
</cp:coreProperties>
</file>