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3"/>
  </p:notes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663"/>
    <a:srgbClr val="DD9E11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8" autoAdjust="0"/>
    <p:restoredTop sz="95032" autoAdjust="0"/>
  </p:normalViewPr>
  <p:slideViewPr>
    <p:cSldViewPr snapToGrid="0">
      <p:cViewPr>
        <p:scale>
          <a:sx n="27" d="100"/>
          <a:sy n="27" d="100"/>
        </p:scale>
        <p:origin x="776" y="-1568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package" Target="../embeddings/Microsoft_Excel_Worksheet2.xlsx"/><Relationship Id="rId1" Type="http://schemas.microsoft.com/office/2011/relationships/chartStyle" Target="style2.xml"/><Relationship Id="rId2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4" Type="http://schemas.openxmlformats.org/officeDocument/2006/relationships/package" Target="../embeddings/Microsoft_Excel_Worksheet3.xlsx"/><Relationship Id="rId1" Type="http://schemas.microsoft.com/office/2011/relationships/chartStyle" Target="style3.xml"/><Relationship Id="rId2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4" Type="http://schemas.openxmlformats.org/officeDocument/2006/relationships/package" Target="../embeddings/Microsoft_Excel_Worksheet4.xlsx"/><Relationship Id="rId1" Type="http://schemas.microsoft.com/office/2011/relationships/chartStyle" Target="style4.xml"/><Relationship Id="rId2" Type="http://schemas.microsoft.com/office/2011/relationships/chartColorStyle" Target="colors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4" Type="http://schemas.openxmlformats.org/officeDocument/2006/relationships/package" Target="../embeddings/Microsoft_Excel_Worksheet5.xlsx"/><Relationship Id="rId1" Type="http://schemas.microsoft.com/office/2011/relationships/chartStyle" Target="style5.xml"/><Relationship Id="rId2" Type="http://schemas.microsoft.com/office/2011/relationships/chartColorStyle" Target="colors5.xm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Student 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159569563729617"/>
          <c:y val="0.00548306873363004"/>
          <c:w val="0.983585025948461"/>
          <c:h val="0.9295413721367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Poverty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91-4AA5-A44B-807E3E1B456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91-4AA5-A44B-807E3E1B456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791-4AA5-A44B-807E3E1B4562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0.19</c:v>
                </c:pt>
                <c:pt idx="1">
                  <c:v>0.26</c:v>
                </c:pt>
                <c:pt idx="2">
                  <c:v>0.12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791-4AA5-A44B-807E3E1B45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Family Systems</c:v>
                </c:pt>
              </c:strCache>
            </c:strRef>
          </c:tx>
          <c:spPr>
            <a:solidFill>
              <a:srgbClr val="F3C66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 formatCode="0.00%">
                  <c:v>0.255</c:v>
                </c:pt>
                <c:pt idx="1">
                  <c:v>0.49</c:v>
                </c:pt>
                <c:pt idx="2">
                  <c:v>0.49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791-4AA5-A44B-807E3E1B45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Child Development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0.17</c:v>
                </c:pt>
                <c:pt idx="1">
                  <c:v>0.13</c:v>
                </c:pt>
                <c:pt idx="2">
                  <c:v>0.29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791-4AA5-A44B-807E3E1B456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Un-coded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Sheet1!$E$2:$E$4</c:f>
              <c:numCache>
                <c:formatCode>0.00%</c:formatCode>
                <c:ptCount val="3"/>
                <c:pt idx="0" formatCode="0%">
                  <c:v>0.38</c:v>
                </c:pt>
                <c:pt idx="1">
                  <c:v>0.115</c:v>
                </c:pt>
                <c:pt idx="2" formatCode="0%">
                  <c:v>0.09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F40-9F4E-84EE-AB93A618C8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-2044139536"/>
        <c:axId val="1879059168"/>
      </c:barChart>
      <c:catAx>
        <c:axId val="-20441395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TIME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0524056614633697"/>
              <c:y val="0.9569212962962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9059168"/>
        <c:crosses val="autoZero"/>
        <c:auto val="1"/>
        <c:lblAlgn val="ctr"/>
        <c:lblOffset val="100"/>
        <c:noMultiLvlLbl val="0"/>
      </c:catAx>
      <c:valAx>
        <c:axId val="1879059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413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11439867989347"/>
          <c:y val="0.0171834674043422"/>
          <c:w val="0.173830553253212"/>
          <c:h val="0.2079994167395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Student 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506952179714262"/>
          <c:y val="0.0181267937708416"/>
          <c:w val="0.983585025948461"/>
          <c:h val="0.9295413721367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Poverty</c:v>
                </c:pt>
              </c:strCache>
            </c:strRef>
          </c:tx>
          <c:spPr>
            <a:solidFill>
              <a:srgbClr val="44546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91-4AA5-A44B-807E3E1B4562}"/>
              </c:ext>
            </c:extLst>
          </c:dPt>
          <c:dPt>
            <c:idx val="1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91-4AA5-A44B-807E3E1B4562}"/>
              </c:ext>
            </c:extLst>
          </c:dPt>
          <c:dPt>
            <c:idx val="2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791-4AA5-A44B-807E3E1B4562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 formatCode="0%">
                  <c:v>0.18</c:v>
                </c:pt>
                <c:pt idx="1">
                  <c:v>0.227</c:v>
                </c:pt>
                <c:pt idx="2" formatCode="0%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791-4AA5-A44B-807E3E1B45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Family Systems</c:v>
                </c:pt>
              </c:strCache>
            </c:strRef>
          </c:tx>
          <c:spPr>
            <a:solidFill>
              <a:srgbClr val="F3C66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0.46</c:v>
                </c:pt>
                <c:pt idx="1">
                  <c:v>0.43</c:v>
                </c:pt>
                <c:pt idx="2" formatCode="0.00%">
                  <c:v>0.386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791-4AA5-A44B-807E3E1B45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Child Development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Sheet1!$D$2:$D$4</c:f>
              <c:numCache>
                <c:formatCode>0.00%</c:formatCode>
                <c:ptCount val="3"/>
                <c:pt idx="0">
                  <c:v>0.307</c:v>
                </c:pt>
                <c:pt idx="1">
                  <c:v>0.215</c:v>
                </c:pt>
                <c:pt idx="2">
                  <c:v>0.253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791-4AA5-A44B-807E3E1B456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Un-coded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Sheet1!$E$2:$E$4</c:f>
              <c:numCache>
                <c:formatCode>0.00%</c:formatCode>
                <c:ptCount val="3"/>
                <c:pt idx="0" formatCode="0%">
                  <c:v>0.05</c:v>
                </c:pt>
                <c:pt idx="1">
                  <c:v>0.125</c:v>
                </c:pt>
                <c:pt idx="2">
                  <c:v>0.106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05E-8140-AE0E-2775F676B1C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907725104"/>
        <c:axId val="1865917584"/>
      </c:barChart>
      <c:catAx>
        <c:axId val="19077251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TIME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0554514770796252"/>
              <c:y val="0.9592361111111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5917584"/>
        <c:crosses val="autoZero"/>
        <c:auto val="1"/>
        <c:lblAlgn val="ctr"/>
        <c:lblOffset val="100"/>
        <c:noMultiLvlLbl val="0"/>
      </c:catAx>
      <c:valAx>
        <c:axId val="1865917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ysClr val="windowText" lastClr="000000">
                  <a:lumMod val="5000"/>
                  <a:lumOff val="95000"/>
                </a:sysClr>
              </a:solidFill>
              <a:round/>
            </a:ln>
            <a:effectLst/>
          </c:spPr>
        </c:min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772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12962772655395"/>
          <c:y val="0.0206988625961522"/>
          <c:w val="0.173830574097886"/>
          <c:h val="0.2079994167395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Student 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514564304769437"/>
          <c:y val="0.0174927218149455"/>
          <c:w val="0.983585025948461"/>
          <c:h val="0.9295413721367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Poverty</c:v>
                </c:pt>
              </c:strCache>
            </c:strRef>
          </c:tx>
          <c:spPr>
            <a:solidFill>
              <a:srgbClr val="44546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91-4AA5-A44B-807E3E1B4562}"/>
              </c:ext>
            </c:extLst>
          </c:dPt>
          <c:dPt>
            <c:idx val="1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91-4AA5-A44B-807E3E1B4562}"/>
              </c:ext>
            </c:extLst>
          </c:dPt>
          <c:dPt>
            <c:idx val="2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791-4AA5-A44B-807E3E1B4562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0.22</c:v>
                </c:pt>
                <c:pt idx="1">
                  <c:v>0.1</c:v>
                </c:pt>
                <c:pt idx="2">
                  <c:v>0.14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791-4AA5-A44B-807E3E1B45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Family Systems</c:v>
                </c:pt>
              </c:strCache>
            </c:strRef>
          </c:tx>
          <c:spPr>
            <a:solidFill>
              <a:srgbClr val="F3C66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 formatCode="0.00%">
                  <c:v>0.407</c:v>
                </c:pt>
                <c:pt idx="1">
                  <c:v>0.62</c:v>
                </c:pt>
                <c:pt idx="2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791-4AA5-A44B-807E3E1B45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Child Development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Sheet1!$D$2:$D$4</c:f>
              <c:numCache>
                <c:formatCode>0.00%</c:formatCode>
                <c:ptCount val="3"/>
                <c:pt idx="0" formatCode="0%">
                  <c:v>0.22</c:v>
                </c:pt>
                <c:pt idx="1">
                  <c:v>0.246</c:v>
                </c:pt>
                <c:pt idx="2" formatCode="0%">
                  <c:v>0.18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791-4AA5-A44B-807E3E1B456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Uncoded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 formatCode="0.00%">
                  <c:v>0.148</c:v>
                </c:pt>
                <c:pt idx="1">
                  <c:v>0.07</c:v>
                </c:pt>
                <c:pt idx="2">
                  <c:v>0.21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40A-B948-84F0-AD31BF367CD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853005248"/>
        <c:axId val="1851542736"/>
      </c:barChart>
      <c:catAx>
        <c:axId val="1853005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</a:t>
                </a:r>
              </a:p>
            </c:rich>
          </c:tx>
          <c:layout>
            <c:manualLayout>
              <c:xMode val="edge"/>
              <c:yMode val="edge"/>
              <c:x val="0.0508826431677281"/>
              <c:y val="0.9592361111111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542736"/>
        <c:crosses val="autoZero"/>
        <c:auto val="1"/>
        <c:lblAlgn val="ctr"/>
        <c:lblOffset val="100"/>
        <c:noMultiLvlLbl val="0"/>
      </c:catAx>
      <c:valAx>
        <c:axId val="185154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3005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11439867989347"/>
          <c:y val="0.0171834674043422"/>
          <c:w val="0.173830574097886"/>
          <c:h val="0.2079994167395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Student 4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159569563729617"/>
          <c:y val="0.00548306873363004"/>
          <c:w val="0.983585025948461"/>
          <c:h val="0.9295413721367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Poverty</c:v>
                </c:pt>
              </c:strCache>
            </c:strRef>
          </c:tx>
          <c:spPr>
            <a:solidFill>
              <a:srgbClr val="44546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91-4AA5-A44B-807E3E1B4562}"/>
              </c:ext>
            </c:extLst>
          </c:dPt>
          <c:dPt>
            <c:idx val="1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91-4AA5-A44B-807E3E1B4562}"/>
              </c:ext>
            </c:extLst>
          </c:dPt>
          <c:dPt>
            <c:idx val="2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791-4AA5-A44B-807E3E1B4562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8.6</c:v>
                </c:pt>
                <c:pt idx="1">
                  <c:v>31.5</c:v>
                </c:pt>
                <c:pt idx="2" formatCode="0%">
                  <c:v>19.0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791-4AA5-A44B-807E3E1B45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Family Systems</c:v>
                </c:pt>
              </c:strCache>
            </c:strRef>
          </c:tx>
          <c:spPr>
            <a:solidFill>
              <a:srgbClr val="F3C66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 formatCode="0.00%">
                  <c:v>21.7</c:v>
                </c:pt>
                <c:pt idx="1">
                  <c:v>42.0</c:v>
                </c:pt>
                <c:pt idx="2" formatCode="0.00%">
                  <c:v>42.6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791-4AA5-A44B-807E3E1B45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Child Development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Sheet1!$D$2:$D$4</c:f>
              <c:numCache>
                <c:formatCode>0.00%</c:formatCode>
                <c:ptCount val="3"/>
                <c:pt idx="0">
                  <c:v>56.5</c:v>
                </c:pt>
                <c:pt idx="1">
                  <c:v>23.6</c:v>
                </c:pt>
                <c:pt idx="2" formatCode="0%">
                  <c:v>34.0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791-4AA5-A44B-807E3E1B456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Un-coded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Sheet1!$E$2:$E$4</c:f>
              <c:numCache>
                <c:formatCode>0.00%</c:formatCode>
                <c:ptCount val="3"/>
                <c:pt idx="0" formatCode="0%">
                  <c:v>13.0</c:v>
                </c:pt>
                <c:pt idx="1">
                  <c:v>2.6</c:v>
                </c:pt>
                <c:pt idx="2" formatCode="0%">
                  <c:v>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670-314D-B818-B69BBCFFAA3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2047890768"/>
        <c:axId val="1880946256"/>
      </c:barChart>
      <c:catAx>
        <c:axId val="2047890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</a:t>
                </a:r>
              </a:p>
            </c:rich>
          </c:tx>
          <c:layout>
            <c:manualLayout>
              <c:xMode val="edge"/>
              <c:yMode val="edge"/>
              <c:x val="0.0715561339662062"/>
              <c:y val="0.9592361111111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0946256"/>
        <c:crosses val="autoZero"/>
        <c:auto val="1"/>
        <c:lblAlgn val="ctr"/>
        <c:lblOffset val="100"/>
        <c:noMultiLvlLbl val="0"/>
      </c:catAx>
      <c:valAx>
        <c:axId val="188094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7890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26668914649827"/>
          <c:y val="0.0171658826129203"/>
          <c:w val="0.173830574097886"/>
          <c:h val="0.2079994167395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Student 5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737673435758065"/>
          <c:y val="0.0181267937708416"/>
          <c:w val="0.983585025948461"/>
          <c:h val="0.9295413721367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Poverty</c:v>
                </c:pt>
              </c:strCache>
            </c:strRef>
          </c:tx>
          <c:spPr>
            <a:solidFill>
              <a:srgbClr val="44546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91-4AA5-A44B-807E3E1B4562}"/>
              </c:ext>
            </c:extLst>
          </c:dPt>
          <c:dPt>
            <c:idx val="1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91-4AA5-A44B-807E3E1B4562}"/>
              </c:ext>
            </c:extLst>
          </c:dPt>
          <c:dPt>
            <c:idx val="2"/>
            <c:invertIfNegative val="0"/>
            <c:bubble3D val="0"/>
            <c:spPr>
              <a:solidFill>
                <a:srgbClr val="44546A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791-4AA5-A44B-807E3E1B4562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 formatCode="0.00%">
                  <c:v>0.17</c:v>
                </c:pt>
                <c:pt idx="1">
                  <c:v>0.15</c:v>
                </c:pt>
                <c:pt idx="2">
                  <c:v>0.11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791-4AA5-A44B-807E3E1B45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Family Systems</c:v>
                </c:pt>
              </c:strCache>
            </c:strRef>
          </c:tx>
          <c:spPr>
            <a:solidFill>
              <a:srgbClr val="F3C66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Sheet1!$C$2:$C$4</c:f>
              <c:numCache>
                <c:formatCode>0.00%</c:formatCode>
                <c:ptCount val="3"/>
                <c:pt idx="0" formatCode="0%">
                  <c:v>0.39</c:v>
                </c:pt>
                <c:pt idx="1">
                  <c:v>0.615</c:v>
                </c:pt>
                <c:pt idx="2" formatCode="0%">
                  <c:v>0.63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791-4AA5-A44B-807E3E1B45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Child Development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 formatCode="0.00%">
                  <c:v>0.3</c:v>
                </c:pt>
                <c:pt idx="1">
                  <c:v>0.23</c:v>
                </c:pt>
                <c:pt idx="2">
                  <c:v>0.26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791-4AA5-A44B-807E3E1B456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Un-coded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Sheet1!$E$2:$E$4</c:f>
              <c:numCache>
                <c:formatCode>0%</c:formatCode>
                <c:ptCount val="3"/>
                <c:pt idx="0">
                  <c:v>0.13</c:v>
                </c:pt>
                <c:pt idx="1">
                  <c:v>0.0</c:v>
                </c:pt>
                <c:pt idx="2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E33-B64A-81CC-51D784450A9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883662464"/>
        <c:axId val="1852657920"/>
      </c:barChart>
      <c:catAx>
        <c:axId val="18836624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</a:t>
                </a:r>
              </a:p>
            </c:rich>
          </c:tx>
          <c:layout>
            <c:manualLayout>
              <c:xMode val="edge"/>
              <c:yMode val="edge"/>
              <c:x val="0.0730790386322541"/>
              <c:y val="0.9592361111111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657920"/>
        <c:crosses val="autoZero"/>
        <c:auto val="1"/>
        <c:lblAlgn val="ctr"/>
        <c:lblOffset val="100"/>
        <c:noMultiLvlLbl val="0"/>
      </c:catAx>
      <c:valAx>
        <c:axId val="185265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3662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20577295985635"/>
          <c:y val="0.0160172049599272"/>
          <c:w val="0.173830574097886"/>
          <c:h val="0.2079994167395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Multi-Coded</a:t>
            </a:r>
            <a:r>
              <a:rPr lang="en-US" sz="2000" baseline="0" dirty="0"/>
              <a:t> Sentences</a:t>
            </a:r>
            <a:endParaRPr lang="en-US" sz="20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Student 1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8.0</c:v>
                </c:pt>
                <c:pt idx="1">
                  <c:v>16.0</c:v>
                </c:pt>
                <c:pt idx="2">
                  <c:v>17.0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747-B942-BD3E-4B3BC5A7C8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Student 2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14.0</c:v>
                </c:pt>
                <c:pt idx="1">
                  <c:v>19.0</c:v>
                </c:pt>
                <c:pt idx="2">
                  <c:v>18.0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747-B942-BD3E-4B3BC5A7C8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Student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8.0</c:v>
                </c:pt>
                <c:pt idx="1">
                  <c:v>20.0</c:v>
                </c:pt>
                <c:pt idx="2">
                  <c:v>13.0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747-B942-BD3E-4B3BC5A7C85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Student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8.0</c:v>
                </c:pt>
                <c:pt idx="1">
                  <c:v>26.0</c:v>
                </c:pt>
                <c:pt idx="2">
                  <c:v>33.0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747-B942-BD3E-4B3BC5A7C85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Student 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Pre-Program</c:v>
                </c:pt>
                <c:pt idx="1">
                  <c:v>Mid-Program</c:v>
                </c:pt>
                <c:pt idx="2">
                  <c:v>Post-Program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6.0</c:v>
                </c:pt>
                <c:pt idx="1">
                  <c:v>10.0</c:v>
                </c:pt>
                <c:pt idx="2">
                  <c:v>12.0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747-B942-BD3E-4B3BC5A7C8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65669312"/>
        <c:axId val="1866134064"/>
      </c:lineChart>
      <c:catAx>
        <c:axId val="186566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6134064"/>
        <c:crosses val="autoZero"/>
        <c:auto val="1"/>
        <c:lblAlgn val="ctr"/>
        <c:lblOffset val="100"/>
        <c:noMultiLvlLbl val="0"/>
      </c:catAx>
      <c:valAx>
        <c:axId val="186613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5669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bg1">
          <a:lumMod val="50000"/>
          <a:alpha val="51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A110B-B07B-4842-944E-40B73A21BC64}" type="datetimeFigureOut">
              <a:rPr lang="en-US" smtClean="0"/>
              <a:t>4/25/19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143000"/>
            <a:ext cx="3381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4EBC3-6D16-EF47-877F-8CF5B9C7F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42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4EBC3-6D16-EF47-877F-8CF5B9C7F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33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9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3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0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1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8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49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0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0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2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6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360707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7710236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662545" y="7629108"/>
            <a:ext cx="386396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332584" y="1852864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4681903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332584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8488616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8031225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C4BBB778-54D4-E147-AC2F-4F1D5A27716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4116" y="2399172"/>
            <a:ext cx="9201392" cy="363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0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8" Type="http://schemas.openxmlformats.org/officeDocument/2006/relationships/image" Target="../media/image2.jpg"/><Relationship Id="rId9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83841" y="2624576"/>
            <a:ext cx="34574445" cy="1401918"/>
          </a:xfrm>
        </p:spPr>
        <p:txBody>
          <a:bodyPr>
            <a:noAutofit/>
          </a:bodyPr>
          <a:lstStyle/>
          <a:p>
            <a:pPr algn="l"/>
            <a:r>
              <a:rPr lang="en-US" sz="8000" dirty="0">
                <a:latin typeface="Minion Pro" panose="02040503050306020203" pitchFamily="18" charset="0"/>
              </a:rPr>
              <a:t>To what extent does the home-visit program impact</a:t>
            </a:r>
            <a:br>
              <a:rPr lang="en-US" sz="8000" dirty="0">
                <a:latin typeface="Minion Pro" panose="02040503050306020203" pitchFamily="18" charset="0"/>
              </a:rPr>
            </a:br>
            <a:r>
              <a:rPr lang="en-US" sz="8000" dirty="0">
                <a:latin typeface="Minion Pro" panose="02040503050306020203" pitchFamily="18" charset="0"/>
              </a:rPr>
              <a:t>students’ knowledge of poverty, family systems, </a:t>
            </a:r>
            <a:br>
              <a:rPr lang="en-US" sz="8000" dirty="0">
                <a:latin typeface="Minion Pro" panose="02040503050306020203" pitchFamily="18" charset="0"/>
              </a:rPr>
            </a:br>
            <a:r>
              <a:rPr lang="en-US" sz="8000" dirty="0">
                <a:latin typeface="Minion Pro" panose="02040503050306020203" pitchFamily="18" charset="0"/>
              </a:rPr>
              <a:t>and child development?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51220" y="5255523"/>
            <a:ext cx="34198560" cy="1888400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Mary Brennan; Faculty Mentors: Rebecca L. </a:t>
            </a:r>
            <a:r>
              <a:rPr lang="en-US" sz="4000" dirty="0" err="1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Jarzynski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, 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M.S., CCC-SLP; 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Kathryn Mueller, Ph.D., CCC-SLP </a:t>
            </a:r>
          </a:p>
          <a:p>
            <a:pPr algn="l"/>
            <a:endParaRPr lang="en-US" sz="4000" dirty="0">
              <a:solidFill>
                <a:schemeClr val="bg1">
                  <a:lumMod val="50000"/>
                </a:schemeClr>
              </a:solidFill>
              <a:latin typeface="Minion Pro" panose="02040503050306020203" pitchFamily="18" charset="0"/>
            </a:endParaRPr>
          </a:p>
          <a:p>
            <a:pPr algn="l"/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Department of Communication Sciences and Disorders</a:t>
            </a:r>
          </a:p>
        </p:txBody>
      </p:sp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526018916"/>
              </p:ext>
            </p:extLst>
          </p:nvPr>
        </p:nvGraphicFramePr>
        <p:xfrm>
          <a:off x="16347182" y="11627028"/>
          <a:ext cx="8339327" cy="511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01653" y="8002466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Abstract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3840" y="13392201"/>
            <a:ext cx="11473132" cy="4202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Factors associated with living in poverty can significantly impact child development (De los Reyes-Aragon et al., 2016).</a:t>
            </a:r>
          </a:p>
          <a:p>
            <a:pPr marL="457200" indent="-457200" defTabSz="4023360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Programs targeting low-income families as part of Early Intervention can bring positive change in</a:t>
            </a:r>
            <a:br>
              <a:rPr lang="en-US" sz="3200" dirty="0"/>
            </a:br>
            <a:r>
              <a:rPr lang="en-US" sz="3200" dirty="0"/>
              <a:t>- Parental well-being</a:t>
            </a:r>
            <a:br>
              <a:rPr lang="en-US" sz="3200" dirty="0"/>
            </a:br>
            <a:r>
              <a:rPr lang="en-US" sz="3200" dirty="0"/>
              <a:t>- Parent-child interactions</a:t>
            </a:r>
            <a:br>
              <a:rPr lang="en-US" sz="3200" dirty="0"/>
            </a:br>
            <a:r>
              <a:rPr lang="en-US" sz="3200" dirty="0"/>
              <a:t>- Child language and literacy </a:t>
            </a:r>
            <a:br>
              <a:rPr lang="en-US" sz="3200" dirty="0"/>
            </a:br>
            <a:r>
              <a:rPr lang="en-US" sz="3200" dirty="0"/>
              <a:t>(Neville et al., 2013; </a:t>
            </a:r>
            <a:r>
              <a:rPr lang="en-US" sz="3200" dirty="0" err="1"/>
              <a:t>Tømmerås</a:t>
            </a:r>
            <a:r>
              <a:rPr lang="en-US" sz="3200" dirty="0"/>
              <a:t>, </a:t>
            </a:r>
            <a:r>
              <a:rPr lang="en-US" sz="3200" dirty="0" err="1"/>
              <a:t>Kjøbli</a:t>
            </a:r>
            <a:r>
              <a:rPr lang="en-US" sz="3200" dirty="0"/>
              <a:t>, </a:t>
            </a:r>
            <a:r>
              <a:rPr lang="en-US" sz="3200" dirty="0" err="1"/>
              <a:t>Forgatch</a:t>
            </a:r>
            <a:r>
              <a:rPr lang="en-US" sz="3200" dirty="0"/>
              <a:t>, 2018)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24074" y="18123273"/>
            <a:ext cx="11028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023360">
              <a:lnSpc>
                <a:spcPct val="90000"/>
              </a:lnSpc>
              <a:spcBef>
                <a:spcPts val="4400"/>
              </a:spcBef>
            </a:pPr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Background to the c</a:t>
            </a:r>
            <a:r>
              <a:rPr lang="en-US" sz="4000" cap="small" dirty="0" smtClean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urrent </a:t>
            </a:r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Study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01653" y="27936428"/>
            <a:ext cx="852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Methods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="" xmlns:a16="http://schemas.microsoft.com/office/drawing/2014/main" id="{451EF0FB-D12F-1646-A4BD-74F48D2DD1E0}"/>
              </a:ext>
            </a:extLst>
          </p:cNvPr>
          <p:cNvSpPr txBox="1">
            <a:spLocks/>
          </p:cNvSpPr>
          <p:nvPr/>
        </p:nvSpPr>
        <p:spPr>
          <a:xfrm>
            <a:off x="1901653" y="9117677"/>
            <a:ext cx="11473132" cy="3117792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dirty="0"/>
              <a:t>This study aimed to assess how student knowledge is impacted by high-impact practice. Undergraduate students took part within an existing </a:t>
            </a:r>
            <a:r>
              <a:rPr lang="en-US" sz="3200" dirty="0" smtClean="0"/>
              <a:t>home-visit </a:t>
            </a:r>
            <a:r>
              <a:rPr lang="en-US" sz="3200" dirty="0"/>
              <a:t>program targeting children in low-income, high-risk families. Their knowledge of family systems, child development, and communication as they relate to living in poverty was assessed pre-, mid-, and post-program.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F16CCB15-A6D0-2940-89E7-9227DEDBE920}"/>
              </a:ext>
            </a:extLst>
          </p:cNvPr>
          <p:cNvSpPr txBox="1"/>
          <p:nvPr/>
        </p:nvSpPr>
        <p:spPr>
          <a:xfrm>
            <a:off x="1724935" y="29119481"/>
            <a:ext cx="1159094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Data was taken from </a:t>
            </a:r>
            <a:r>
              <a:rPr lang="en-US" sz="3200"/>
              <a:t>five </a:t>
            </a:r>
            <a:r>
              <a:rPr lang="en-US" sz="3200" smtClean="0"/>
              <a:t>students’ </a:t>
            </a:r>
            <a:r>
              <a:rPr lang="en-US" sz="3200" dirty="0"/>
              <a:t>reflections collected pre‐, mid‐, and post‐program.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Thematic analysis was used to assess the breadth and depth of student knowledge (Hill, et al., 2012) in relation to</a:t>
            </a:r>
            <a:br>
              <a:rPr lang="en-US" sz="3200" dirty="0"/>
            </a:br>
            <a:r>
              <a:rPr lang="en-US" sz="3200" dirty="0"/>
              <a:t>- Poverty</a:t>
            </a:r>
            <a:br>
              <a:rPr lang="en-US" sz="3200" dirty="0"/>
            </a:br>
            <a:r>
              <a:rPr lang="en-US" sz="3200" dirty="0"/>
              <a:t>- Family systems</a:t>
            </a:r>
            <a:br>
              <a:rPr lang="en-US" sz="3200" dirty="0"/>
            </a:br>
            <a:r>
              <a:rPr lang="en-US" sz="3200" dirty="0"/>
              <a:t>- Child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Reflections were coded at the sentence level. Sentences that met criteria for multiple themes </a:t>
            </a:r>
            <a:r>
              <a:rPr lang="en-US" sz="3200" dirty="0" smtClean="0"/>
              <a:t>were coded </a:t>
            </a:r>
            <a:r>
              <a:rPr lang="en-US" sz="3200" dirty="0"/>
              <a:t>as such.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20% of reflections were coded by two raters. Inter-rater reliability was over 80% for all samples.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FB6839A5-8086-1E47-ACC6-41A95C207773}"/>
              </a:ext>
            </a:extLst>
          </p:cNvPr>
          <p:cNvSpPr txBox="1"/>
          <p:nvPr/>
        </p:nvSpPr>
        <p:spPr>
          <a:xfrm>
            <a:off x="28150545" y="32320357"/>
            <a:ext cx="108277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 los Reyes-Aragon, C., Amar Amar, J., De Castro Correa, A.,    Lewis </a:t>
            </a:r>
            <a:r>
              <a:rPr lang="en-US" sz="1600" dirty="0" err="1"/>
              <a:t>Harb</a:t>
            </a:r>
            <a:r>
              <a:rPr lang="en-US" sz="1600" dirty="0"/>
              <a:t>, S., </a:t>
            </a:r>
            <a:r>
              <a:rPr lang="en-US" sz="1600" dirty="0" err="1"/>
              <a:t>Madariaga</a:t>
            </a:r>
            <a:r>
              <a:rPr lang="en-US" sz="1600" dirty="0"/>
              <a:t>, C., &amp; </a:t>
            </a:r>
            <a:r>
              <a:rPr lang="en-US" sz="1600" dirty="0" err="1"/>
              <a:t>Abello</a:t>
            </a:r>
            <a:r>
              <a:rPr lang="en-US" sz="1600" dirty="0"/>
              <a:t>-Llanos, R. (2016). The Care and Development of Children Living in Contexts of Poverty. Journal of Child and Family Studies, 25(12), 3637-3643.</a:t>
            </a:r>
          </a:p>
          <a:p>
            <a:endParaRPr lang="en-US" sz="1600" dirty="0"/>
          </a:p>
          <a:p>
            <a:r>
              <a:rPr lang="en-US" sz="1600" dirty="0"/>
              <a:t>Feeney, J., </a:t>
            </a:r>
            <a:r>
              <a:rPr lang="en-US" sz="1600" dirty="0" err="1"/>
              <a:t>Lamparelli</a:t>
            </a:r>
            <a:r>
              <a:rPr lang="en-US" sz="1600" dirty="0"/>
              <a:t>, K. (2002, April). Changing our approach: Supervising through apprenticeship. Paper presented at the meeting of the Council of Academic Programs in Communication Sciences and Disorders, San Diego, CA.</a:t>
            </a:r>
          </a:p>
          <a:p>
            <a:endParaRPr lang="en-US" sz="1600" dirty="0"/>
          </a:p>
          <a:p>
            <a:r>
              <a:rPr lang="en-US" sz="1600" dirty="0"/>
              <a:t>Hill, Anne E., Davidson, Bronwyn J., &amp; </a:t>
            </a:r>
            <a:r>
              <a:rPr lang="en-US" sz="1600" dirty="0" err="1"/>
              <a:t>Theodoros</a:t>
            </a:r>
            <a:r>
              <a:rPr lang="en-US" sz="1600" dirty="0"/>
              <a:t>, Deborah G. (2012). Reflections on Clinical Learning in Novice Speech-Language Therapy Students. International Journal of Language &amp; Communication Disorders, 47(4), 413-426.</a:t>
            </a:r>
          </a:p>
          <a:p>
            <a:endParaRPr lang="en-US" sz="1600" dirty="0"/>
          </a:p>
          <a:p>
            <a:r>
              <a:rPr lang="en-US" sz="1600" dirty="0"/>
              <a:t>Neville, H., Stevens, C., </a:t>
            </a:r>
            <a:r>
              <a:rPr lang="en-US" sz="1600" dirty="0" err="1"/>
              <a:t>Pakulak</a:t>
            </a:r>
            <a:r>
              <a:rPr lang="en-US" sz="1600" dirty="0"/>
              <a:t>, E., Bell, T., Fanning, J., Klein, S., &amp; Isbell, E. (2013). Family-based training program improves brain function, cognition, and behavior in lower socioeconomic status preschoolers. Proceedings of the National Academy of Sciences of the United States of America, 110(29), 12138-43.</a:t>
            </a:r>
          </a:p>
          <a:p>
            <a:endParaRPr lang="en-US" sz="1600" dirty="0"/>
          </a:p>
          <a:p>
            <a:r>
              <a:rPr lang="en-US" sz="1600" dirty="0" err="1"/>
              <a:t>Tømmerås</a:t>
            </a:r>
            <a:r>
              <a:rPr lang="en-US" sz="1600" dirty="0"/>
              <a:t>, </a:t>
            </a:r>
            <a:r>
              <a:rPr lang="en-US" sz="1600" dirty="0" err="1"/>
              <a:t>Kjøbli</a:t>
            </a:r>
            <a:r>
              <a:rPr lang="en-US" sz="1600" dirty="0"/>
              <a:t>, </a:t>
            </a:r>
            <a:r>
              <a:rPr lang="en-US" sz="1600" dirty="0" err="1"/>
              <a:t>Forgatch</a:t>
            </a:r>
            <a:r>
              <a:rPr lang="en-US" sz="1600" dirty="0"/>
              <a:t> (2018). Benefits of Child Behavior Interventions for Parent Well‐Being. </a:t>
            </a:r>
            <a:r>
              <a:rPr lang="en-US" sz="1600" i="1" dirty="0"/>
              <a:t>Family Relations, 67</a:t>
            </a:r>
            <a:r>
              <a:rPr lang="en-US" sz="1600" dirty="0"/>
              <a:t>(5), 644-659.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E95D8CB8-3E09-F944-9CC5-444AF6D52E1A}"/>
              </a:ext>
            </a:extLst>
          </p:cNvPr>
          <p:cNvSpPr txBox="1"/>
          <p:nvPr/>
        </p:nvSpPr>
        <p:spPr>
          <a:xfrm>
            <a:off x="1901653" y="12235469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I</a:t>
            </a:r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ntroduction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="" xmlns:a16="http://schemas.microsoft.com/office/drawing/2014/main" id="{AAE4782E-E719-2A46-B287-6FEC1FFE0EC5}"/>
              </a:ext>
            </a:extLst>
          </p:cNvPr>
          <p:cNvSpPr txBox="1">
            <a:spLocks/>
          </p:cNvSpPr>
          <p:nvPr/>
        </p:nvSpPr>
        <p:spPr>
          <a:xfrm>
            <a:off x="1783840" y="19072220"/>
            <a:ext cx="11590943" cy="9407218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/>
              <a:t>A collaboration developed between the Department of Communication Sciences and Disorders Department at the University of Wisconsin‐Eau Claire and the Eau‐Claire School District (ECASD) embeds undergraduate students within an existing home-visit program that supports families of lower socio-economic status.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/>
              <a:t>Students join ECASD home visitors on their weekly sessions with families. They also complete readings and seminar discussions as part of a directed study.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/>
              <a:t>Previous research on immersion and apprenticeship models show that embedded field experiences provide reciprocal benefits to students and clients (Feeney &amp; </a:t>
            </a:r>
            <a:r>
              <a:rPr lang="en-US" sz="3200" dirty="0" err="1"/>
              <a:t>Lamparelli</a:t>
            </a:r>
            <a:r>
              <a:rPr lang="en-US" sz="3200" dirty="0"/>
              <a:t>, 2002).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/>
              <a:t>This study assesses the impact that involvement in a home-visit program has on students’ knowledge of poverty, family systems, and child development.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C58DFE6B-38FB-8347-8552-CECE12DC15DC}"/>
              </a:ext>
            </a:extLst>
          </p:cNvPr>
          <p:cNvSpPr txBox="1"/>
          <p:nvPr/>
        </p:nvSpPr>
        <p:spPr>
          <a:xfrm>
            <a:off x="28056709" y="31236515"/>
            <a:ext cx="852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References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49179226"/>
              </p:ext>
            </p:extLst>
          </p:nvPr>
        </p:nvGraphicFramePr>
        <p:xfrm>
          <a:off x="16406086" y="17814052"/>
          <a:ext cx="8339327" cy="511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327305348"/>
              </p:ext>
            </p:extLst>
          </p:nvPr>
        </p:nvGraphicFramePr>
        <p:xfrm>
          <a:off x="16406086" y="23935192"/>
          <a:ext cx="8339327" cy="511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1793424103"/>
              </p:ext>
            </p:extLst>
          </p:nvPr>
        </p:nvGraphicFramePr>
        <p:xfrm>
          <a:off x="16347181" y="30297439"/>
          <a:ext cx="8339327" cy="511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228854"/>
              </p:ext>
            </p:extLst>
          </p:nvPr>
        </p:nvGraphicFramePr>
        <p:xfrm>
          <a:off x="29580865" y="8274142"/>
          <a:ext cx="8339327" cy="511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1753" y="2525277"/>
            <a:ext cx="3509930" cy="350993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4747217" y="9117677"/>
            <a:ext cx="127698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/>
              <a:t>Depth of Student Knowledge</a:t>
            </a:r>
          </a:p>
          <a:p>
            <a:r>
              <a:rPr lang="en-US" sz="3200" dirty="0"/>
              <a:t>Students showed growth in knowledge across all three areas of poverty, family systems, and child development. Knowledge of family systems represented the greatest area of change across the semester.</a:t>
            </a:r>
          </a:p>
        </p:txBody>
      </p:sp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018517427"/>
              </p:ext>
            </p:extLst>
          </p:nvPr>
        </p:nvGraphicFramePr>
        <p:xfrm>
          <a:off x="28756680" y="16631189"/>
          <a:ext cx="11139520" cy="511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28150545" y="14076644"/>
            <a:ext cx="12759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/>
              <a:t>Connections in Knowledge</a:t>
            </a:r>
            <a:br>
              <a:rPr lang="en-US" sz="3200" u="sng" dirty="0"/>
            </a:br>
            <a:r>
              <a:rPr lang="en-US" sz="3200" dirty="0"/>
              <a:t>The proportion of sentences that met criteria for multiple themes increased over the course of the program, indicating growth in students’ ability to make connection between topic areas.</a:t>
            </a:r>
            <a:r>
              <a:rPr lang="en-US" sz="3200" u="sng" dirty="0"/>
              <a:t/>
            </a:r>
            <a:br>
              <a:rPr lang="en-US" sz="3200" u="sng" dirty="0"/>
            </a:br>
            <a:endParaRPr lang="en-US" sz="3200" u="sng" dirty="0"/>
          </a:p>
        </p:txBody>
      </p:sp>
      <p:sp>
        <p:nvSpPr>
          <p:cNvPr id="36" name="TextBox 35"/>
          <p:cNvSpPr txBox="1"/>
          <p:nvPr/>
        </p:nvSpPr>
        <p:spPr>
          <a:xfrm>
            <a:off x="28150545" y="23457274"/>
            <a:ext cx="1105988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/>
              <a:t>Participation in the home-visit program increased student knowledge in the areas of poverty, family systems, and child development.</a:t>
            </a:r>
          </a:p>
          <a:p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Students also showed growth in their ability to connect key concepts across the course of the program.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3200" u="sng" dirty="0"/>
              <a:t>Limitations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- Small sample size, which limits generalization of findings</a:t>
            </a:r>
            <a:br>
              <a:rPr lang="en-US" sz="3200" dirty="0"/>
            </a:br>
            <a:r>
              <a:rPr lang="en-US" sz="3200" dirty="0"/>
              <a:t>- Variation in written prompts for pre-, mid-, and post-reflections.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3200" u="sng" dirty="0"/>
              <a:t>Future Directions</a:t>
            </a:r>
            <a:br>
              <a:rPr lang="en-US" sz="3200" u="sng" dirty="0"/>
            </a:br>
            <a:r>
              <a:rPr lang="en-US" sz="3200" dirty="0"/>
              <a:t>- Larger sample of students</a:t>
            </a:r>
            <a:br>
              <a:rPr lang="en-US" sz="3200" dirty="0"/>
            </a:br>
            <a:r>
              <a:rPr lang="en-US" sz="3200" dirty="0"/>
              <a:t>- Consistency in writing prompts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756680" y="16631189"/>
            <a:ext cx="120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Number of Sentences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747217" y="7892898"/>
            <a:ext cx="29018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R</a:t>
            </a:r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esults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8056709" y="22352219"/>
            <a:ext cx="104640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cap="small" dirty="0" smtClean="0">
                <a:solidFill>
                  <a:srgbClr val="DD9E11"/>
                </a:solidFill>
                <a:latin typeface="Minion Pro" panose="02040503050306020203" pitchFamily="18" charset="0"/>
              </a:rPr>
              <a:t>Conclusions And Discussions</a:t>
            </a:r>
            <a:endParaRPr lang="en-US" sz="6000" cap="small" dirty="0">
              <a:solidFill>
                <a:srgbClr val="DD9E11"/>
              </a:solidFill>
              <a:latin typeface="Minion Pro" panose="020405030503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469</Words>
  <Application>Microsoft Macintosh PowerPoint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Minion Pro</vt:lpstr>
      <vt:lpstr>Arial</vt:lpstr>
      <vt:lpstr>Office Theme</vt:lpstr>
      <vt:lpstr>To what extent does the home-visit program impact students’ knowledge of poverty, family systems,  and child development?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2019-04-23T13:42:18Z</cp:lastPrinted>
  <dcterms:created xsi:type="dcterms:W3CDTF">2017-04-21T15:48:01Z</dcterms:created>
  <dcterms:modified xsi:type="dcterms:W3CDTF">2019-04-26T14:05:42Z</dcterms:modified>
</cp:coreProperties>
</file>