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666" autoAdjust="0"/>
    <p:restoredTop sz="94613" autoAdjust="0"/>
  </p:normalViewPr>
  <p:slideViewPr>
    <p:cSldViewPr snapToGrid="0">
      <p:cViewPr>
        <p:scale>
          <a:sx n="23" d="100"/>
          <a:sy n="23" d="100"/>
        </p:scale>
        <p:origin x="-1536" y="7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8"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ydney:Desktop:Beauty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ydney:Desktop:Beauty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Sydney:Desktop:AMA:Beauty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Sydney:Desktop:AMA:Beauty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Sydney:Desktop:AMA:Beauty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dk1">
                    <a:lumMod val="75000"/>
                    <a:lumOff val="25000"/>
                  </a:schemeClr>
                </a:solidFill>
                <a:latin typeface="Book Antiqua" panose="02040602050305030304" pitchFamily="18" charset="0"/>
                <a:ea typeface="+mn-ea"/>
                <a:cs typeface="+mn-cs"/>
              </a:defRPr>
            </a:pPr>
            <a:r>
              <a:rPr lang="en-US" sz="2800" dirty="0"/>
              <a:t>Age in Years</a:t>
            </a:r>
          </a:p>
        </c:rich>
      </c:tx>
      <c:layout/>
      <c:overlay val="0"/>
      <c:spPr>
        <a:noFill/>
        <a:ln>
          <a:noFill/>
        </a:ln>
        <a:effectLst/>
      </c:sp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1752-4A51-BF8C-0BC3AC942043}"/>
              </c:ext>
            </c:extLst>
          </c:dPt>
          <c:dPt>
            <c:idx val="1"/>
            <c:bubble3D val="0"/>
            <c:spPr>
              <a:solidFill>
                <a:schemeClr val="accent2"/>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1752-4A51-BF8C-0BC3AC942043}"/>
              </c:ext>
            </c:extLst>
          </c:dPt>
          <c:dPt>
            <c:idx val="2"/>
            <c:bubble3D val="0"/>
            <c:spPr>
              <a:solidFill>
                <a:schemeClr val="accent3"/>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1752-4A51-BF8C-0BC3AC942043}"/>
              </c:ext>
            </c:extLst>
          </c:dPt>
          <c:dPt>
            <c:idx val="3"/>
            <c:bubble3D val="0"/>
            <c:spPr>
              <a:solidFill>
                <a:schemeClr val="accent4"/>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7-1752-4A51-BF8C-0BC3AC942043}"/>
              </c:ext>
            </c:extLst>
          </c:dPt>
          <c:dPt>
            <c:idx val="4"/>
            <c:bubble3D val="0"/>
            <c:spPr>
              <a:solidFill>
                <a:schemeClr val="accent5"/>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9-1752-4A51-BF8C-0BC3AC942043}"/>
              </c:ext>
            </c:extLst>
          </c:dPt>
          <c:dLbls>
            <c:delete val="1"/>
          </c:dLbls>
          <c:cat>
            <c:strRef>
              <c:f>Demographics!$AK$3:$AK$7</c:f>
              <c:strCache>
                <c:ptCount val="5"/>
                <c:pt idx="0">
                  <c:v>18-24</c:v>
                </c:pt>
                <c:pt idx="1">
                  <c:v>25-32</c:v>
                </c:pt>
                <c:pt idx="2">
                  <c:v>33-40</c:v>
                </c:pt>
                <c:pt idx="3">
                  <c:v>41-48</c:v>
                </c:pt>
                <c:pt idx="4">
                  <c:v>49+</c:v>
                </c:pt>
              </c:strCache>
            </c:strRef>
          </c:cat>
          <c:val>
            <c:numRef>
              <c:f>Demographics!$AL$3:$AL$7</c:f>
              <c:numCache>
                <c:formatCode>###0.0</c:formatCode>
                <c:ptCount val="5"/>
                <c:pt idx="0">
                  <c:v>59.0</c:v>
                </c:pt>
                <c:pt idx="1">
                  <c:v>8.3</c:v>
                </c:pt>
                <c:pt idx="2">
                  <c:v>9.0</c:v>
                </c:pt>
                <c:pt idx="3">
                  <c:v>9.8</c:v>
                </c:pt>
                <c:pt idx="4">
                  <c:v>13.9</c:v>
                </c:pt>
              </c:numCache>
            </c:numRef>
          </c:val>
          <c:extLst xmlns:c16r2="http://schemas.microsoft.com/office/drawing/2015/06/chart">
            <c:ext xmlns:c16="http://schemas.microsoft.com/office/drawing/2014/chart" uri="{C3380CC4-5D6E-409C-BE32-E72D297353CC}">
              <c16:uniqueId val="{0000000A-1752-4A51-BF8C-0BC3AC942043}"/>
            </c:ext>
          </c:extLst>
        </c:ser>
        <c:dLbls>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14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Book Antiqua" panose="02040602050305030304" pitchFamily="18"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dk1">
                    <a:lumMod val="75000"/>
                    <a:lumOff val="25000"/>
                  </a:schemeClr>
                </a:solidFill>
                <a:latin typeface="Book Antiqua" panose="02040602050305030304" pitchFamily="18" charset="0"/>
                <a:ea typeface="+mn-ea"/>
                <a:cs typeface="+mn-cs"/>
              </a:defRPr>
            </a:pPr>
            <a:r>
              <a:rPr lang="en-US" sz="2800" dirty="0"/>
              <a:t>Income</a:t>
            </a:r>
          </a:p>
        </c:rich>
      </c:tx>
      <c:layout/>
      <c:overlay val="0"/>
      <c:spPr>
        <a:noFill/>
        <a:ln>
          <a:noFill/>
        </a:ln>
        <a:effectLst/>
      </c:sp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5BDE-4AE7-95CD-AAF6524C1C90}"/>
              </c:ext>
            </c:extLst>
          </c:dPt>
          <c:dPt>
            <c:idx val="1"/>
            <c:bubble3D val="0"/>
            <c:spPr>
              <a:solidFill>
                <a:schemeClr val="accent2"/>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5BDE-4AE7-95CD-AAF6524C1C90}"/>
              </c:ext>
            </c:extLst>
          </c:dPt>
          <c:dPt>
            <c:idx val="2"/>
            <c:bubble3D val="0"/>
            <c:spPr>
              <a:solidFill>
                <a:schemeClr val="accent3"/>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5BDE-4AE7-95CD-AAF6524C1C90}"/>
              </c:ext>
            </c:extLst>
          </c:dPt>
          <c:dPt>
            <c:idx val="3"/>
            <c:bubble3D val="0"/>
            <c:spPr>
              <a:solidFill>
                <a:schemeClr val="accent4"/>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7-5BDE-4AE7-95CD-AAF6524C1C90}"/>
              </c:ext>
            </c:extLst>
          </c:dPt>
          <c:dPt>
            <c:idx val="4"/>
            <c:bubble3D val="0"/>
            <c:spPr>
              <a:solidFill>
                <a:schemeClr val="accent5"/>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9-5BDE-4AE7-95CD-AAF6524C1C90}"/>
              </c:ext>
            </c:extLst>
          </c:dPt>
          <c:dPt>
            <c:idx val="5"/>
            <c:bubble3D val="0"/>
            <c:spPr>
              <a:solidFill>
                <a:schemeClr val="accent6"/>
              </a:solidFill>
              <a:ln>
                <a:noFill/>
              </a:ln>
              <a:effectLst>
                <a:outerShdw blurRad="2540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B-5BDE-4AE7-95CD-AAF6524C1C90}"/>
              </c:ext>
            </c:extLst>
          </c:dPt>
          <c:dLbls>
            <c:delete val="1"/>
          </c:dLbls>
          <c:cat>
            <c:strRef>
              <c:f>Demographics!$AA$3:$AA$8</c:f>
              <c:strCache>
                <c:ptCount val="6"/>
                <c:pt idx="0">
                  <c:v>Less than $20,000</c:v>
                </c:pt>
                <c:pt idx="1">
                  <c:v>$20,000 to $44,999</c:v>
                </c:pt>
                <c:pt idx="2">
                  <c:v>$45,000 to $69,999</c:v>
                </c:pt>
                <c:pt idx="3">
                  <c:v>$70,000 to $95,999</c:v>
                </c:pt>
                <c:pt idx="4">
                  <c:v>$96,000 to $199,999</c:v>
                </c:pt>
                <c:pt idx="5">
                  <c:v>More than $200,000</c:v>
                </c:pt>
              </c:strCache>
            </c:strRef>
          </c:cat>
          <c:val>
            <c:numRef>
              <c:f>Demographics!$AB$3:$AB$8</c:f>
              <c:numCache>
                <c:formatCode>###0.0</c:formatCode>
                <c:ptCount val="6"/>
                <c:pt idx="0">
                  <c:v>31.95121951219512</c:v>
                </c:pt>
                <c:pt idx="1">
                  <c:v>12.92682926829268</c:v>
                </c:pt>
                <c:pt idx="2">
                  <c:v>10.0</c:v>
                </c:pt>
                <c:pt idx="3">
                  <c:v>14.39024390243902</c:v>
                </c:pt>
                <c:pt idx="4">
                  <c:v>19.75609756097561</c:v>
                </c:pt>
                <c:pt idx="5">
                  <c:v>9.024390243902438</c:v>
                </c:pt>
              </c:numCache>
            </c:numRef>
          </c:val>
          <c:extLst xmlns:c16r2="http://schemas.microsoft.com/office/drawing/2015/06/chart">
            <c:ext xmlns:c16="http://schemas.microsoft.com/office/drawing/2014/chart" uri="{C3380CC4-5D6E-409C-BE32-E72D297353CC}">
              <c16:uniqueId val="{0000000C-5BDE-4AE7-95CD-AAF6524C1C9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14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Book Antiqua" panose="02040602050305030304" pitchFamily="18"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baseline="0">
                <a:solidFill>
                  <a:schemeClr val="dk1">
                    <a:lumMod val="75000"/>
                    <a:lumOff val="25000"/>
                  </a:schemeClr>
                </a:solidFill>
                <a:latin typeface="Book Antiqua" panose="02040602050305030304" pitchFamily="18" charset="0"/>
                <a:ea typeface="+mn-ea"/>
                <a:cs typeface="+mn-cs"/>
              </a:defRPr>
            </a:pPr>
            <a:r>
              <a:rPr lang="en-US" sz="3200"/>
              <a:t>"Stocking Up" Frequency</a:t>
            </a:r>
          </a:p>
        </c:rich>
      </c:tx>
      <c:layout/>
      <c:overlay val="0"/>
      <c:spPr>
        <a:noFill/>
        <a:ln>
          <a:noFill/>
        </a:ln>
        <a:effectLst/>
      </c:spPr>
    </c:title>
    <c:autoTitleDeleted val="0"/>
    <c:plotArea>
      <c:layout/>
      <c:barChart>
        <c:barDir val="bar"/>
        <c:grouping val="clustered"/>
        <c:varyColors val="0"/>
        <c:ser>
          <c:idx val="0"/>
          <c:order val="0"/>
          <c:tx>
            <c:strRef>
              <c:f>'Factors&amp;Stock'!$B$2</c:f>
              <c:strCache>
                <c:ptCount val="1"/>
                <c:pt idx="0">
                  <c:v>Self-Esteem</c:v>
                </c:pt>
              </c:strCache>
            </c:strRef>
          </c:tx>
          <c:spPr>
            <a:solidFill>
              <a:srgbClr val="0070C0"/>
            </a:solidFill>
            <a:ln w="9525" cap="flat" cmpd="sng" algn="ctr">
              <a:solidFill>
                <a:schemeClr val="lt1">
                  <a:alpha val="50000"/>
                </a:schemeClr>
              </a:solidFill>
              <a:round/>
            </a:ln>
            <a:effectLst/>
          </c:spPr>
          <c:invertIfNegative val="0"/>
          <c:dLbls>
            <c:delete val="1"/>
          </c:dLbls>
          <c:cat>
            <c:strRef>
              <c:f>'Factors&amp;Stock'!$A$3:$A$8</c:f>
              <c:strCache>
                <c:ptCount val="6"/>
                <c:pt idx="0">
                  <c:v>I do not "stock-up"</c:v>
                </c:pt>
                <c:pt idx="1">
                  <c:v>Very Rarely (once a year)</c:v>
                </c:pt>
                <c:pt idx="2">
                  <c:v>Rarely (every 6 months)</c:v>
                </c:pt>
                <c:pt idx="3">
                  <c:v>Occasionally (every 2-3 months)</c:v>
                </c:pt>
                <c:pt idx="4">
                  <c:v>Frequently (monthly)</c:v>
                </c:pt>
                <c:pt idx="5">
                  <c:v>Very Frequently (weekly)</c:v>
                </c:pt>
              </c:strCache>
            </c:strRef>
          </c:cat>
          <c:val>
            <c:numRef>
              <c:f>'Factors&amp;Stock'!$B$3:$B$8</c:f>
              <c:numCache>
                <c:formatCode>###0.0000</c:formatCode>
                <c:ptCount val="6"/>
                <c:pt idx="0">
                  <c:v>3.493939393939394</c:v>
                </c:pt>
                <c:pt idx="1">
                  <c:v>3.869565217391305</c:v>
                </c:pt>
                <c:pt idx="2">
                  <c:v>4.090579710144928</c:v>
                </c:pt>
                <c:pt idx="3">
                  <c:v>4.602777777777774</c:v>
                </c:pt>
                <c:pt idx="4">
                  <c:v>5.453703703703705</c:v>
                </c:pt>
                <c:pt idx="5">
                  <c:v>6.444444444444444</c:v>
                </c:pt>
              </c:numCache>
            </c:numRef>
          </c:val>
          <c:extLst xmlns:c16r2="http://schemas.microsoft.com/office/drawing/2015/06/chart">
            <c:ext xmlns:c16="http://schemas.microsoft.com/office/drawing/2014/chart" uri="{C3380CC4-5D6E-409C-BE32-E72D297353CC}">
              <c16:uniqueId val="{00000000-65AA-45D5-917C-0D68B6C641D5}"/>
            </c:ext>
          </c:extLst>
        </c:ser>
        <c:ser>
          <c:idx val="1"/>
          <c:order val="1"/>
          <c:tx>
            <c:strRef>
              <c:f>'Factors&amp;Stock'!$C$2</c:f>
              <c:strCache>
                <c:ptCount val="1"/>
                <c:pt idx="0">
                  <c:v>Innovation</c:v>
                </c:pt>
              </c:strCache>
            </c:strRef>
          </c:tx>
          <c:spPr>
            <a:solidFill>
              <a:schemeClr val="accent4"/>
            </a:solidFill>
            <a:ln w="9525" cap="flat" cmpd="sng" algn="ctr">
              <a:solidFill>
                <a:schemeClr val="lt1">
                  <a:alpha val="50000"/>
                </a:schemeClr>
              </a:solidFill>
              <a:round/>
            </a:ln>
            <a:effectLst/>
          </c:spPr>
          <c:invertIfNegative val="0"/>
          <c:dLbls>
            <c:delete val="1"/>
          </c:dLbls>
          <c:cat>
            <c:strRef>
              <c:f>'Factors&amp;Stock'!$A$3:$A$8</c:f>
              <c:strCache>
                <c:ptCount val="6"/>
                <c:pt idx="0">
                  <c:v>I do not "stock-up"</c:v>
                </c:pt>
                <c:pt idx="1">
                  <c:v>Very Rarely (once a year)</c:v>
                </c:pt>
                <c:pt idx="2">
                  <c:v>Rarely (every 6 months)</c:v>
                </c:pt>
                <c:pt idx="3">
                  <c:v>Occasionally (every 2-3 months)</c:v>
                </c:pt>
                <c:pt idx="4">
                  <c:v>Frequently (monthly)</c:v>
                </c:pt>
                <c:pt idx="5">
                  <c:v>Very Frequently (weekly)</c:v>
                </c:pt>
              </c:strCache>
            </c:strRef>
          </c:cat>
          <c:val>
            <c:numRef>
              <c:f>'Factors&amp;Stock'!$C$3:$C$8</c:f>
              <c:numCache>
                <c:formatCode>###0.0000</c:formatCode>
                <c:ptCount val="6"/>
                <c:pt idx="0">
                  <c:v>3.4375</c:v>
                </c:pt>
                <c:pt idx="1">
                  <c:v>3.652173913043478</c:v>
                </c:pt>
                <c:pt idx="2">
                  <c:v>3.858695652173912</c:v>
                </c:pt>
                <c:pt idx="3">
                  <c:v>4.153124999999997</c:v>
                </c:pt>
                <c:pt idx="4">
                  <c:v>5.45138888888889</c:v>
                </c:pt>
                <c:pt idx="5">
                  <c:v>5.791666666666665</c:v>
                </c:pt>
              </c:numCache>
            </c:numRef>
          </c:val>
          <c:extLst xmlns:c16r2="http://schemas.microsoft.com/office/drawing/2015/06/chart">
            <c:ext xmlns:c16="http://schemas.microsoft.com/office/drawing/2014/chart" uri="{C3380CC4-5D6E-409C-BE32-E72D297353CC}">
              <c16:uniqueId val="{00000001-65AA-45D5-917C-0D68B6C641D5}"/>
            </c:ext>
          </c:extLst>
        </c:ser>
        <c:dLbls>
          <c:dLblPos val="inEnd"/>
          <c:showLegendKey val="0"/>
          <c:showVal val="1"/>
          <c:showCatName val="0"/>
          <c:showSerName val="0"/>
          <c:showPercent val="0"/>
          <c:showBubbleSize val="0"/>
        </c:dLbls>
        <c:gapWidth val="65"/>
        <c:axId val="2114905448"/>
        <c:axId val="2126189336"/>
      </c:barChart>
      <c:catAx>
        <c:axId val="2114905448"/>
        <c:scaling>
          <c:orientation val="minMax"/>
        </c:scaling>
        <c:delete val="0"/>
        <c:axPos val="l"/>
        <c:title>
          <c:tx>
            <c:rich>
              <a:bodyPr rot="-5400000" spcFirstLastPara="1" vertOverflow="ellipsis" vert="horz" wrap="square" anchor="ctr" anchorCtr="1"/>
              <a:lstStyle/>
              <a:p>
                <a:pPr>
                  <a:defRPr sz="1800" b="1" i="0" u="none" strike="noStrike" kern="1200" baseline="0">
                    <a:solidFill>
                      <a:schemeClr val="dk1">
                        <a:lumMod val="75000"/>
                        <a:lumOff val="25000"/>
                      </a:schemeClr>
                    </a:solidFill>
                    <a:latin typeface="Book Antiqua" panose="02040602050305030304" pitchFamily="18" charset="0"/>
                    <a:ea typeface="+mn-ea"/>
                    <a:cs typeface="+mn-cs"/>
                  </a:defRPr>
                </a:pPr>
                <a:r>
                  <a:rPr lang="en-US" sz="1800"/>
                  <a:t>Frequency</a:t>
                </a:r>
              </a:p>
            </c:rich>
          </c:tx>
          <c:layout/>
          <c:overlay val="0"/>
          <c:spPr>
            <a:noFill/>
            <a:ln>
              <a:noFill/>
            </a:ln>
            <a:effectLst/>
          </c:spPr>
        </c:title>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Book Antiqua" panose="02040602050305030304" pitchFamily="18" charset="0"/>
                <a:ea typeface="+mn-ea"/>
                <a:cs typeface="+mn-cs"/>
              </a:defRPr>
            </a:pPr>
            <a:endParaRPr lang="en-US"/>
          </a:p>
        </c:txPr>
        <c:crossAx val="2126189336"/>
        <c:crosses val="autoZero"/>
        <c:auto val="1"/>
        <c:lblAlgn val="ctr"/>
        <c:lblOffset val="100"/>
        <c:noMultiLvlLbl val="0"/>
      </c:catAx>
      <c:valAx>
        <c:axId val="2126189336"/>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Book Antiqua" panose="02040602050305030304" pitchFamily="18" charset="0"/>
                    <a:ea typeface="+mn-ea"/>
                    <a:cs typeface="+mn-cs"/>
                  </a:defRPr>
                </a:pPr>
                <a:r>
                  <a:rPr lang="en-US" sz="1800"/>
                  <a:t>Trait</a:t>
                </a:r>
              </a:p>
            </c:rich>
          </c:tx>
          <c:layout/>
          <c:overlay val="0"/>
          <c:spPr>
            <a:noFill/>
            <a:ln>
              <a:noFill/>
            </a:ln>
            <a:effectLst/>
          </c:sp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crossAx val="2114905448"/>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Book Antiqua" panose="02040602050305030304"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baseline="0">
                <a:solidFill>
                  <a:schemeClr val="dk1">
                    <a:lumMod val="75000"/>
                    <a:lumOff val="25000"/>
                  </a:schemeClr>
                </a:solidFill>
                <a:latin typeface="Book Antiqua" panose="02040602050305030304" pitchFamily="18" charset="0"/>
                <a:ea typeface="+mn-ea"/>
                <a:cs typeface="+mn-cs"/>
              </a:defRPr>
            </a:pPr>
            <a:r>
              <a:rPr lang="en-US" sz="3200"/>
              <a:t>Minutes Applying Makeup</a:t>
            </a:r>
          </a:p>
        </c:rich>
      </c:tx>
      <c:layout/>
      <c:overlay val="0"/>
      <c:spPr>
        <a:noFill/>
        <a:ln>
          <a:noFill/>
        </a:ln>
        <a:effectLst/>
      </c:spPr>
    </c:title>
    <c:autoTitleDeleted val="0"/>
    <c:plotArea>
      <c:layout/>
      <c:barChart>
        <c:barDir val="col"/>
        <c:grouping val="clustered"/>
        <c:varyColors val="0"/>
        <c:ser>
          <c:idx val="0"/>
          <c:order val="0"/>
          <c:tx>
            <c:strRef>
              <c:f>Minutes!$B$2</c:f>
              <c:strCache>
                <c:ptCount val="1"/>
                <c:pt idx="0">
                  <c:v>Self-Esteem</c:v>
                </c:pt>
              </c:strCache>
            </c:strRef>
          </c:tx>
          <c:spPr>
            <a:solidFill>
              <a:schemeClr val="accent1"/>
            </a:solidFill>
            <a:ln w="9525" cap="flat" cmpd="sng" algn="ctr">
              <a:solidFill>
                <a:schemeClr val="lt1">
                  <a:alpha val="50000"/>
                </a:schemeClr>
              </a:solidFill>
              <a:round/>
            </a:ln>
            <a:effectLst/>
          </c:spPr>
          <c:invertIfNegative val="0"/>
          <c:cat>
            <c:strRef>
              <c:f>Minutes!$A$3:$A$27</c:f>
              <c:strCache>
                <c:ptCount val="25"/>
                <c:pt idx="0">
                  <c:v>0</c:v>
                </c:pt>
                <c:pt idx="1">
                  <c:v>0</c:v>
                </c:pt>
                <c:pt idx="2">
                  <c:v>0</c:v>
                </c:pt>
                <c:pt idx="3">
                  <c:v>1</c:v>
                </c:pt>
                <c:pt idx="4">
                  <c:v>2</c:v>
                </c:pt>
                <c:pt idx="5">
                  <c:v>3</c:v>
                </c:pt>
                <c:pt idx="6">
                  <c:v>4</c:v>
                </c:pt>
                <c:pt idx="7">
                  <c:v>5</c:v>
                </c:pt>
                <c:pt idx="8">
                  <c:v>7</c:v>
                </c:pt>
                <c:pt idx="9">
                  <c:v>8</c:v>
                </c:pt>
                <c:pt idx="10">
                  <c:v>8</c:v>
                </c:pt>
                <c:pt idx="11">
                  <c:v>10</c:v>
                </c:pt>
                <c:pt idx="12">
                  <c:v>12</c:v>
                </c:pt>
                <c:pt idx="13">
                  <c:v>13</c:v>
                </c:pt>
                <c:pt idx="14">
                  <c:v>15</c:v>
                </c:pt>
                <c:pt idx="15">
                  <c:v>18</c:v>
                </c:pt>
                <c:pt idx="16">
                  <c:v>19</c:v>
                </c:pt>
                <c:pt idx="17">
                  <c:v>20</c:v>
                </c:pt>
                <c:pt idx="18">
                  <c:v>23</c:v>
                </c:pt>
                <c:pt idx="19">
                  <c:v>25</c:v>
                </c:pt>
                <c:pt idx="20">
                  <c:v>30</c:v>
                </c:pt>
                <c:pt idx="21">
                  <c:v>35</c:v>
                </c:pt>
                <c:pt idx="22">
                  <c:v>40</c:v>
                </c:pt>
                <c:pt idx="23">
                  <c:v>45</c:v>
                </c:pt>
                <c:pt idx="24">
                  <c:v>60</c:v>
                </c:pt>
              </c:strCache>
            </c:strRef>
          </c:cat>
          <c:val>
            <c:numRef>
              <c:f>Minutes!$B$3:$B$27</c:f>
              <c:numCache>
                <c:formatCode>###0.0000</c:formatCode>
                <c:ptCount val="25"/>
                <c:pt idx="0">
                  <c:v>1.555555555555555</c:v>
                </c:pt>
                <c:pt idx="1">
                  <c:v>3.0</c:v>
                </c:pt>
                <c:pt idx="2">
                  <c:v>4.0</c:v>
                </c:pt>
                <c:pt idx="3">
                  <c:v>2.444444444444445</c:v>
                </c:pt>
                <c:pt idx="4">
                  <c:v>2.222222222222222</c:v>
                </c:pt>
                <c:pt idx="5">
                  <c:v>3.458333333333333</c:v>
                </c:pt>
                <c:pt idx="6">
                  <c:v>2.555555555555556</c:v>
                </c:pt>
                <c:pt idx="7">
                  <c:v>3.45771144278607</c:v>
                </c:pt>
                <c:pt idx="8">
                  <c:v>4.199999999999997</c:v>
                </c:pt>
                <c:pt idx="9">
                  <c:v>3.4</c:v>
                </c:pt>
                <c:pt idx="10">
                  <c:v>3.958333333333333</c:v>
                </c:pt>
                <c:pt idx="11">
                  <c:v>4.172727272727271</c:v>
                </c:pt>
                <c:pt idx="12">
                  <c:v>4.916666666666666</c:v>
                </c:pt>
                <c:pt idx="13">
                  <c:v>3.933333333333334</c:v>
                </c:pt>
                <c:pt idx="14">
                  <c:v>4.675555555555549</c:v>
                </c:pt>
                <c:pt idx="15">
                  <c:v>5.0</c:v>
                </c:pt>
                <c:pt idx="16">
                  <c:v>4.666666666666667</c:v>
                </c:pt>
                <c:pt idx="17">
                  <c:v>4.631205673758866</c:v>
                </c:pt>
                <c:pt idx="18">
                  <c:v>5.0</c:v>
                </c:pt>
                <c:pt idx="19">
                  <c:v>4.333333333333332</c:v>
                </c:pt>
                <c:pt idx="20">
                  <c:v>5.246913580246915</c:v>
                </c:pt>
                <c:pt idx="21">
                  <c:v>5.866666666666667</c:v>
                </c:pt>
                <c:pt idx="22">
                  <c:v>4.666666666666667</c:v>
                </c:pt>
                <c:pt idx="23">
                  <c:v>4.933333333333336</c:v>
                </c:pt>
                <c:pt idx="24">
                  <c:v>4.888888888888887</c:v>
                </c:pt>
              </c:numCache>
            </c:numRef>
          </c:val>
          <c:extLst xmlns:c16r2="http://schemas.microsoft.com/office/drawing/2015/06/chart">
            <c:ext xmlns:c16="http://schemas.microsoft.com/office/drawing/2014/chart" uri="{C3380CC4-5D6E-409C-BE32-E72D297353CC}">
              <c16:uniqueId val="{00000000-D4A8-443A-96FF-857A807026E3}"/>
            </c:ext>
          </c:extLst>
        </c:ser>
        <c:ser>
          <c:idx val="1"/>
          <c:order val="1"/>
          <c:tx>
            <c:strRef>
              <c:f>Minutes!$C$2</c:f>
              <c:strCache>
                <c:ptCount val="1"/>
                <c:pt idx="0">
                  <c:v>Innovation</c:v>
                </c:pt>
              </c:strCache>
            </c:strRef>
          </c:tx>
          <c:spPr>
            <a:solidFill>
              <a:schemeClr val="accent4"/>
            </a:solidFill>
            <a:ln w="9525" cap="flat" cmpd="sng" algn="ctr">
              <a:solidFill>
                <a:schemeClr val="lt1">
                  <a:alpha val="50000"/>
                </a:schemeClr>
              </a:solidFill>
              <a:round/>
            </a:ln>
            <a:effectLst/>
          </c:spPr>
          <c:invertIfNegative val="0"/>
          <c:cat>
            <c:strRef>
              <c:f>Minutes!$A$3:$A$27</c:f>
              <c:strCache>
                <c:ptCount val="25"/>
                <c:pt idx="0">
                  <c:v>0</c:v>
                </c:pt>
                <c:pt idx="1">
                  <c:v>0</c:v>
                </c:pt>
                <c:pt idx="2">
                  <c:v>0</c:v>
                </c:pt>
                <c:pt idx="3">
                  <c:v>1</c:v>
                </c:pt>
                <c:pt idx="4">
                  <c:v>2</c:v>
                </c:pt>
                <c:pt idx="5">
                  <c:v>3</c:v>
                </c:pt>
                <c:pt idx="6">
                  <c:v>4</c:v>
                </c:pt>
                <c:pt idx="7">
                  <c:v>5</c:v>
                </c:pt>
                <c:pt idx="8">
                  <c:v>7</c:v>
                </c:pt>
                <c:pt idx="9">
                  <c:v>8</c:v>
                </c:pt>
                <c:pt idx="10">
                  <c:v>8</c:v>
                </c:pt>
                <c:pt idx="11">
                  <c:v>10</c:v>
                </c:pt>
                <c:pt idx="12">
                  <c:v>12</c:v>
                </c:pt>
                <c:pt idx="13">
                  <c:v>13</c:v>
                </c:pt>
                <c:pt idx="14">
                  <c:v>15</c:v>
                </c:pt>
                <c:pt idx="15">
                  <c:v>18</c:v>
                </c:pt>
                <c:pt idx="16">
                  <c:v>19</c:v>
                </c:pt>
                <c:pt idx="17">
                  <c:v>20</c:v>
                </c:pt>
                <c:pt idx="18">
                  <c:v>23</c:v>
                </c:pt>
                <c:pt idx="19">
                  <c:v>25</c:v>
                </c:pt>
                <c:pt idx="20">
                  <c:v>30</c:v>
                </c:pt>
                <c:pt idx="21">
                  <c:v>35</c:v>
                </c:pt>
                <c:pt idx="22">
                  <c:v>40</c:v>
                </c:pt>
                <c:pt idx="23">
                  <c:v>45</c:v>
                </c:pt>
                <c:pt idx="24">
                  <c:v>60</c:v>
                </c:pt>
              </c:strCache>
            </c:strRef>
          </c:cat>
          <c:val>
            <c:numRef>
              <c:f>Minutes!$C$3:$C$27</c:f>
              <c:numCache>
                <c:formatCode>###0.0000</c:formatCode>
                <c:ptCount val="25"/>
                <c:pt idx="0">
                  <c:v>2.25</c:v>
                </c:pt>
                <c:pt idx="1">
                  <c:v>3.5</c:v>
                </c:pt>
                <c:pt idx="2">
                  <c:v>2.0</c:v>
                </c:pt>
                <c:pt idx="3">
                  <c:v>2.166666666666666</c:v>
                </c:pt>
                <c:pt idx="4">
                  <c:v>2.8125</c:v>
                </c:pt>
                <c:pt idx="5">
                  <c:v>4.03125</c:v>
                </c:pt>
                <c:pt idx="6">
                  <c:v>4.291666666666666</c:v>
                </c:pt>
                <c:pt idx="7">
                  <c:v>3.300373134328359</c:v>
                </c:pt>
                <c:pt idx="8">
                  <c:v>4.85</c:v>
                </c:pt>
                <c:pt idx="9">
                  <c:v>2.65</c:v>
                </c:pt>
                <c:pt idx="10">
                  <c:v>3.109375</c:v>
                </c:pt>
                <c:pt idx="11">
                  <c:v>3.798863636363634</c:v>
                </c:pt>
                <c:pt idx="12">
                  <c:v>4.59375</c:v>
                </c:pt>
                <c:pt idx="13">
                  <c:v>4.649999999999998</c:v>
                </c:pt>
                <c:pt idx="14">
                  <c:v>4.235000000000002</c:v>
                </c:pt>
                <c:pt idx="15">
                  <c:v>4.541666666666666</c:v>
                </c:pt>
                <c:pt idx="16">
                  <c:v>3.625</c:v>
                </c:pt>
                <c:pt idx="17">
                  <c:v>4.138297872340427</c:v>
                </c:pt>
                <c:pt idx="18">
                  <c:v>3.3125</c:v>
                </c:pt>
                <c:pt idx="19">
                  <c:v>5.6</c:v>
                </c:pt>
                <c:pt idx="20">
                  <c:v>5.305555555555553</c:v>
                </c:pt>
                <c:pt idx="21">
                  <c:v>5.3</c:v>
                </c:pt>
                <c:pt idx="22">
                  <c:v>4.75</c:v>
                </c:pt>
                <c:pt idx="23">
                  <c:v>5.55</c:v>
                </c:pt>
                <c:pt idx="24">
                  <c:v>4.833333333333332</c:v>
                </c:pt>
              </c:numCache>
            </c:numRef>
          </c:val>
          <c:extLst xmlns:c16r2="http://schemas.microsoft.com/office/drawing/2015/06/chart">
            <c:ext xmlns:c16="http://schemas.microsoft.com/office/drawing/2014/chart" uri="{C3380CC4-5D6E-409C-BE32-E72D297353CC}">
              <c16:uniqueId val="{00000001-D4A8-443A-96FF-857A807026E3}"/>
            </c:ext>
          </c:extLst>
        </c:ser>
        <c:dLbls>
          <c:showLegendKey val="0"/>
          <c:showVal val="0"/>
          <c:showCatName val="0"/>
          <c:showSerName val="0"/>
          <c:showPercent val="0"/>
          <c:showBubbleSize val="0"/>
        </c:dLbls>
        <c:gapWidth val="150"/>
        <c:axId val="2126327544"/>
        <c:axId val="2117076200"/>
      </c:barChart>
      <c:catAx>
        <c:axId val="2126327544"/>
        <c:scaling>
          <c:orientation val="minMax"/>
        </c:scaling>
        <c:delete val="0"/>
        <c:axPos val="b"/>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Book Antiqua" panose="02040602050305030304" pitchFamily="18" charset="0"/>
                    <a:ea typeface="+mn-ea"/>
                    <a:cs typeface="+mn-cs"/>
                  </a:defRPr>
                </a:pPr>
                <a:r>
                  <a:rPr lang="en-US" sz="1800"/>
                  <a:t>Minutes/Day</a:t>
                </a:r>
              </a:p>
            </c:rich>
          </c:tx>
          <c:layout/>
          <c:overlay val="0"/>
          <c:spPr>
            <a:noFill/>
            <a:ln>
              <a:noFill/>
            </a:ln>
            <a:effectLst/>
          </c:spPr>
        </c:title>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600" b="0" i="0" u="none" strike="noStrike" kern="1200" cap="all" baseline="0">
                <a:solidFill>
                  <a:schemeClr val="dk1">
                    <a:lumMod val="75000"/>
                    <a:lumOff val="25000"/>
                  </a:schemeClr>
                </a:solidFill>
                <a:latin typeface="Book Antiqua" panose="02040602050305030304" pitchFamily="18" charset="0"/>
                <a:ea typeface="+mn-ea"/>
                <a:cs typeface="+mn-cs"/>
              </a:defRPr>
            </a:pPr>
            <a:endParaRPr lang="en-US"/>
          </a:p>
        </c:txPr>
        <c:crossAx val="2117076200"/>
        <c:crosses val="autoZero"/>
        <c:auto val="1"/>
        <c:lblAlgn val="ctr"/>
        <c:lblOffset val="100"/>
        <c:noMultiLvlLbl val="0"/>
      </c:catAx>
      <c:valAx>
        <c:axId val="2117076200"/>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spcFirstLastPara="1" vertOverflow="ellipsis" vert="horz" wrap="square" anchor="ctr" anchorCtr="1"/>
              <a:lstStyle/>
              <a:p>
                <a:pPr>
                  <a:defRPr sz="1800" b="1" i="0" u="none" strike="noStrike" kern="1200" baseline="0">
                    <a:solidFill>
                      <a:schemeClr val="dk1">
                        <a:lumMod val="75000"/>
                        <a:lumOff val="25000"/>
                      </a:schemeClr>
                    </a:solidFill>
                    <a:latin typeface="Book Antiqua" panose="02040602050305030304" pitchFamily="18" charset="0"/>
                    <a:ea typeface="+mn-ea"/>
                    <a:cs typeface="+mn-cs"/>
                  </a:defRPr>
                </a:pPr>
                <a:r>
                  <a:rPr lang="en-US" sz="1800"/>
                  <a:t>Trait</a:t>
                </a:r>
              </a:p>
            </c:rich>
          </c:tx>
          <c:layout/>
          <c:overlay val="0"/>
          <c:spPr>
            <a:noFill/>
            <a:ln>
              <a:noFill/>
            </a:ln>
            <a:effectLst/>
          </c:spPr>
        </c:title>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crossAx val="2126327544"/>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latin typeface="Book Antiqua" panose="02040602050305030304" pitchFamily="18"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baseline="0">
                <a:solidFill>
                  <a:schemeClr val="dk1">
                    <a:lumMod val="75000"/>
                    <a:lumOff val="25000"/>
                  </a:schemeClr>
                </a:solidFill>
                <a:latin typeface="Book Antiqua" panose="02040602050305030304" pitchFamily="18" charset="0"/>
                <a:ea typeface="+mn-ea"/>
                <a:cs typeface="+mn-cs"/>
              </a:defRPr>
            </a:pPr>
            <a:r>
              <a:rPr lang="en-US" sz="3200">
                <a:latin typeface="Book Antiqua" panose="02040602050305030304" pitchFamily="18" charset="0"/>
              </a:rPr>
              <a:t>Cosmetic Use</a:t>
            </a:r>
          </a:p>
        </c:rich>
      </c:tx>
      <c:layout/>
      <c:overlay val="0"/>
      <c:spPr>
        <a:noFill/>
        <a:ln>
          <a:noFill/>
        </a:ln>
        <a:effectLst/>
      </c:spPr>
    </c:title>
    <c:autoTitleDeleted val="0"/>
    <c:plotArea>
      <c:layout/>
      <c:barChart>
        <c:barDir val="col"/>
        <c:grouping val="clustered"/>
        <c:varyColors val="0"/>
        <c:ser>
          <c:idx val="0"/>
          <c:order val="0"/>
          <c:tx>
            <c:strRef>
              <c:f>Days!$B$2</c:f>
              <c:strCache>
                <c:ptCount val="1"/>
                <c:pt idx="0">
                  <c:v>Innovation</c:v>
                </c:pt>
              </c:strCache>
            </c:strRef>
          </c:tx>
          <c:spPr>
            <a:solidFill>
              <a:schemeClr val="accent1">
                <a:alpha val="85000"/>
              </a:schemeClr>
            </a:solidFill>
            <a:ln w="9525" cap="flat" cmpd="sng" algn="ctr">
              <a:solidFill>
                <a:schemeClr val="lt1">
                  <a:alpha val="50000"/>
                </a:schemeClr>
              </a:solidFill>
              <a:round/>
            </a:ln>
            <a:effectLst/>
          </c:spPr>
          <c:invertIfNegative val="0"/>
          <c:dLbls>
            <c:delete val="1"/>
          </c:dLbls>
          <c:cat>
            <c:strRef>
              <c:f>Days!$A$3:$A$10</c:f>
              <c:strCache>
                <c:ptCount val="8"/>
                <c:pt idx="0">
                  <c:v>0</c:v>
                </c:pt>
                <c:pt idx="1">
                  <c:v>1</c:v>
                </c:pt>
                <c:pt idx="2">
                  <c:v>2</c:v>
                </c:pt>
                <c:pt idx="3">
                  <c:v>3</c:v>
                </c:pt>
                <c:pt idx="4">
                  <c:v>4</c:v>
                </c:pt>
                <c:pt idx="5">
                  <c:v>5</c:v>
                </c:pt>
                <c:pt idx="6">
                  <c:v>6</c:v>
                </c:pt>
                <c:pt idx="7">
                  <c:v>7</c:v>
                </c:pt>
              </c:strCache>
            </c:strRef>
          </c:cat>
          <c:val>
            <c:numRef>
              <c:f>Days!$B$3:$B$10</c:f>
              <c:numCache>
                <c:formatCode>###0.0000</c:formatCode>
                <c:ptCount val="8"/>
                <c:pt idx="0">
                  <c:v>1.75</c:v>
                </c:pt>
                <c:pt idx="1">
                  <c:v>3.2</c:v>
                </c:pt>
                <c:pt idx="2">
                  <c:v>3.517857142857143</c:v>
                </c:pt>
                <c:pt idx="3">
                  <c:v>4.234374999999997</c:v>
                </c:pt>
                <c:pt idx="4">
                  <c:v>4.195512820512819</c:v>
                </c:pt>
                <c:pt idx="5">
                  <c:v>3.875</c:v>
                </c:pt>
                <c:pt idx="6">
                  <c:v>4.132352941176469</c:v>
                </c:pt>
                <c:pt idx="7">
                  <c:v>4.141393442622948</c:v>
                </c:pt>
              </c:numCache>
            </c:numRef>
          </c:val>
          <c:extLst xmlns:c16r2="http://schemas.microsoft.com/office/drawing/2015/06/chart">
            <c:ext xmlns:c16="http://schemas.microsoft.com/office/drawing/2014/chart" uri="{C3380CC4-5D6E-409C-BE32-E72D297353CC}">
              <c16:uniqueId val="{00000000-256F-4059-8DF1-4C1C3148EBA4}"/>
            </c:ext>
          </c:extLst>
        </c:ser>
        <c:ser>
          <c:idx val="1"/>
          <c:order val="1"/>
          <c:tx>
            <c:strRef>
              <c:f>Days!$C$2</c:f>
              <c:strCache>
                <c:ptCount val="1"/>
                <c:pt idx="0">
                  <c:v>Self-Esteem</c:v>
                </c:pt>
              </c:strCache>
            </c:strRef>
          </c:tx>
          <c:spPr>
            <a:solidFill>
              <a:schemeClr val="accent4"/>
            </a:solidFill>
            <a:ln w="9525" cap="flat" cmpd="sng" algn="ctr">
              <a:solidFill>
                <a:schemeClr val="lt1">
                  <a:alpha val="50000"/>
                </a:schemeClr>
              </a:solidFill>
              <a:round/>
            </a:ln>
            <a:effectLst/>
          </c:spPr>
          <c:invertIfNegative val="0"/>
          <c:dLbls>
            <c:delete val="1"/>
          </c:dLbls>
          <c:cat>
            <c:strRef>
              <c:f>Days!$A$3:$A$10</c:f>
              <c:strCache>
                <c:ptCount val="8"/>
                <c:pt idx="0">
                  <c:v>0</c:v>
                </c:pt>
                <c:pt idx="1">
                  <c:v>1</c:v>
                </c:pt>
                <c:pt idx="2">
                  <c:v>2</c:v>
                </c:pt>
                <c:pt idx="3">
                  <c:v>3</c:v>
                </c:pt>
                <c:pt idx="4">
                  <c:v>4</c:v>
                </c:pt>
                <c:pt idx="5">
                  <c:v>5</c:v>
                </c:pt>
                <c:pt idx="6">
                  <c:v>6</c:v>
                </c:pt>
                <c:pt idx="7">
                  <c:v>7</c:v>
                </c:pt>
              </c:strCache>
            </c:strRef>
          </c:cat>
          <c:val>
            <c:numRef>
              <c:f>Days!$C$3:$C$10</c:f>
              <c:numCache>
                <c:formatCode>###0.0000</c:formatCode>
                <c:ptCount val="8"/>
                <c:pt idx="0">
                  <c:v>1.166666666666666</c:v>
                </c:pt>
                <c:pt idx="1">
                  <c:v>2.533333333333333</c:v>
                </c:pt>
                <c:pt idx="2">
                  <c:v>2.825396825396826</c:v>
                </c:pt>
                <c:pt idx="3">
                  <c:v>3.277777777777778</c:v>
                </c:pt>
                <c:pt idx="4">
                  <c:v>4.299145299145296</c:v>
                </c:pt>
                <c:pt idx="5">
                  <c:v>3.974910394265233</c:v>
                </c:pt>
                <c:pt idx="6">
                  <c:v>4.784313725490197</c:v>
                </c:pt>
                <c:pt idx="7">
                  <c:v>4.806010928961746</c:v>
                </c:pt>
              </c:numCache>
            </c:numRef>
          </c:val>
          <c:extLst xmlns:c16r2="http://schemas.microsoft.com/office/drawing/2015/06/chart">
            <c:ext xmlns:c16="http://schemas.microsoft.com/office/drawing/2014/chart" uri="{C3380CC4-5D6E-409C-BE32-E72D297353CC}">
              <c16:uniqueId val="{00000001-256F-4059-8DF1-4C1C3148EBA4}"/>
            </c:ext>
          </c:extLst>
        </c:ser>
        <c:dLbls>
          <c:dLblPos val="inEnd"/>
          <c:showLegendKey val="0"/>
          <c:showVal val="1"/>
          <c:showCatName val="0"/>
          <c:showSerName val="0"/>
          <c:showPercent val="0"/>
          <c:showBubbleSize val="0"/>
        </c:dLbls>
        <c:gapWidth val="65"/>
        <c:axId val="2122748008"/>
        <c:axId val="2038292856"/>
      </c:barChart>
      <c:catAx>
        <c:axId val="2122748008"/>
        <c:scaling>
          <c:orientation val="minMax"/>
        </c:scaling>
        <c:delete val="0"/>
        <c:axPos val="b"/>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Book Antiqua" panose="02040602050305030304" pitchFamily="18" charset="0"/>
                    <a:ea typeface="+mn-ea"/>
                    <a:cs typeface="+mn-cs"/>
                  </a:defRPr>
                </a:pPr>
                <a:r>
                  <a:rPr lang="en-US" sz="1800">
                    <a:latin typeface="Book Antiqua" panose="02040602050305030304" pitchFamily="18" charset="0"/>
                  </a:rPr>
                  <a:t>Days/Week</a:t>
                </a:r>
              </a:p>
            </c:rich>
          </c:tx>
          <c:layout/>
          <c:overlay val="0"/>
          <c:spPr>
            <a:noFill/>
            <a:ln>
              <a:noFill/>
            </a:ln>
            <a:effectLst/>
          </c:spPr>
        </c:title>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Book Antiqua" panose="02040602050305030304" pitchFamily="18" charset="0"/>
                <a:ea typeface="+mn-ea"/>
                <a:cs typeface="+mn-cs"/>
              </a:defRPr>
            </a:pPr>
            <a:endParaRPr lang="en-US"/>
          </a:p>
        </c:txPr>
        <c:crossAx val="2038292856"/>
        <c:crosses val="autoZero"/>
        <c:auto val="1"/>
        <c:lblAlgn val="ctr"/>
        <c:lblOffset val="100"/>
        <c:noMultiLvlLbl val="0"/>
      </c:catAx>
      <c:valAx>
        <c:axId val="203829285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spcFirstLastPara="1" vertOverflow="ellipsis" vert="horz" wrap="square" anchor="ctr" anchorCtr="1"/>
              <a:lstStyle/>
              <a:p>
                <a:pPr>
                  <a:defRPr sz="1800" b="1" i="0" u="none" strike="noStrike" kern="1200" baseline="0">
                    <a:solidFill>
                      <a:schemeClr val="dk1">
                        <a:lumMod val="75000"/>
                        <a:lumOff val="25000"/>
                      </a:schemeClr>
                    </a:solidFill>
                    <a:latin typeface="Book Antiqua" panose="02040602050305030304" pitchFamily="18" charset="0"/>
                    <a:ea typeface="+mn-ea"/>
                    <a:cs typeface="+mn-cs"/>
                  </a:defRPr>
                </a:pPr>
                <a:r>
                  <a:rPr lang="en-US" sz="1800">
                    <a:latin typeface="Book Antiqua" panose="02040602050305030304" pitchFamily="18" charset="0"/>
                  </a:rPr>
                  <a:t> Trait</a:t>
                </a:r>
              </a:p>
            </c:rich>
          </c:tx>
          <c:layout/>
          <c:overlay val="0"/>
          <c:spPr>
            <a:noFill/>
            <a:ln>
              <a:noFill/>
            </a:ln>
            <a:effectLst/>
          </c:spPr>
        </c:title>
        <c:numFmt formatCode="###0.0000" sourceLinked="1"/>
        <c:majorTickMark val="none"/>
        <c:minorTickMark val="none"/>
        <c:tickLblPos val="nextTo"/>
        <c:crossAx val="2122748008"/>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Book Antiqua" panose="02040602050305030304" pitchFamily="18" charset="0"/>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4/25/18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flipH="1">
            <a:off x="22677120" y="7629108"/>
            <a:ext cx="91440" cy="2904943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5" name="Rectangle 14"/>
          <p:cNvSpPr/>
          <p:nvPr userDrawn="1"/>
        </p:nvSpPr>
        <p:spPr>
          <a:xfrm>
            <a:off x="22768560" y="8000169"/>
            <a:ext cx="1798568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chart" Target="../charts/chart3.xml"/><Relationship Id="rId12" Type="http://schemas.openxmlformats.org/officeDocument/2006/relationships/chart" Target="../charts/chart4.xml"/><Relationship Id="rId13" Type="http://schemas.openxmlformats.org/officeDocument/2006/relationships/chart" Target="../charts/chart5.xml"/><Relationship Id="rId1" Type="http://schemas.openxmlformats.org/officeDocument/2006/relationships/slideLayout" Target="../slideLayouts/slideLayout1.xml"/><Relationship Id="rId2" Type="http://schemas.openxmlformats.org/officeDocument/2006/relationships/chart" Target="../charts/chart1.xml"/><Relationship Id="rId3" Type="http://schemas.openxmlformats.org/officeDocument/2006/relationships/chart" Target="../charts/chart2.xml"/><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3209364"/>
            <a:ext cx="32644080" cy="1838909"/>
          </a:xfrm>
        </p:spPr>
        <p:txBody>
          <a:bodyPr>
            <a:noAutofit/>
          </a:bodyPr>
          <a:lstStyle/>
          <a:p>
            <a:pPr algn="l"/>
            <a:r>
              <a:rPr lang="en-US" sz="12800" dirty="0"/>
              <a:t>Beauty Today</a:t>
            </a:r>
            <a:endParaRPr lang="en-US" sz="12800" dirty="0">
              <a:latin typeface="Minion Pro" panose="02040503050306020203" pitchFamily="18" charset="0"/>
            </a:endParaRPr>
          </a:p>
        </p:txBody>
      </p:sp>
      <p:sp>
        <p:nvSpPr>
          <p:cNvPr id="6" name="Title 1"/>
          <p:cNvSpPr txBox="1">
            <a:spLocks/>
          </p:cNvSpPr>
          <p:nvPr/>
        </p:nvSpPr>
        <p:spPr>
          <a:xfrm>
            <a:off x="2456322" y="5953159"/>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3818" dirty="0">
              <a:solidFill>
                <a:schemeClr val="bg1">
                  <a:lumMod val="50000"/>
                </a:schemeClr>
              </a:solidFill>
              <a:latin typeface="Minion Pro" panose="02040503050306020203" pitchFamily="18" charset="0"/>
            </a:endParaRPr>
          </a:p>
          <a:p>
            <a:pPr algn="l"/>
            <a:r>
              <a:rPr lang="en-US" sz="3818" dirty="0">
                <a:solidFill>
                  <a:schemeClr val="bg1">
                    <a:lumMod val="50000"/>
                  </a:schemeClr>
                </a:solidFill>
                <a:latin typeface="Minion Pro" panose="02040503050306020203" pitchFamily="18" charset="0"/>
              </a:rPr>
              <a:t>Sydney Livingston, Stephanie Symons, &amp; Dr. Scott Swanson |   Management &amp; Marketing Department</a:t>
            </a:r>
          </a:p>
        </p:txBody>
      </p:sp>
      <p:sp>
        <p:nvSpPr>
          <p:cNvPr id="7" name="Title 1"/>
          <p:cNvSpPr txBox="1">
            <a:spLocks/>
          </p:cNvSpPr>
          <p:nvPr/>
        </p:nvSpPr>
        <p:spPr>
          <a:xfrm>
            <a:off x="2456322" y="4999472"/>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spcBef>
                <a:spcPts val="0"/>
              </a:spcBef>
            </a:pPr>
            <a:r>
              <a:rPr lang="en-US" sz="6000" cap="small" dirty="0">
                <a:solidFill>
                  <a:srgbClr val="DD9E11"/>
                </a:solidFill>
                <a:latin typeface="EB Garamond"/>
              </a:rPr>
              <a:t>Understanding Female Cosmetic Related Behaviors and consumption drivers</a:t>
            </a:r>
            <a:endParaRPr lang="en-US" sz="6000" dirty="0"/>
          </a:p>
        </p:txBody>
      </p:sp>
      <p:sp>
        <p:nvSpPr>
          <p:cNvPr id="8" name="Subtitle 2"/>
          <p:cNvSpPr txBox="1">
            <a:spLocks/>
          </p:cNvSpPr>
          <p:nvPr/>
        </p:nvSpPr>
        <p:spPr>
          <a:xfrm>
            <a:off x="1658360" y="8687760"/>
            <a:ext cx="7203565" cy="245668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2800" dirty="0"/>
              <a:t>The $350 Billion Cosmetic Industry changes frequently with shifts in consumer preferences and innovations. To keep up with the changes, cosmetic companies must understand the motivations and behaviors of women today when it comes to purchasing cosmetics. The literature currently provides little understanding regarding cosmetic consumption.</a:t>
            </a:r>
          </a:p>
          <a:p>
            <a:pPr algn="l"/>
            <a:endParaRPr lang="en-US" sz="2800" dirty="0"/>
          </a:p>
        </p:txBody>
      </p:sp>
      <p:sp>
        <p:nvSpPr>
          <p:cNvPr id="10" name="Subtitle 2"/>
          <p:cNvSpPr txBox="1">
            <a:spLocks/>
          </p:cNvSpPr>
          <p:nvPr/>
        </p:nvSpPr>
        <p:spPr>
          <a:xfrm>
            <a:off x="9986674" y="19503709"/>
            <a:ext cx="6337316" cy="1139636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2800" dirty="0"/>
          </a:p>
        </p:txBody>
      </p:sp>
      <p:sp>
        <p:nvSpPr>
          <p:cNvPr id="12" name="TextBox 11"/>
          <p:cNvSpPr txBox="1"/>
          <p:nvPr/>
        </p:nvSpPr>
        <p:spPr>
          <a:xfrm>
            <a:off x="2043955" y="23681605"/>
            <a:ext cx="6156799" cy="461665"/>
          </a:xfrm>
          <a:prstGeom prst="rect">
            <a:avLst/>
          </a:prstGeom>
          <a:noFill/>
        </p:spPr>
        <p:txBody>
          <a:bodyPr wrap="square" rtlCol="0">
            <a:spAutoFit/>
          </a:bodyPr>
          <a:lstStyle/>
          <a:p>
            <a:pPr algn="ctr"/>
            <a:r>
              <a:rPr lang="en-US" sz="2400" b="1" dirty="0">
                <a:latin typeface="+mj-lt"/>
              </a:rPr>
              <a:t>Age of Participants</a:t>
            </a:r>
          </a:p>
        </p:txBody>
      </p:sp>
      <p:sp>
        <p:nvSpPr>
          <p:cNvPr id="3" name="TextBox 2"/>
          <p:cNvSpPr txBox="1"/>
          <p:nvPr/>
        </p:nvSpPr>
        <p:spPr>
          <a:xfrm>
            <a:off x="1884262" y="7725627"/>
            <a:ext cx="6482795" cy="923330"/>
          </a:xfrm>
          <a:prstGeom prst="rect">
            <a:avLst/>
          </a:prstGeom>
          <a:noFill/>
        </p:spPr>
        <p:txBody>
          <a:bodyPr wrap="square" rtlCol="0">
            <a:spAutoFit/>
          </a:bodyPr>
          <a:lstStyle/>
          <a:p>
            <a:pPr algn="ctr"/>
            <a:r>
              <a:rPr lang="en-US" sz="5400" cap="small" dirty="0">
                <a:solidFill>
                  <a:srgbClr val="DD9E11"/>
                </a:solidFill>
                <a:latin typeface="Minion Pro" panose="02040503050306020203" pitchFamily="18" charset="0"/>
              </a:rPr>
              <a:t>Introduction</a:t>
            </a:r>
          </a:p>
        </p:txBody>
      </p:sp>
      <p:sp>
        <p:nvSpPr>
          <p:cNvPr id="14" name="TextBox 13"/>
          <p:cNvSpPr txBox="1"/>
          <p:nvPr/>
        </p:nvSpPr>
        <p:spPr>
          <a:xfrm>
            <a:off x="1867988" y="13939321"/>
            <a:ext cx="6482795" cy="604781"/>
          </a:xfrm>
          <a:prstGeom prst="rect">
            <a:avLst/>
          </a:prstGeom>
          <a:noFill/>
        </p:spPr>
        <p:txBody>
          <a:bodyPr wrap="square" rtlCol="0">
            <a:spAutoFit/>
          </a:bodyPr>
          <a:lstStyle/>
          <a:p>
            <a:pPr algn="ct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Purpose</a:t>
            </a:r>
          </a:p>
        </p:txBody>
      </p:sp>
      <p:sp>
        <p:nvSpPr>
          <p:cNvPr id="17" name="TextBox 16"/>
          <p:cNvSpPr txBox="1"/>
          <p:nvPr/>
        </p:nvSpPr>
        <p:spPr>
          <a:xfrm>
            <a:off x="13088181" y="25764949"/>
            <a:ext cx="6482795" cy="646331"/>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rPr>
              <a:t>Self-Esteem &amp; Innovation</a:t>
            </a:r>
          </a:p>
        </p:txBody>
      </p:sp>
      <p:sp>
        <p:nvSpPr>
          <p:cNvPr id="19" name="TextBox 18"/>
          <p:cNvSpPr txBox="1"/>
          <p:nvPr/>
        </p:nvSpPr>
        <p:spPr>
          <a:xfrm>
            <a:off x="12830648" y="18026058"/>
            <a:ext cx="6482795" cy="646331"/>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rPr>
              <a:t>Factors Created</a:t>
            </a:r>
          </a:p>
        </p:txBody>
      </p:sp>
      <p:sp>
        <p:nvSpPr>
          <p:cNvPr id="20" name="TextBox 19"/>
          <p:cNvSpPr txBox="1"/>
          <p:nvPr/>
        </p:nvSpPr>
        <p:spPr>
          <a:xfrm>
            <a:off x="1665139" y="14513523"/>
            <a:ext cx="7188994" cy="4903907"/>
          </a:xfrm>
          <a:prstGeom prst="rect">
            <a:avLst/>
          </a:prstGeom>
          <a:noFill/>
        </p:spPr>
        <p:txBody>
          <a:bodyPr wrap="square" rtlCol="0">
            <a:spAutoFit/>
          </a:bodyPr>
          <a:lstStyle/>
          <a:p>
            <a:pPr algn="just" defTabSz="3840297">
              <a:lnSpc>
                <a:spcPct val="90000"/>
              </a:lnSpc>
              <a:spcBef>
                <a:spcPts val="4200"/>
              </a:spcBef>
            </a:pPr>
            <a:r>
              <a:rPr lang="en-US" sz="2800" dirty="0"/>
              <a:t>The purpose of this research was to analyze the phenomena of female cosmetic consumption. We investigated attitudes towards cosmetics, usage patterns, behavioral and personality inventories, as well as demographics. Cosmetics are used in nearly all societies around the world, and refers to any of the several preparations that are applied to the human body for beautifying, preserving, or altering the appearance.</a:t>
            </a:r>
          </a:p>
          <a:p>
            <a:pPr defTabSz="3840297">
              <a:lnSpc>
                <a:spcPct val="90000"/>
              </a:lnSpc>
              <a:spcBef>
                <a:spcPts val="4200"/>
              </a:spcBef>
            </a:pPr>
            <a:endParaRPr lang="en-US" sz="2800" dirty="0"/>
          </a:p>
        </p:txBody>
      </p:sp>
      <p:sp>
        <p:nvSpPr>
          <p:cNvPr id="21" name="TextBox 20"/>
          <p:cNvSpPr txBox="1"/>
          <p:nvPr/>
        </p:nvSpPr>
        <p:spPr>
          <a:xfrm>
            <a:off x="1872679" y="29997540"/>
            <a:ext cx="6482795" cy="646331"/>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rPr>
              <a:t>Introductory</a:t>
            </a:r>
            <a:r>
              <a:rPr lang="en-US" sz="3600" cap="small" dirty="0"/>
              <a:t> </a:t>
            </a:r>
            <a:r>
              <a:rPr lang="en-US" sz="3600" cap="small" dirty="0">
                <a:solidFill>
                  <a:schemeClr val="accent1">
                    <a:lumMod val="50000"/>
                  </a:schemeClr>
                </a:solidFill>
                <a:latin typeface="Minion Pro" panose="02040503050306020203" pitchFamily="18" charset="0"/>
              </a:rPr>
              <a:t>findings</a:t>
            </a:r>
          </a:p>
        </p:txBody>
      </p:sp>
      <p:sp>
        <p:nvSpPr>
          <p:cNvPr id="23" name="TextBox 22"/>
          <p:cNvSpPr txBox="1"/>
          <p:nvPr/>
        </p:nvSpPr>
        <p:spPr>
          <a:xfrm>
            <a:off x="2176077" y="29530681"/>
            <a:ext cx="6156799" cy="461665"/>
          </a:xfrm>
          <a:prstGeom prst="rect">
            <a:avLst/>
          </a:prstGeom>
          <a:noFill/>
        </p:spPr>
        <p:txBody>
          <a:bodyPr wrap="square" rtlCol="0">
            <a:spAutoFit/>
          </a:bodyPr>
          <a:lstStyle/>
          <a:p>
            <a:pPr algn="ctr"/>
            <a:r>
              <a:rPr lang="en-US" sz="2400" b="1" dirty="0"/>
              <a:t>Income of Participants</a:t>
            </a:r>
          </a:p>
        </p:txBody>
      </p:sp>
      <p:sp>
        <p:nvSpPr>
          <p:cNvPr id="27" name="Subtitle 2"/>
          <p:cNvSpPr txBox="1">
            <a:spLocks/>
          </p:cNvSpPr>
          <p:nvPr/>
        </p:nvSpPr>
        <p:spPr>
          <a:xfrm>
            <a:off x="9986670" y="31999633"/>
            <a:ext cx="6337319" cy="322882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2800" dirty="0"/>
          </a:p>
        </p:txBody>
      </p:sp>
      <p:sp>
        <p:nvSpPr>
          <p:cNvPr id="30" name="TextBox 29"/>
          <p:cNvSpPr txBox="1"/>
          <p:nvPr/>
        </p:nvSpPr>
        <p:spPr>
          <a:xfrm>
            <a:off x="23161299" y="20137514"/>
            <a:ext cx="7122815" cy="923330"/>
          </a:xfrm>
          <a:prstGeom prst="rect">
            <a:avLst/>
          </a:prstGeom>
          <a:noFill/>
        </p:spPr>
        <p:txBody>
          <a:bodyPr wrap="square" rtlCol="0">
            <a:spAutoFit/>
          </a:bodyPr>
          <a:lstStyle/>
          <a:p>
            <a:pPr algn="ctr"/>
            <a:r>
              <a:rPr lang="en-US" sz="5400" cap="small" dirty="0">
                <a:solidFill>
                  <a:srgbClr val="DD9E11"/>
                </a:solidFill>
                <a:latin typeface="Minion Pro" panose="02040503050306020203" pitchFamily="18" charset="0"/>
              </a:rPr>
              <a:t>Findings</a:t>
            </a:r>
          </a:p>
        </p:txBody>
      </p:sp>
      <p:sp>
        <p:nvSpPr>
          <p:cNvPr id="32" name="TextBox 31"/>
          <p:cNvSpPr txBox="1"/>
          <p:nvPr/>
        </p:nvSpPr>
        <p:spPr>
          <a:xfrm>
            <a:off x="32708761" y="25595729"/>
            <a:ext cx="6482795" cy="646331"/>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rPr>
              <a:t>Conclusions</a:t>
            </a:r>
          </a:p>
        </p:txBody>
      </p:sp>
      <p:sp>
        <p:nvSpPr>
          <p:cNvPr id="33" name="TextBox 32"/>
          <p:cNvSpPr txBox="1"/>
          <p:nvPr/>
        </p:nvSpPr>
        <p:spPr>
          <a:xfrm>
            <a:off x="31131126" y="26463790"/>
            <a:ext cx="9665594" cy="5693866"/>
          </a:xfrm>
          <a:prstGeom prst="rect">
            <a:avLst/>
          </a:prstGeom>
          <a:noFill/>
        </p:spPr>
        <p:txBody>
          <a:bodyPr wrap="square" rtlCol="0">
            <a:spAutoFit/>
          </a:bodyPr>
          <a:lstStyle/>
          <a:p>
            <a:pPr algn="just">
              <a:buClr>
                <a:schemeClr val="tx2">
                  <a:lumMod val="75000"/>
                </a:schemeClr>
              </a:buClr>
            </a:pPr>
            <a:r>
              <a:rPr lang="en-US" sz="2800" dirty="0"/>
              <a:t>Our analysis identified several statistically significant relationships in the data. In this poster we focused on findings related to just two of the factors identified, as well as some general information on female cosmetic usage. These findings were very interesting to discover, and could be used in a variety of different ways. They provide insights into cosmetic users </a:t>
            </a:r>
            <a:r>
              <a:rPr lang="en-US" sz="2800" dirty="0" smtClean="0"/>
              <a:t>at </a:t>
            </a:r>
            <a:r>
              <a:rPr lang="en-US" sz="2800" dirty="0"/>
              <a:t>a personal level </a:t>
            </a:r>
            <a:r>
              <a:rPr lang="en-US" sz="2800" dirty="0" smtClean="0"/>
              <a:t>and, most </a:t>
            </a:r>
            <a:r>
              <a:rPr lang="en-US" sz="2800" dirty="0"/>
              <a:t>importantly, can be used in helping businesses better understand their customers. In particular, aiding in better targeting frequent cosmetic users such as Innovators, women high in confidence, cosmetic knowledge, and influence. This would help the company better target users, and in the end create more profit.</a:t>
            </a:r>
          </a:p>
          <a:p>
            <a:pPr marL="818245" indent="-818245">
              <a:buClr>
                <a:schemeClr val="tx2">
                  <a:lumMod val="75000"/>
                </a:schemeClr>
              </a:buClr>
              <a:buFont typeface="Arial" panose="020B0604020202020204" pitchFamily="34" charset="0"/>
              <a:buChar char="•"/>
            </a:pPr>
            <a:endParaRPr lang="en-US" sz="2800" dirty="0"/>
          </a:p>
        </p:txBody>
      </p:sp>
      <p:sp>
        <p:nvSpPr>
          <p:cNvPr id="34" name="TextBox 33"/>
          <p:cNvSpPr txBox="1"/>
          <p:nvPr/>
        </p:nvSpPr>
        <p:spPr>
          <a:xfrm>
            <a:off x="32511201" y="32132673"/>
            <a:ext cx="6482795" cy="646331"/>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rPr>
              <a:t>Future research</a:t>
            </a:r>
          </a:p>
        </p:txBody>
      </p:sp>
      <p:sp>
        <p:nvSpPr>
          <p:cNvPr id="37" name="TextBox 36"/>
          <p:cNvSpPr txBox="1"/>
          <p:nvPr/>
        </p:nvSpPr>
        <p:spPr>
          <a:xfrm>
            <a:off x="12586477" y="17168621"/>
            <a:ext cx="7034640" cy="923330"/>
          </a:xfrm>
          <a:prstGeom prst="rect">
            <a:avLst/>
          </a:prstGeom>
          <a:noFill/>
        </p:spPr>
        <p:txBody>
          <a:bodyPr wrap="square" rtlCol="0">
            <a:spAutoFit/>
          </a:bodyPr>
          <a:lstStyle/>
          <a:p>
            <a:pPr algn="ctr"/>
            <a:r>
              <a:rPr lang="en-US" sz="5400" cap="small" dirty="0">
                <a:solidFill>
                  <a:srgbClr val="DD9E11"/>
                </a:solidFill>
                <a:latin typeface="Minion Pro" panose="02040503050306020203" pitchFamily="18" charset="0"/>
              </a:rPr>
              <a:t>Factors &amp; Traits</a:t>
            </a:r>
          </a:p>
        </p:txBody>
      </p:sp>
      <p:sp>
        <p:nvSpPr>
          <p:cNvPr id="40" name="TextBox 39"/>
          <p:cNvSpPr txBox="1"/>
          <p:nvPr/>
        </p:nvSpPr>
        <p:spPr>
          <a:xfrm>
            <a:off x="23486448" y="20990160"/>
            <a:ext cx="6482795" cy="2308324"/>
          </a:xfrm>
          <a:prstGeom prst="rect">
            <a:avLst/>
          </a:prstGeom>
          <a:noFill/>
        </p:spPr>
        <p:txBody>
          <a:bodyPr wrap="square" rtlCol="0">
            <a:spAutoFit/>
          </a:bodyPr>
          <a:lstStyle/>
          <a:p>
            <a:pPr algn="ctr"/>
            <a:r>
              <a:rPr lang="en-US" sz="3600" cap="small" dirty="0">
                <a:solidFill>
                  <a:schemeClr val="accent1">
                    <a:lumMod val="50000"/>
                  </a:schemeClr>
                </a:solidFill>
                <a:latin typeface="Minion Pro" panose="02040503050306020203" pitchFamily="18" charset="0"/>
                <a:sym typeface="Wingdings" panose="05000000000000000000" pitchFamily="2" charset="2"/>
              </a:rPr>
              <a:t>Self-Esteem, Confidence, Influence, and Knowledge Are Big Factors in Cosmetic Usage </a:t>
            </a:r>
          </a:p>
        </p:txBody>
      </p:sp>
      <p:sp>
        <p:nvSpPr>
          <p:cNvPr id="9" name="TextBox 8"/>
          <p:cNvSpPr txBox="1"/>
          <p:nvPr/>
        </p:nvSpPr>
        <p:spPr>
          <a:xfrm>
            <a:off x="1382912" y="30666802"/>
            <a:ext cx="7479014" cy="6124754"/>
          </a:xfrm>
          <a:prstGeom prst="rect">
            <a:avLst/>
          </a:prstGeom>
          <a:noFill/>
        </p:spPr>
        <p:txBody>
          <a:bodyPr wrap="square" rtlCol="0">
            <a:spAutoFit/>
          </a:bodyPr>
          <a:lstStyle/>
          <a:p>
            <a:pPr algn="just"/>
            <a:r>
              <a:rPr lang="en-US" sz="2800" dirty="0"/>
              <a:t>We conducted an on-line study that recruited female respondents (n = 410) via social media. The questionnaire examined the motivations, behaviors, and psychographics of females in terms of cosmetic use. Respondent ages ranged from 18 to 73 years. The mean age for the participants was 30 years old. Most of the respondents were from Wisconsin (63.4%) and had never married (64.4%). In terms of education, 46.1% reported having some college but no degree, and 28.5% had obtained a Bachelor’s degree. The annual household income of this sample was mixed, with 32% making less than $20,000/year, and 28.8% making over $96,000/year. </a:t>
            </a:r>
          </a:p>
        </p:txBody>
      </p:sp>
      <p:sp>
        <p:nvSpPr>
          <p:cNvPr id="16" name="TextBox 15"/>
          <p:cNvSpPr txBox="1"/>
          <p:nvPr/>
        </p:nvSpPr>
        <p:spPr>
          <a:xfrm>
            <a:off x="9639173" y="18723013"/>
            <a:ext cx="12922119" cy="6986528"/>
          </a:xfrm>
          <a:prstGeom prst="rect">
            <a:avLst/>
          </a:prstGeom>
          <a:noFill/>
        </p:spPr>
        <p:txBody>
          <a:bodyPr wrap="square" rtlCol="0">
            <a:spAutoFit/>
          </a:bodyPr>
          <a:lstStyle/>
          <a:p>
            <a:pPr algn="just"/>
            <a:r>
              <a:rPr lang="en-US" sz="2800" dirty="0"/>
              <a:t>Using SPSS we conducted factor analysis with Varimax rotation which identified 6 different factors based on respondent psychographics, motivations, and behaviors. The 6 factors identified were Self-esteem, Risk, Innovation, Variety, Control, and Extrovert. </a:t>
            </a:r>
          </a:p>
          <a:p>
            <a:endParaRPr lang="en-US" sz="2800" dirty="0"/>
          </a:p>
          <a:p>
            <a:pPr algn="just"/>
            <a:r>
              <a:rPr lang="en-US" sz="2800" dirty="0"/>
              <a:t>The factor Self-Esteem measures the role that cosmetics plays in portraying the respondents self-image. Higher numbers indicate the more that cosmetics are used to portray an image of self to others. Risk is based on questions about taking chances, where a higher number indicates greater risk taking. Innovation was created using influence, confidence, and knowledge questions. High innovation would indicate high confidence, knowledge about cosmetics, and influence on social group’s behaviors.</a:t>
            </a:r>
          </a:p>
          <a:p>
            <a:pPr algn="just"/>
            <a:r>
              <a:rPr lang="en-US" sz="2800" dirty="0"/>
              <a:t>Variety is a factor created with questions about change, with a high number indicating they prefer change and not consistency. The factor Control was created with questions about attention to detail and control of their environment. A high score on Control means they prefer to have more control over their environment. Lastly, the factor Extrovert. A high number indicates the respondent is more extroverted, and a low number indicates they are introverted.</a:t>
            </a:r>
          </a:p>
        </p:txBody>
      </p:sp>
      <p:sp>
        <p:nvSpPr>
          <p:cNvPr id="18" name="TextBox 17"/>
          <p:cNvSpPr txBox="1"/>
          <p:nvPr/>
        </p:nvSpPr>
        <p:spPr>
          <a:xfrm>
            <a:off x="9652162" y="26649628"/>
            <a:ext cx="12897772" cy="10064293"/>
          </a:xfrm>
          <a:prstGeom prst="rect">
            <a:avLst/>
          </a:prstGeom>
          <a:noFill/>
        </p:spPr>
        <p:txBody>
          <a:bodyPr wrap="square" rtlCol="0">
            <a:spAutoFit/>
          </a:bodyPr>
          <a:lstStyle/>
          <a:p>
            <a:pPr algn="just"/>
            <a:r>
              <a:rPr lang="en-US" sz="2800" dirty="0"/>
              <a:t>Analyzing the different factors against the investigated behaviors with cosmetics, it was found that the most significant differences and influences were with the Self-Esteem and Innovation factors. We will now go more in-depth into each of these factors.</a:t>
            </a:r>
          </a:p>
          <a:p>
            <a:endParaRPr lang="en-US" sz="2800" dirty="0"/>
          </a:p>
          <a:p>
            <a:pPr algn="just"/>
            <a:r>
              <a:rPr lang="en-US" sz="2800" dirty="0"/>
              <a:t>There were many significant findings with the Self-Esteem factor, including motivations for using cosmetics, usage behaviors with cosmetics, and purchasing. Women that use cosmetics to improve how they feel about themselves report that cosmetics make them feel good, help them to be more fashionable, as well as help them to be more confident, make positive improvements to their appearance, and to allow them to be more accepted by others. In addition, respondents that enhance their sense of self esteem with cosmetics were found to spend more time applying makeup everyday, stock up more frequently, use cosmetics more often (7 days per week), and were </a:t>
            </a:r>
            <a:r>
              <a:rPr lang="en-US" sz="2800" dirty="0" smtClean="0"/>
              <a:t>more </a:t>
            </a:r>
            <a:r>
              <a:rPr lang="en-US" sz="2800" dirty="0"/>
              <a:t>likely to purchase cosmetics on the internet. </a:t>
            </a:r>
          </a:p>
          <a:p>
            <a:endParaRPr lang="en-US" sz="2800" dirty="0"/>
          </a:p>
          <a:p>
            <a:pPr algn="just"/>
            <a:r>
              <a:rPr lang="en-US" sz="2800" dirty="0"/>
              <a:t>The second factor we report on here is Innovation. Innovators were found to primarily use cosmetics for facial care, report that cosmetics are fun, and that cosmetics help the respondent appear to be more fashionable. Similar to our findings regarding Self-Esteem, Innovators also like the creativity that cosmetics provide. Innovators stock up on makeup frequently (i.e., weekly to monthly). Innovators were also found to purchase more in cosmetic stores, and use cosmetics frequently with many reporting using cosmetics up to seven  days a week.</a:t>
            </a:r>
          </a:p>
          <a:p>
            <a:endParaRPr lang="en-US" sz="2800" dirty="0"/>
          </a:p>
          <a:p>
            <a:endParaRPr lang="en-US" sz="3200" dirty="0"/>
          </a:p>
        </p:txBody>
      </p:sp>
      <p:sp>
        <p:nvSpPr>
          <p:cNvPr id="22" name="TextBox 21"/>
          <p:cNvSpPr txBox="1"/>
          <p:nvPr/>
        </p:nvSpPr>
        <p:spPr>
          <a:xfrm>
            <a:off x="23010405" y="23761949"/>
            <a:ext cx="7444739" cy="13018949"/>
          </a:xfrm>
          <a:prstGeom prst="rect">
            <a:avLst/>
          </a:prstGeom>
          <a:noFill/>
        </p:spPr>
        <p:txBody>
          <a:bodyPr wrap="square" rtlCol="0">
            <a:spAutoFit/>
          </a:bodyPr>
          <a:lstStyle/>
          <a:p>
            <a:pPr algn="just"/>
            <a:r>
              <a:rPr lang="en-US" sz="2800" dirty="0"/>
              <a:t>As noted previously, we identified several statistical differences between the factors with the behaviors and motivations for cosmetic use. The factors focused on in this poster were for the Self-Esteem and Innovation factors. </a:t>
            </a:r>
          </a:p>
          <a:p>
            <a:pPr algn="just"/>
            <a:endParaRPr lang="en-US" sz="2800" dirty="0"/>
          </a:p>
          <a:p>
            <a:pPr algn="just"/>
            <a:r>
              <a:rPr lang="en-US" sz="2800" dirty="0"/>
              <a:t>Findings suggest that the identified factors all have a significant effect on cosmetic usage. We conclude that self-esteem, confidence, influence, and knowledge of cosmetics are important constructs to be investigated by researchers and practitioners interested in cosmetic use by women.</a:t>
            </a:r>
          </a:p>
          <a:p>
            <a:pPr algn="just"/>
            <a:endParaRPr lang="en-US" sz="2800" dirty="0"/>
          </a:p>
          <a:p>
            <a:pPr algn="just"/>
            <a:r>
              <a:rPr lang="en-US" sz="2800" dirty="0"/>
              <a:t>In addition to exploring relationships between constructs, we conducted additional descriptive analysis. Additional insights were identified, some of which are shared next.</a:t>
            </a:r>
          </a:p>
          <a:p>
            <a:pPr algn="just"/>
            <a:endParaRPr lang="en-US" sz="2800" dirty="0"/>
          </a:p>
          <a:p>
            <a:pPr algn="just"/>
            <a:r>
              <a:rPr lang="en-US" sz="2800" dirty="0"/>
              <a:t>Motivations to purchase a cosmetic product was most driven by perceived product quality, followed by ease of purchase, price, and recommendations from friends and family. It was also found that the average person spends 13.88 minutes per day applying makeup and an average of $30.82 a month on cosmetics. Almost a third (29.8%) of respondents indicated using cosmetics 7 days a week,  with 29.3% reporting that they stock up on cosmetics every 2-3 months. </a:t>
            </a:r>
          </a:p>
        </p:txBody>
      </p:sp>
      <p:sp>
        <p:nvSpPr>
          <p:cNvPr id="24" name="TextBox 23"/>
          <p:cNvSpPr txBox="1"/>
          <p:nvPr/>
        </p:nvSpPr>
        <p:spPr>
          <a:xfrm>
            <a:off x="31451263" y="32726942"/>
            <a:ext cx="9025320" cy="3539430"/>
          </a:xfrm>
          <a:prstGeom prst="rect">
            <a:avLst/>
          </a:prstGeom>
          <a:noFill/>
        </p:spPr>
        <p:txBody>
          <a:bodyPr wrap="square" rtlCol="0">
            <a:spAutoFit/>
          </a:bodyPr>
          <a:lstStyle/>
          <a:p>
            <a:pPr algn="just"/>
            <a:r>
              <a:rPr lang="en-US" sz="2800" dirty="0"/>
              <a:t>In terms of additional research for this topic, we believe there are many avenues to further our understanding of cosmetic use by women.</a:t>
            </a:r>
          </a:p>
          <a:p>
            <a:endParaRPr lang="en-US" sz="2800" dirty="0"/>
          </a:p>
          <a:p>
            <a:pPr algn="just"/>
            <a:r>
              <a:rPr lang="en-US" sz="2800" dirty="0"/>
              <a:t>The main thing we would want to do to further our research would be to specifically look at millennials versus Gen X and older generations, to identify potential differences in motivations and behaviors.</a:t>
            </a:r>
          </a:p>
        </p:txBody>
      </p:sp>
      <p:graphicFrame>
        <p:nvGraphicFramePr>
          <p:cNvPr id="36" name="Chart 35">
            <a:extLst>
              <a:ext uri="{FF2B5EF4-FFF2-40B4-BE49-F238E27FC236}">
                <a16:creationId xmlns:a16="http://schemas.microsoft.com/office/drawing/2014/main" xmlns="" id="{D30D54B3-42E4-488C-AF22-BE3BBD83D987}"/>
              </a:ext>
            </a:extLst>
          </p:cNvPr>
          <p:cNvGraphicFramePr>
            <a:graphicFrameLocks/>
          </p:cNvGraphicFramePr>
          <p:nvPr>
            <p:extLst>
              <p:ext uri="{D42A27DB-BD31-4B8C-83A1-F6EECF244321}">
                <p14:modId xmlns:p14="http://schemas.microsoft.com/office/powerpoint/2010/main" val="3232481565"/>
              </p:ext>
            </p:extLst>
          </p:nvPr>
        </p:nvGraphicFramePr>
        <p:xfrm>
          <a:off x="1459893" y="18507617"/>
          <a:ext cx="7327900" cy="5257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8" name="Chart 37">
            <a:extLst>
              <a:ext uri="{FF2B5EF4-FFF2-40B4-BE49-F238E27FC236}">
                <a16:creationId xmlns:a16="http://schemas.microsoft.com/office/drawing/2014/main" xmlns="" id="{E553A7CB-4749-4D8D-936A-A465B5CE7339}"/>
              </a:ext>
            </a:extLst>
          </p:cNvPr>
          <p:cNvGraphicFramePr>
            <a:graphicFrameLocks/>
          </p:cNvGraphicFramePr>
          <p:nvPr>
            <p:extLst>
              <p:ext uri="{D42A27DB-BD31-4B8C-83A1-F6EECF244321}">
                <p14:modId xmlns:p14="http://schemas.microsoft.com/office/powerpoint/2010/main" val="1645336244"/>
              </p:ext>
            </p:extLst>
          </p:nvPr>
        </p:nvGraphicFramePr>
        <p:xfrm>
          <a:off x="1430448" y="24206231"/>
          <a:ext cx="7347869" cy="5346250"/>
        </p:xfrm>
        <a:graphic>
          <a:graphicData uri="http://schemas.openxmlformats.org/drawingml/2006/chart">
            <c:chart xmlns:c="http://schemas.openxmlformats.org/drawingml/2006/chart" xmlns:r="http://schemas.openxmlformats.org/officeDocument/2006/relationships" r:id="rId3"/>
          </a:graphicData>
        </a:graphic>
      </p:graphicFrame>
      <p:pic>
        <p:nvPicPr>
          <p:cNvPr id="11" name="Picture 10"/>
          <p:cNvPicPr>
            <a:picLocks noChangeAspect="1"/>
          </p:cNvPicPr>
          <p:nvPr/>
        </p:nvPicPr>
        <p:blipFill>
          <a:blip r:embed="rId4"/>
          <a:stretch>
            <a:fillRect/>
          </a:stretch>
        </p:blipFill>
        <p:spPr>
          <a:xfrm>
            <a:off x="28641204" y="19165505"/>
            <a:ext cx="1901281" cy="1901281"/>
          </a:xfrm>
          <a:prstGeom prst="rect">
            <a:avLst/>
          </a:prstGeom>
        </p:spPr>
      </p:pic>
      <p:pic>
        <p:nvPicPr>
          <p:cNvPr id="13" name="Picture 12"/>
          <p:cNvPicPr>
            <a:picLocks noChangeAspect="1"/>
          </p:cNvPicPr>
          <p:nvPr/>
        </p:nvPicPr>
        <p:blipFill>
          <a:blip r:embed="rId5"/>
          <a:stretch>
            <a:fillRect/>
          </a:stretch>
        </p:blipFill>
        <p:spPr>
          <a:xfrm>
            <a:off x="11387245" y="1570590"/>
            <a:ext cx="3412597" cy="3412597"/>
          </a:xfrm>
          <a:prstGeom prst="rect">
            <a:avLst/>
          </a:prstGeom>
        </p:spPr>
      </p:pic>
      <p:pic>
        <p:nvPicPr>
          <p:cNvPr id="15" name="Picture 14"/>
          <p:cNvPicPr>
            <a:picLocks noChangeAspect="1"/>
          </p:cNvPicPr>
          <p:nvPr/>
        </p:nvPicPr>
        <p:blipFill rotWithShape="1">
          <a:blip r:embed="rId6"/>
          <a:srcRect l="9616" r="14424" b="3484"/>
          <a:stretch/>
        </p:blipFill>
        <p:spPr>
          <a:xfrm rot="5400000">
            <a:off x="4189851" y="11148100"/>
            <a:ext cx="1865019" cy="3269685"/>
          </a:xfrm>
          <a:prstGeom prst="rect">
            <a:avLst/>
          </a:prstGeom>
        </p:spPr>
      </p:pic>
      <p:pic>
        <p:nvPicPr>
          <p:cNvPr id="25" name="Picture 24"/>
          <p:cNvPicPr>
            <a:picLocks noChangeAspect="1"/>
          </p:cNvPicPr>
          <p:nvPr/>
        </p:nvPicPr>
        <p:blipFill rotWithShape="1">
          <a:blip r:embed="rId7"/>
          <a:srcRect l="2825" t="6249" r="2825" b="10416"/>
          <a:stretch/>
        </p:blipFill>
        <p:spPr>
          <a:xfrm>
            <a:off x="20971086" y="16819072"/>
            <a:ext cx="1527048" cy="1828800"/>
          </a:xfrm>
          <a:prstGeom prst="rect">
            <a:avLst/>
          </a:prstGeom>
        </p:spPr>
      </p:pic>
      <p:pic>
        <p:nvPicPr>
          <p:cNvPr id="26" name="Picture 25"/>
          <p:cNvPicPr>
            <a:picLocks noChangeAspect="1"/>
          </p:cNvPicPr>
          <p:nvPr/>
        </p:nvPicPr>
        <p:blipFill>
          <a:blip r:embed="rId8"/>
          <a:stretch>
            <a:fillRect/>
          </a:stretch>
        </p:blipFill>
        <p:spPr>
          <a:xfrm>
            <a:off x="9561765" y="16867915"/>
            <a:ext cx="2145661" cy="1788051"/>
          </a:xfrm>
          <a:prstGeom prst="rect">
            <a:avLst/>
          </a:prstGeom>
        </p:spPr>
      </p:pic>
      <p:pic>
        <p:nvPicPr>
          <p:cNvPr id="29" name="Picture 28"/>
          <p:cNvPicPr>
            <a:picLocks noChangeAspect="1"/>
          </p:cNvPicPr>
          <p:nvPr/>
        </p:nvPicPr>
        <p:blipFill>
          <a:blip r:embed="rId9">
            <a:extLst>
              <a:ext uri="{BEBA8EAE-BF5A-486C-A8C5-ECC9F3942E4B}">
                <a14:imgProps xmlns:a14="http://schemas.microsoft.com/office/drawing/2010/main">
                  <a14:imgLayer r:embed="rId10">
                    <a14:imgEffect>
                      <a14:brightnessContrast bright="40000"/>
                    </a14:imgEffect>
                  </a14:imgLayer>
                </a14:imgProps>
              </a:ext>
            </a:extLst>
          </a:blip>
          <a:stretch>
            <a:fillRect/>
          </a:stretch>
        </p:blipFill>
        <p:spPr>
          <a:xfrm>
            <a:off x="37858018" y="31068238"/>
            <a:ext cx="3534677" cy="2020657"/>
          </a:xfrm>
          <a:prstGeom prst="rect">
            <a:avLst/>
          </a:prstGeom>
        </p:spPr>
      </p:pic>
      <p:graphicFrame>
        <p:nvGraphicFramePr>
          <p:cNvPr id="39" name="Chart 38">
            <a:extLst>
              <a:ext uri="{FF2B5EF4-FFF2-40B4-BE49-F238E27FC236}">
                <a16:creationId xmlns:xdr="http://schemas.openxmlformats.org/drawingml/2006/spreadsheetDrawing" xmlns:a16="http://schemas.microsoft.com/office/drawing/2014/main" xmlns="" xmlns:lc="http://schemas.openxmlformats.org/drawingml/2006/lockedCanvas" id="{4652DEA0-CFEA-4A9E-AAF2-428E392A7A5B}"/>
              </a:ext>
            </a:extLst>
          </p:cNvPr>
          <p:cNvGraphicFramePr>
            <a:graphicFrameLocks/>
          </p:cNvGraphicFramePr>
          <p:nvPr>
            <p:extLst>
              <p:ext uri="{D42A27DB-BD31-4B8C-83A1-F6EECF244321}">
                <p14:modId xmlns:p14="http://schemas.microsoft.com/office/powerpoint/2010/main" val="214230964"/>
              </p:ext>
            </p:extLst>
          </p:nvPr>
        </p:nvGraphicFramePr>
        <p:xfrm>
          <a:off x="9332081" y="7655445"/>
          <a:ext cx="13459515" cy="8820304"/>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1" name="Chart 40">
            <a:extLst>
              <a:ext uri="{FF2B5EF4-FFF2-40B4-BE49-F238E27FC236}">
                <a16:creationId xmlns:xdr="http://schemas.openxmlformats.org/drawingml/2006/spreadsheetDrawing" xmlns:a16="http://schemas.microsoft.com/office/drawing/2014/main" xmlns="" xmlns:lc="http://schemas.openxmlformats.org/drawingml/2006/lockedCanvas" id="{60237501-61E8-41A4-95B1-2B93C3FF76FF}"/>
              </a:ext>
            </a:extLst>
          </p:cNvPr>
          <p:cNvGraphicFramePr>
            <a:graphicFrameLocks/>
          </p:cNvGraphicFramePr>
          <p:nvPr>
            <p:extLst>
              <p:ext uri="{D42A27DB-BD31-4B8C-83A1-F6EECF244321}">
                <p14:modId xmlns:p14="http://schemas.microsoft.com/office/powerpoint/2010/main" val="3990626222"/>
              </p:ext>
            </p:extLst>
          </p:nvPr>
        </p:nvGraphicFramePr>
        <p:xfrm>
          <a:off x="22917918" y="7658562"/>
          <a:ext cx="18131963" cy="11654778"/>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43" name="Chart 42">
            <a:extLst>
              <a:ext uri="{FF2B5EF4-FFF2-40B4-BE49-F238E27FC236}">
                <a16:creationId xmlns:xdr="http://schemas.openxmlformats.org/drawingml/2006/spreadsheetDrawing" xmlns:a16="http://schemas.microsoft.com/office/drawing/2014/main" xmlns="" xmlns:lc="http://schemas.openxmlformats.org/drawingml/2006/lockedCanvas" id="{5598480D-F665-4E8F-B36F-1856F323F5A4}"/>
              </a:ext>
            </a:extLst>
          </p:cNvPr>
          <p:cNvGraphicFramePr>
            <a:graphicFrameLocks/>
          </p:cNvGraphicFramePr>
          <p:nvPr>
            <p:extLst>
              <p:ext uri="{D42A27DB-BD31-4B8C-83A1-F6EECF244321}">
                <p14:modId xmlns:p14="http://schemas.microsoft.com/office/powerpoint/2010/main" val="4149889585"/>
              </p:ext>
            </p:extLst>
          </p:nvPr>
        </p:nvGraphicFramePr>
        <p:xfrm>
          <a:off x="30610195" y="19829748"/>
          <a:ext cx="10440471" cy="5388944"/>
        </p:xfrm>
        <a:graphic>
          <a:graphicData uri="http://schemas.openxmlformats.org/drawingml/2006/chart">
            <c:chart xmlns:c="http://schemas.openxmlformats.org/drawingml/2006/chart" xmlns:r="http://schemas.openxmlformats.org/officeDocument/2006/relationships" r:id="rId13"/>
          </a:graphicData>
        </a:graphic>
      </p:graphicFrame>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3322</TotalTime>
  <Words>1212</Words>
  <Application>Microsoft Macintosh PowerPoint</Application>
  <PresentationFormat>Custom</PresentationFormat>
  <Paragraphs>50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Beauty Today</vt:lpstr>
    </vt:vector>
  </TitlesOfParts>
  <Company>UW-Eau Claire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Sydney Livingston</cp:lastModifiedBy>
  <cp:revision>125</cp:revision>
  <dcterms:created xsi:type="dcterms:W3CDTF">2015-01-29T15:27:06Z</dcterms:created>
  <dcterms:modified xsi:type="dcterms:W3CDTF">2018-04-25T22:44:41Z</dcterms:modified>
</cp:coreProperties>
</file>