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7"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45" autoAdjust="0"/>
    <p:restoredTop sz="95141" autoAdjust="0"/>
  </p:normalViewPr>
  <p:slideViewPr>
    <p:cSldViewPr snapToGrid="0">
      <p:cViewPr>
        <p:scale>
          <a:sx n="33" d="100"/>
          <a:sy n="33" d="100"/>
        </p:scale>
        <p:origin x="416" y="-96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460933291727747"/>
          <c:y val="3.359823913480566E-3"/>
          <c:w val="0.54005040494893553"/>
          <c:h val="0.84544135387676056"/>
        </c:manualLayout>
      </c:layout>
      <c:pieChart>
        <c:varyColors val="1"/>
        <c:ser>
          <c:idx val="0"/>
          <c:order val="0"/>
          <c:tx>
            <c:strRef>
              <c:f>Sheet1!$B$1</c:f>
              <c:strCache>
                <c:ptCount val="1"/>
                <c:pt idx="0">
                  <c:v>Result</c:v>
                </c:pt>
              </c:strCache>
            </c:strRef>
          </c:tx>
          <c:dPt>
            <c:idx val="0"/>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389C-F248-AD26-A1861BA14DD3}"/>
              </c:ext>
            </c:extLst>
          </c:dPt>
          <c:dPt>
            <c:idx val="1"/>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2-389C-F248-AD26-A1861BA14DD3}"/>
              </c:ext>
            </c:extLst>
          </c:dPt>
          <c:dLbls>
            <c:spPr>
              <a:noFill/>
              <a:ln>
                <a:noFill/>
              </a:ln>
              <a:effectLst/>
            </c:spPr>
            <c:txPr>
              <a:bodyPr rot="0" spcFirstLastPara="1" vertOverflow="ellipsis" vert="horz" wrap="square" lIns="38100" tIns="19050" rIns="38100" bIns="19050" anchor="ctr" anchorCtr="1">
                <a:spAutoFit/>
              </a:bodyPr>
              <a:lstStyle/>
              <a:p>
                <a:pPr>
                  <a:defRPr sz="60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NO</c:v>
                </c:pt>
                <c:pt idx="1">
                  <c:v>YES</c:v>
                </c:pt>
              </c:strCache>
            </c:strRef>
          </c:cat>
          <c:val>
            <c:numRef>
              <c:f>Sheet1!$B$2:$B$3</c:f>
              <c:numCache>
                <c:formatCode>0%</c:formatCode>
                <c:ptCount val="2"/>
                <c:pt idx="0">
                  <c:v>0.69</c:v>
                </c:pt>
                <c:pt idx="1">
                  <c:v>0.31</c:v>
                </c:pt>
              </c:numCache>
            </c:numRef>
          </c:val>
          <c:extLst>
            <c:ext xmlns:c16="http://schemas.microsoft.com/office/drawing/2014/chart" uri="{C3380CC4-5D6E-409C-BE32-E72D297353CC}">
              <c16:uniqueId val="{00000000-389C-F248-AD26-A1861BA14DD3}"/>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6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60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YES</c:v>
                </c:pt>
                <c:pt idx="1">
                  <c:v>NO</c:v>
                </c:pt>
                <c:pt idx="2">
                  <c:v>SOMETIMES</c:v>
                </c:pt>
              </c:strCache>
            </c:strRef>
          </c:cat>
          <c:val>
            <c:numRef>
              <c:f>Sheet1!$B$2:$B$4</c:f>
              <c:numCache>
                <c:formatCode>0.00%</c:formatCode>
                <c:ptCount val="3"/>
                <c:pt idx="0">
                  <c:v>0.44829999999999998</c:v>
                </c:pt>
                <c:pt idx="1">
                  <c:v>0.2069</c:v>
                </c:pt>
                <c:pt idx="2">
                  <c:v>0.3448</c:v>
                </c:pt>
              </c:numCache>
            </c:numRef>
          </c:val>
          <c:extLst>
            <c:ext xmlns:c16="http://schemas.microsoft.com/office/drawing/2014/chart" uri="{C3380CC4-5D6E-409C-BE32-E72D297353CC}">
              <c16:uniqueId val="{00000000-90B8-8546-82B4-E637AAAFA8C4}"/>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6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OFTEN</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6.1872369967541363E-3"/>
                  <c:y val="0.12179301126952201"/>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042-B244-8F2E-95BF0C58EBF4}"/>
                </c:ext>
              </c:extLst>
            </c:dLbl>
            <c:spPr>
              <a:noFill/>
              <a:ln>
                <a:noFill/>
              </a:ln>
              <a:effectLst/>
            </c:spPr>
            <c:txPr>
              <a:bodyPr rot="0" spcFirstLastPara="1" vertOverflow="ellipsis" vert="horz" wrap="square" lIns="38100" tIns="19050" rIns="38100" bIns="19050" anchor="ctr" anchorCtr="1">
                <a:spAutoFit/>
              </a:bodyPr>
              <a:lstStyle/>
              <a:p>
                <a:pPr>
                  <a:defRPr sz="6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0%</c:formatCode>
                <c:ptCount val="1"/>
                <c:pt idx="0">
                  <c:v>0.31</c:v>
                </c:pt>
              </c:numCache>
            </c:numRef>
          </c:val>
          <c:extLst>
            <c:ext xmlns:c16="http://schemas.microsoft.com/office/drawing/2014/chart" uri="{C3380CC4-5D6E-409C-BE32-E72D297353CC}">
              <c16:uniqueId val="{00000000-C042-B244-8F2E-95BF0C58EBF4}"/>
            </c:ext>
          </c:extLst>
        </c:ser>
        <c:ser>
          <c:idx val="1"/>
          <c:order val="1"/>
          <c:tx>
            <c:strRef>
              <c:f>Sheet1!$C$1</c:f>
              <c:strCache>
                <c:ptCount val="1"/>
                <c:pt idx="0">
                  <c:v>NEVER</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5.059635899509787E-4"/>
                  <c:y val="6.896712686346426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042-B244-8F2E-95BF0C58EBF4}"/>
                </c:ext>
              </c:extLst>
            </c:dLbl>
            <c:spPr>
              <a:noFill/>
              <a:ln>
                <a:noFill/>
              </a:ln>
              <a:effectLst/>
            </c:spPr>
            <c:txPr>
              <a:bodyPr rot="0" spcFirstLastPara="1" vertOverflow="ellipsis" vert="horz" wrap="square" lIns="38100" tIns="19050" rIns="38100" bIns="19050" anchor="ctr" anchorCtr="1">
                <a:spAutoFit/>
              </a:bodyPr>
              <a:lstStyle/>
              <a:p>
                <a:pPr>
                  <a:defRPr sz="6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0%</c:formatCode>
                <c:ptCount val="1"/>
                <c:pt idx="0">
                  <c:v>0.38</c:v>
                </c:pt>
              </c:numCache>
            </c:numRef>
          </c:val>
          <c:extLst>
            <c:ext xmlns:c16="http://schemas.microsoft.com/office/drawing/2014/chart" uri="{C3380CC4-5D6E-409C-BE32-E72D297353CC}">
              <c16:uniqueId val="{00000001-C042-B244-8F2E-95BF0C58EBF4}"/>
            </c:ext>
          </c:extLst>
        </c:ser>
        <c:ser>
          <c:idx val="2"/>
          <c:order val="2"/>
          <c:tx>
            <c:strRef>
              <c:f>Sheet1!$D$1</c:f>
              <c:strCache>
                <c:ptCount val="1"/>
                <c:pt idx="0">
                  <c:v>INFREQUENT </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0"/>
              <c:layout>
                <c:manualLayout>
                  <c:x val="4.1248246645027575E-3"/>
                  <c:y val="0.1203256255915759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042-B244-8F2E-95BF0C58EBF4}"/>
                </c:ext>
              </c:extLst>
            </c:dLbl>
            <c:spPr>
              <a:noFill/>
              <a:ln>
                <a:noFill/>
              </a:ln>
              <a:effectLst/>
            </c:spPr>
            <c:txPr>
              <a:bodyPr rot="0" spcFirstLastPara="1" vertOverflow="ellipsis" vert="horz" wrap="square" lIns="38100" tIns="19050" rIns="38100" bIns="19050" anchor="ctr" anchorCtr="1">
                <a:spAutoFit/>
              </a:bodyPr>
              <a:lstStyle/>
              <a:p>
                <a:pPr>
                  <a:defRPr sz="6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0%</c:formatCode>
                <c:ptCount val="1"/>
                <c:pt idx="0">
                  <c:v>0.31</c:v>
                </c:pt>
              </c:numCache>
            </c:numRef>
          </c:val>
          <c:extLst>
            <c:ext xmlns:c16="http://schemas.microsoft.com/office/drawing/2014/chart" uri="{C3380CC4-5D6E-409C-BE32-E72D297353CC}">
              <c16:uniqueId val="{00000002-C042-B244-8F2E-95BF0C58EBF4}"/>
            </c:ext>
          </c:extLst>
        </c:ser>
        <c:dLbls>
          <c:dLblPos val="outEnd"/>
          <c:showLegendKey val="0"/>
          <c:showVal val="1"/>
          <c:showCatName val="0"/>
          <c:showSerName val="0"/>
          <c:showPercent val="0"/>
          <c:showBubbleSize val="0"/>
        </c:dLbls>
        <c:gapWidth val="100"/>
        <c:overlap val="-24"/>
        <c:axId val="1138353823"/>
        <c:axId val="1098667247"/>
      </c:barChart>
      <c:catAx>
        <c:axId val="1138353823"/>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98667247"/>
        <c:crosses val="autoZero"/>
        <c:auto val="1"/>
        <c:lblAlgn val="ctr"/>
        <c:lblOffset val="100"/>
        <c:noMultiLvlLbl val="0"/>
      </c:catAx>
      <c:valAx>
        <c:axId val="1098667247"/>
        <c:scaling>
          <c:orientation val="minMax"/>
        </c:scaling>
        <c:delete val="1"/>
        <c:axPos val="l"/>
        <c:numFmt formatCode="0%" sourceLinked="1"/>
        <c:majorTickMark val="none"/>
        <c:minorTickMark val="none"/>
        <c:tickLblPos val="nextTo"/>
        <c:crossAx val="11383538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6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ECE04A-8EEA-AC46-A41D-AF35CA6D0410}" type="datetimeFigureOut">
              <a:rPr lang="en-US" smtClean="0"/>
              <a:t>4/24/18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07432-9D76-1D44-937E-675FDBFD3B89}" type="slidenum">
              <a:rPr lang="en-US" smtClean="0"/>
              <a:t>‹#›</a:t>
            </a:fld>
            <a:endParaRPr lang="en-US"/>
          </a:p>
        </p:txBody>
      </p:sp>
    </p:spTree>
    <p:extLst>
      <p:ext uri="{BB962C8B-B14F-4D97-AF65-F5344CB8AC3E}">
        <p14:creationId xmlns:p14="http://schemas.microsoft.com/office/powerpoint/2010/main" val="2564733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F07432-9D76-1D44-937E-675FDBFD3B89}" type="slidenum">
              <a:rPr lang="en-US" smtClean="0"/>
              <a:t>1</a:t>
            </a:fld>
            <a:endParaRPr lang="en-US"/>
          </a:p>
        </p:txBody>
      </p:sp>
    </p:spTree>
    <p:extLst>
      <p:ext uri="{BB962C8B-B14F-4D97-AF65-F5344CB8AC3E}">
        <p14:creationId xmlns:p14="http://schemas.microsoft.com/office/powerpoint/2010/main" val="883181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chart" Target="../charts/chart1.xml"/><Relationship Id="rId7" Type="http://schemas.openxmlformats.org/officeDocument/2006/relationships/hyperlink" Target="mailto:Luh5377@uwec.edu"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mailto:Huangm9777@uwec.edu" TargetMode="External"/><Relationship Id="rId5" Type="http://schemas.openxmlformats.org/officeDocument/2006/relationships/hyperlink" Target="mailto:Renj7882@uwec.edu" TargetMode="External"/><Relationship Id="rId4" Type="http://schemas.openxmlformats.org/officeDocument/2006/relationships/hyperlink" Target="mailto:Zhouy0661@uwec.edu" TargetMode="External"/><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D75E62-F629-2E40-B8B8-6C09F09CAB1E}"/>
              </a:ext>
            </a:extLst>
          </p:cNvPr>
          <p:cNvSpPr txBox="1"/>
          <p:nvPr/>
        </p:nvSpPr>
        <p:spPr>
          <a:xfrm>
            <a:off x="879892" y="8863345"/>
            <a:ext cx="13474459" cy="6186309"/>
          </a:xfrm>
          <a:prstGeom prst="rect">
            <a:avLst/>
          </a:prstGeom>
          <a:noFill/>
        </p:spPr>
        <p:txBody>
          <a:bodyPr wrap="square" rtlCol="0">
            <a:spAutoFit/>
          </a:bodyPr>
          <a:lstStyle/>
          <a:p>
            <a:r>
              <a:rPr lang="en-US" sz="4400" dirty="0"/>
              <a:t>Health is the basis of everything. The purpose of this project is to understand health concerns for international students at UWEC and to help them recognize, deal with, and prevent physical and mental issues. We used Qualtrics to survey UWEC international students. After analyzing the results, our group explored possible solutions: holding health lectures, encouraging regular exercise, introducing international student insurance, and teaching how to make medical appointments. </a:t>
            </a:r>
          </a:p>
        </p:txBody>
      </p:sp>
      <p:sp>
        <p:nvSpPr>
          <p:cNvPr id="5" name="TextBox 4">
            <a:extLst>
              <a:ext uri="{FF2B5EF4-FFF2-40B4-BE49-F238E27FC236}">
                <a16:creationId xmlns:a16="http://schemas.microsoft.com/office/drawing/2014/main" id="{AE84EDB8-25B5-064F-AEA5-A52EE8C0F7EF}"/>
              </a:ext>
            </a:extLst>
          </p:cNvPr>
          <p:cNvSpPr txBox="1"/>
          <p:nvPr/>
        </p:nvSpPr>
        <p:spPr>
          <a:xfrm>
            <a:off x="984899" y="7663016"/>
            <a:ext cx="13474459" cy="1200329"/>
          </a:xfrm>
          <a:prstGeom prst="rect">
            <a:avLst/>
          </a:prstGeom>
          <a:noFill/>
        </p:spPr>
        <p:txBody>
          <a:bodyPr wrap="square" rtlCol="0">
            <a:spAutoFit/>
          </a:bodyPr>
          <a:lstStyle/>
          <a:p>
            <a:pPr algn="ctr"/>
            <a:r>
              <a:rPr lang="en-US" sz="7200" dirty="0">
                <a:solidFill>
                  <a:srgbClr val="0070C0"/>
                </a:solidFill>
              </a:rPr>
              <a:t>Introduction</a:t>
            </a:r>
          </a:p>
        </p:txBody>
      </p:sp>
      <p:sp>
        <p:nvSpPr>
          <p:cNvPr id="6" name="TextBox 5">
            <a:extLst>
              <a:ext uri="{FF2B5EF4-FFF2-40B4-BE49-F238E27FC236}">
                <a16:creationId xmlns:a16="http://schemas.microsoft.com/office/drawing/2014/main" id="{3BB40D35-78BB-1444-9F39-B45B8A456F49}"/>
              </a:ext>
            </a:extLst>
          </p:cNvPr>
          <p:cNvSpPr txBox="1"/>
          <p:nvPr/>
        </p:nvSpPr>
        <p:spPr>
          <a:xfrm>
            <a:off x="761157" y="15742478"/>
            <a:ext cx="13571845" cy="1200329"/>
          </a:xfrm>
          <a:prstGeom prst="rect">
            <a:avLst/>
          </a:prstGeom>
          <a:noFill/>
        </p:spPr>
        <p:txBody>
          <a:bodyPr wrap="square" rtlCol="0">
            <a:spAutoFit/>
          </a:bodyPr>
          <a:lstStyle/>
          <a:p>
            <a:pPr algn="ctr"/>
            <a:r>
              <a:rPr lang="en-US" sz="7200" dirty="0">
                <a:solidFill>
                  <a:srgbClr val="0070C0"/>
                </a:solidFill>
              </a:rPr>
              <a:t>Questionnaire &amp; Analysis</a:t>
            </a:r>
          </a:p>
        </p:txBody>
      </p:sp>
      <p:sp>
        <p:nvSpPr>
          <p:cNvPr id="18" name="TextBox 17">
            <a:extLst>
              <a:ext uri="{FF2B5EF4-FFF2-40B4-BE49-F238E27FC236}">
                <a16:creationId xmlns:a16="http://schemas.microsoft.com/office/drawing/2014/main" id="{00781DAC-72F9-6B4F-9E6D-04438DEB0455}"/>
              </a:ext>
            </a:extLst>
          </p:cNvPr>
          <p:cNvSpPr txBox="1"/>
          <p:nvPr/>
        </p:nvSpPr>
        <p:spPr>
          <a:xfrm>
            <a:off x="879892" y="18605240"/>
            <a:ext cx="13474459" cy="7694414"/>
          </a:xfrm>
          <a:prstGeom prst="rect">
            <a:avLst/>
          </a:prstGeom>
          <a:noFill/>
        </p:spPr>
        <p:txBody>
          <a:bodyPr wrap="square" rtlCol="0">
            <a:spAutoFit/>
          </a:bodyPr>
          <a:lstStyle/>
          <a:p>
            <a:r>
              <a:rPr lang="en-US" sz="5400" dirty="0">
                <a:solidFill>
                  <a:srgbClr val="00B050"/>
                </a:solidFill>
              </a:rPr>
              <a:t>Mental Stress:</a:t>
            </a:r>
          </a:p>
          <a:p>
            <a:r>
              <a:rPr lang="en-US" sz="4400" dirty="0"/>
              <a:t>Almost 80% of international students in our survey felt stress from classes. The reasons include:</a:t>
            </a:r>
          </a:p>
          <a:p>
            <a:pPr marL="571500" lvl="0" indent="-571500">
              <a:buFont typeface="Wingdings" pitchFamily="2" charset="2"/>
              <a:buChar char="§"/>
            </a:pPr>
            <a:r>
              <a:rPr lang="en-US" sz="4400" dirty="0"/>
              <a:t>International students pay higher fees for education.</a:t>
            </a:r>
          </a:p>
          <a:p>
            <a:pPr marL="571500" lvl="0" indent="-571500">
              <a:buFont typeface="Wingdings" pitchFamily="2" charset="2"/>
              <a:buChar char="§"/>
            </a:pPr>
            <a:r>
              <a:rPr lang="en-US" sz="4400" dirty="0"/>
              <a:t>International students often need to spend more time focusing on their academic studies.</a:t>
            </a:r>
          </a:p>
          <a:p>
            <a:pPr marL="571500" lvl="0" indent="-571500">
              <a:buFont typeface="Wingdings" pitchFamily="2" charset="2"/>
              <a:buChar char="§"/>
            </a:pPr>
            <a:r>
              <a:rPr lang="en-US" sz="4400" dirty="0"/>
              <a:t>International students are not used to the teaching style in the United States.</a:t>
            </a:r>
          </a:p>
          <a:p>
            <a:pPr marL="571500" lvl="0" indent="-571500">
              <a:buFont typeface="Wingdings" pitchFamily="2" charset="2"/>
              <a:buChar char="§"/>
            </a:pPr>
            <a:r>
              <a:rPr lang="en-US" sz="4400" dirty="0"/>
              <a:t>International students’ first language is not American English.</a:t>
            </a:r>
          </a:p>
          <a:p>
            <a:endParaRPr lang="en-US" sz="4400" dirty="0"/>
          </a:p>
        </p:txBody>
      </p:sp>
      <p:sp>
        <p:nvSpPr>
          <p:cNvPr id="7" name="TextBox 6">
            <a:extLst>
              <a:ext uri="{FF2B5EF4-FFF2-40B4-BE49-F238E27FC236}">
                <a16:creationId xmlns:a16="http://schemas.microsoft.com/office/drawing/2014/main" id="{E8593751-6726-5648-AE68-8E7295AD5711}"/>
              </a:ext>
            </a:extLst>
          </p:cNvPr>
          <p:cNvSpPr txBox="1"/>
          <p:nvPr/>
        </p:nvSpPr>
        <p:spPr>
          <a:xfrm>
            <a:off x="14779841" y="7709509"/>
            <a:ext cx="12508256" cy="4985980"/>
          </a:xfrm>
          <a:prstGeom prst="rect">
            <a:avLst/>
          </a:prstGeom>
          <a:noFill/>
        </p:spPr>
        <p:txBody>
          <a:bodyPr wrap="square" rtlCol="0">
            <a:spAutoFit/>
          </a:bodyPr>
          <a:lstStyle/>
          <a:p>
            <a:r>
              <a:rPr lang="en-US" sz="5400" dirty="0">
                <a:solidFill>
                  <a:srgbClr val="00B050"/>
                </a:solidFill>
              </a:rPr>
              <a:t>Physical Problems:</a:t>
            </a:r>
          </a:p>
          <a:p>
            <a:r>
              <a:rPr lang="en-US" sz="4400" dirty="0"/>
              <a:t>Few international students at UWEC had a physical examination in the last year. Some reasons may be:</a:t>
            </a:r>
          </a:p>
          <a:p>
            <a:pPr marL="571500" lvl="0" indent="-571500">
              <a:buFont typeface="Arial" panose="020B0604020202020204" pitchFamily="34" charset="0"/>
              <a:buChar char="•"/>
            </a:pPr>
            <a:r>
              <a:rPr lang="en-US" sz="4400" dirty="0"/>
              <a:t>They are not aware of the possibility for physical examination.</a:t>
            </a:r>
          </a:p>
          <a:p>
            <a:pPr marL="571500" lvl="0" indent="-571500">
              <a:buFont typeface="Arial" panose="020B0604020202020204" pitchFamily="34" charset="0"/>
              <a:buChar char="•"/>
            </a:pPr>
            <a:r>
              <a:rPr lang="en-US" sz="4400" dirty="0"/>
              <a:t>They do not know where they can get one.</a:t>
            </a:r>
          </a:p>
          <a:p>
            <a:pPr marL="571500" lvl="0" indent="-571500">
              <a:buFont typeface="Arial" panose="020B0604020202020204" pitchFamily="34" charset="0"/>
              <a:buChar char="•"/>
            </a:pPr>
            <a:r>
              <a:rPr lang="en-US" sz="4400" dirty="0"/>
              <a:t>Physical examinations are too expensive.</a:t>
            </a:r>
          </a:p>
        </p:txBody>
      </p:sp>
      <p:graphicFrame>
        <p:nvGraphicFramePr>
          <p:cNvPr id="10" name="Chart 9">
            <a:extLst>
              <a:ext uri="{FF2B5EF4-FFF2-40B4-BE49-F238E27FC236}">
                <a16:creationId xmlns:a16="http://schemas.microsoft.com/office/drawing/2014/main" id="{88E3735E-20B0-5F45-A39D-9CF0C4DF5DDC}"/>
              </a:ext>
            </a:extLst>
          </p:cNvPr>
          <p:cNvGraphicFramePr/>
          <p:nvPr>
            <p:extLst>
              <p:ext uri="{D42A27DB-BD31-4B8C-83A1-F6EECF244321}">
                <p14:modId xmlns:p14="http://schemas.microsoft.com/office/powerpoint/2010/main" val="1775479463"/>
              </p:ext>
            </p:extLst>
          </p:nvPr>
        </p:nvGraphicFramePr>
        <p:xfrm>
          <a:off x="14526051" y="14325118"/>
          <a:ext cx="13244036" cy="7691765"/>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18">
            <a:extLst>
              <a:ext uri="{FF2B5EF4-FFF2-40B4-BE49-F238E27FC236}">
                <a16:creationId xmlns:a16="http://schemas.microsoft.com/office/drawing/2014/main" id="{901AAB5C-44C8-8A4D-B81D-01DA1DE0DDFC}"/>
              </a:ext>
            </a:extLst>
          </p:cNvPr>
          <p:cNvSpPr/>
          <p:nvPr/>
        </p:nvSpPr>
        <p:spPr>
          <a:xfrm>
            <a:off x="28038822" y="7962751"/>
            <a:ext cx="13144499" cy="12095619"/>
          </a:xfrm>
          <a:prstGeom prst="rect">
            <a:avLst/>
          </a:prstGeom>
        </p:spPr>
        <p:txBody>
          <a:bodyPr wrap="square">
            <a:spAutoFit/>
          </a:bodyPr>
          <a:lstStyle/>
          <a:p>
            <a:endParaRPr lang="en-US" sz="7600" dirty="0"/>
          </a:p>
          <a:p>
            <a:r>
              <a:rPr lang="en-US" sz="4400" dirty="0"/>
              <a:t>Results indicate the academic environment is the biggest factor of mental stress for international students. Additionally, many international students are not focusing on their physical health.</a:t>
            </a:r>
          </a:p>
          <a:p>
            <a:endParaRPr lang="en-US" sz="4400" dirty="0"/>
          </a:p>
          <a:p>
            <a:r>
              <a:rPr lang="en-US" sz="4400" dirty="0">
                <a:solidFill>
                  <a:srgbClr val="00B050"/>
                </a:solidFill>
              </a:rPr>
              <a:t>Solutions to mental stress</a:t>
            </a:r>
            <a:r>
              <a:rPr lang="en-US" sz="4400" dirty="0"/>
              <a:t>:</a:t>
            </a:r>
          </a:p>
          <a:p>
            <a:pPr marL="571500" indent="-571500">
              <a:buFont typeface="Arial" panose="020B0604020202020204" pitchFamily="34" charset="0"/>
              <a:buChar char="•"/>
            </a:pPr>
            <a:r>
              <a:rPr lang="en-US" sz="4400" dirty="0"/>
              <a:t>Set up more tutors to help them.</a:t>
            </a:r>
          </a:p>
          <a:p>
            <a:pPr marL="571500" indent="-571500">
              <a:buFont typeface="Arial" panose="020B0604020202020204" pitchFamily="34" charset="0"/>
              <a:buChar char="•"/>
            </a:pPr>
            <a:r>
              <a:rPr lang="en-US" sz="4400" dirty="0"/>
              <a:t>Making a specific guide book for international students. </a:t>
            </a:r>
          </a:p>
          <a:p>
            <a:endParaRPr lang="en-US" sz="4400" dirty="0"/>
          </a:p>
          <a:p>
            <a:r>
              <a:rPr lang="en-US" sz="4400" dirty="0">
                <a:solidFill>
                  <a:srgbClr val="00B050"/>
                </a:solidFill>
              </a:rPr>
              <a:t>Solutions to physical problem</a:t>
            </a:r>
            <a:r>
              <a:rPr lang="en-US" sz="4400" dirty="0"/>
              <a:t>:</a:t>
            </a:r>
          </a:p>
          <a:p>
            <a:pPr marL="571500" indent="-571500">
              <a:buFont typeface="Arial" panose="020B0604020202020204" pitchFamily="34" charset="0"/>
              <a:buChar char="•"/>
            </a:pPr>
            <a:r>
              <a:rPr lang="en-US" sz="4400" dirty="0"/>
              <a:t>Inviting professionals to give a series of physical health lectures each semester.</a:t>
            </a:r>
          </a:p>
          <a:p>
            <a:pPr marL="571500" indent="-571500">
              <a:buFont typeface="Arial" panose="020B0604020202020204" pitchFamily="34" charset="0"/>
              <a:buChar char="•"/>
            </a:pPr>
            <a:r>
              <a:rPr lang="en-US" sz="4400" dirty="0"/>
              <a:t>Founding an International Student Exercise Club.</a:t>
            </a:r>
          </a:p>
          <a:p>
            <a:pPr marL="571500" indent="-571500">
              <a:buFont typeface="Arial" panose="020B0604020202020204" pitchFamily="34" charset="0"/>
              <a:buChar char="•"/>
            </a:pPr>
            <a:r>
              <a:rPr lang="en-US" sz="4400" dirty="0"/>
              <a:t>Arranging transportation to take them to physical examinations once a year.</a:t>
            </a:r>
          </a:p>
        </p:txBody>
      </p:sp>
      <p:sp>
        <p:nvSpPr>
          <p:cNvPr id="21" name="TextBox 20">
            <a:extLst>
              <a:ext uri="{FF2B5EF4-FFF2-40B4-BE49-F238E27FC236}">
                <a16:creationId xmlns:a16="http://schemas.microsoft.com/office/drawing/2014/main" id="{A964845C-59F0-C240-ADE4-8C52506C2CDC}"/>
              </a:ext>
            </a:extLst>
          </p:cNvPr>
          <p:cNvSpPr txBox="1"/>
          <p:nvPr/>
        </p:nvSpPr>
        <p:spPr>
          <a:xfrm>
            <a:off x="27718339" y="7697698"/>
            <a:ext cx="13429659" cy="1200329"/>
          </a:xfrm>
          <a:prstGeom prst="rect">
            <a:avLst/>
          </a:prstGeom>
          <a:noFill/>
        </p:spPr>
        <p:txBody>
          <a:bodyPr wrap="square" rtlCol="0">
            <a:spAutoFit/>
          </a:bodyPr>
          <a:lstStyle/>
          <a:p>
            <a:pPr algn="ctr"/>
            <a:r>
              <a:rPr lang="en-US" sz="7200" dirty="0">
                <a:solidFill>
                  <a:srgbClr val="0070C0"/>
                </a:solidFill>
              </a:rPr>
              <a:t>Possible Solutions</a:t>
            </a:r>
          </a:p>
        </p:txBody>
      </p:sp>
      <p:sp>
        <p:nvSpPr>
          <p:cNvPr id="22" name="TextBox 21">
            <a:extLst>
              <a:ext uri="{FF2B5EF4-FFF2-40B4-BE49-F238E27FC236}">
                <a16:creationId xmlns:a16="http://schemas.microsoft.com/office/drawing/2014/main" id="{33C43315-742C-3E4F-9A09-BC8A08A19A5B}"/>
              </a:ext>
            </a:extLst>
          </p:cNvPr>
          <p:cNvSpPr txBox="1"/>
          <p:nvPr/>
        </p:nvSpPr>
        <p:spPr>
          <a:xfrm>
            <a:off x="27686000" y="20561066"/>
            <a:ext cx="13303247" cy="1302678"/>
          </a:xfrm>
          <a:prstGeom prst="rect">
            <a:avLst/>
          </a:prstGeom>
          <a:noFill/>
        </p:spPr>
        <p:txBody>
          <a:bodyPr wrap="square" rtlCol="0">
            <a:spAutoFit/>
          </a:bodyPr>
          <a:lstStyle/>
          <a:p>
            <a:pPr algn="ctr"/>
            <a:r>
              <a:rPr lang="en-US" sz="7200" dirty="0">
                <a:solidFill>
                  <a:srgbClr val="0070C0"/>
                </a:solidFill>
              </a:rPr>
              <a:t>Budget</a:t>
            </a:r>
            <a:r>
              <a:rPr lang="en-US" dirty="0"/>
              <a:t> </a:t>
            </a:r>
          </a:p>
        </p:txBody>
      </p:sp>
      <p:graphicFrame>
        <p:nvGraphicFramePr>
          <p:cNvPr id="27" name="Table 26">
            <a:extLst>
              <a:ext uri="{FF2B5EF4-FFF2-40B4-BE49-F238E27FC236}">
                <a16:creationId xmlns:a16="http://schemas.microsoft.com/office/drawing/2014/main" id="{5EBA2F18-BB7C-824F-A177-F519B18AC3B4}"/>
              </a:ext>
            </a:extLst>
          </p:cNvPr>
          <p:cNvGraphicFramePr>
            <a:graphicFrameLocks noGrp="1"/>
          </p:cNvGraphicFramePr>
          <p:nvPr>
            <p:extLst>
              <p:ext uri="{D42A27DB-BD31-4B8C-83A1-F6EECF244321}">
                <p14:modId xmlns:p14="http://schemas.microsoft.com/office/powerpoint/2010/main" val="573161249"/>
              </p:ext>
            </p:extLst>
          </p:nvPr>
        </p:nvGraphicFramePr>
        <p:xfrm>
          <a:off x="27941787" y="22386964"/>
          <a:ext cx="12950425" cy="8616972"/>
        </p:xfrm>
        <a:graphic>
          <a:graphicData uri="http://schemas.openxmlformats.org/drawingml/2006/table">
            <a:tbl>
              <a:tblPr firstRow="1" bandRow="1">
                <a:tableStyleId>{5C22544A-7EE6-4342-B048-85BDC9FD1C3A}</a:tableStyleId>
              </a:tblPr>
              <a:tblGrid>
                <a:gridCol w="6858082">
                  <a:extLst>
                    <a:ext uri="{9D8B030D-6E8A-4147-A177-3AD203B41FA5}">
                      <a16:colId xmlns:a16="http://schemas.microsoft.com/office/drawing/2014/main" val="2118066727"/>
                    </a:ext>
                  </a:extLst>
                </a:gridCol>
                <a:gridCol w="6092343">
                  <a:extLst>
                    <a:ext uri="{9D8B030D-6E8A-4147-A177-3AD203B41FA5}">
                      <a16:colId xmlns:a16="http://schemas.microsoft.com/office/drawing/2014/main" val="1978190393"/>
                    </a:ext>
                  </a:extLst>
                </a:gridCol>
              </a:tblGrid>
              <a:tr h="1436162">
                <a:tc>
                  <a:txBody>
                    <a:bodyPr/>
                    <a:lstStyle/>
                    <a:p>
                      <a:endParaRPr lang="en-US" sz="3600" dirty="0"/>
                    </a:p>
                  </a:txBody>
                  <a:tcPr/>
                </a:tc>
                <a:tc>
                  <a:txBody>
                    <a:bodyPr/>
                    <a:lstStyle/>
                    <a:p>
                      <a:pPr algn="r"/>
                      <a:r>
                        <a:rPr lang="en-US" sz="4400" dirty="0"/>
                        <a:t>Total</a:t>
                      </a:r>
                    </a:p>
                    <a:p>
                      <a:pPr algn="r"/>
                      <a:r>
                        <a:rPr lang="en-US" sz="4400" dirty="0"/>
                        <a:t>$ 2850</a:t>
                      </a:r>
                    </a:p>
                  </a:txBody>
                  <a:tcPr/>
                </a:tc>
                <a:extLst>
                  <a:ext uri="{0D108BD9-81ED-4DB2-BD59-A6C34878D82A}">
                    <a16:rowId xmlns:a16="http://schemas.microsoft.com/office/drawing/2014/main" val="1583732483"/>
                  </a:ext>
                </a:extLst>
              </a:tr>
              <a:tr h="1436162">
                <a:tc>
                  <a:txBody>
                    <a:bodyPr/>
                    <a:lstStyle/>
                    <a:p>
                      <a:r>
                        <a:rPr lang="en-US" sz="4400" dirty="0"/>
                        <a:t>Tutors </a:t>
                      </a:r>
                    </a:p>
                  </a:txBody>
                  <a:tcPr/>
                </a:tc>
                <a:tc>
                  <a:txBody>
                    <a:bodyPr/>
                    <a:lstStyle/>
                    <a:p>
                      <a:pPr algn="r"/>
                      <a:r>
                        <a:rPr lang="en-US" sz="4400" dirty="0"/>
                        <a:t>$ 1200</a:t>
                      </a:r>
                    </a:p>
                  </a:txBody>
                  <a:tcPr/>
                </a:tc>
                <a:extLst>
                  <a:ext uri="{0D108BD9-81ED-4DB2-BD59-A6C34878D82A}">
                    <a16:rowId xmlns:a16="http://schemas.microsoft.com/office/drawing/2014/main" val="2260649880"/>
                  </a:ext>
                </a:extLst>
              </a:tr>
              <a:tr h="1436162">
                <a:tc>
                  <a:txBody>
                    <a:bodyPr/>
                    <a:lstStyle/>
                    <a:p>
                      <a:r>
                        <a:rPr lang="en-US" sz="4400" dirty="0"/>
                        <a:t>Holding physical health lecture</a:t>
                      </a:r>
                    </a:p>
                  </a:txBody>
                  <a:tcPr/>
                </a:tc>
                <a:tc>
                  <a:txBody>
                    <a:bodyPr/>
                    <a:lstStyle/>
                    <a:p>
                      <a:pPr algn="r"/>
                      <a:r>
                        <a:rPr lang="en-US" sz="4400" dirty="0"/>
                        <a:t>$ 550</a:t>
                      </a:r>
                    </a:p>
                  </a:txBody>
                  <a:tcPr/>
                </a:tc>
                <a:extLst>
                  <a:ext uri="{0D108BD9-81ED-4DB2-BD59-A6C34878D82A}">
                    <a16:rowId xmlns:a16="http://schemas.microsoft.com/office/drawing/2014/main" val="46964379"/>
                  </a:ext>
                </a:extLst>
              </a:tr>
              <a:tr h="1436162">
                <a:tc>
                  <a:txBody>
                    <a:bodyPr/>
                    <a:lstStyle/>
                    <a:p>
                      <a:r>
                        <a:rPr lang="en-US" sz="4400" dirty="0"/>
                        <a:t>Arranging transportation for physical examination</a:t>
                      </a:r>
                    </a:p>
                  </a:txBody>
                  <a:tcPr/>
                </a:tc>
                <a:tc>
                  <a:txBody>
                    <a:bodyPr/>
                    <a:lstStyle/>
                    <a:p>
                      <a:pPr algn="r"/>
                      <a:r>
                        <a:rPr lang="en-US" sz="4400" dirty="0"/>
                        <a:t>$ 300</a:t>
                      </a:r>
                    </a:p>
                  </a:txBody>
                  <a:tcPr/>
                </a:tc>
                <a:extLst>
                  <a:ext uri="{0D108BD9-81ED-4DB2-BD59-A6C34878D82A}">
                    <a16:rowId xmlns:a16="http://schemas.microsoft.com/office/drawing/2014/main" val="171598137"/>
                  </a:ext>
                </a:extLst>
              </a:tr>
              <a:tr h="1436162">
                <a:tc>
                  <a:txBody>
                    <a:bodyPr/>
                    <a:lstStyle/>
                    <a:p>
                      <a:r>
                        <a:rPr lang="en-US" sz="4400" dirty="0"/>
                        <a:t>Founding Exercise Club</a:t>
                      </a:r>
                    </a:p>
                  </a:txBody>
                  <a:tcPr/>
                </a:tc>
                <a:tc>
                  <a:txBody>
                    <a:bodyPr/>
                    <a:lstStyle/>
                    <a:p>
                      <a:pPr algn="r"/>
                      <a:r>
                        <a:rPr lang="en-US" sz="4400" dirty="0"/>
                        <a:t>$ 300</a:t>
                      </a:r>
                    </a:p>
                  </a:txBody>
                  <a:tcPr/>
                </a:tc>
                <a:extLst>
                  <a:ext uri="{0D108BD9-81ED-4DB2-BD59-A6C34878D82A}">
                    <a16:rowId xmlns:a16="http://schemas.microsoft.com/office/drawing/2014/main" val="2102068278"/>
                  </a:ext>
                </a:extLst>
              </a:tr>
              <a:tr h="1436162">
                <a:tc>
                  <a:txBody>
                    <a:bodyPr/>
                    <a:lstStyle/>
                    <a:p>
                      <a:r>
                        <a:rPr lang="en-US" sz="4400" dirty="0"/>
                        <a:t>Making guide books</a:t>
                      </a:r>
                    </a:p>
                  </a:txBody>
                  <a:tcPr/>
                </a:tc>
                <a:tc>
                  <a:txBody>
                    <a:bodyPr/>
                    <a:lstStyle/>
                    <a:p>
                      <a:pPr algn="r"/>
                      <a:r>
                        <a:rPr lang="en-US" sz="4400" dirty="0"/>
                        <a:t>$ 500</a:t>
                      </a:r>
                    </a:p>
                  </a:txBody>
                  <a:tcPr/>
                </a:tc>
                <a:extLst>
                  <a:ext uri="{0D108BD9-81ED-4DB2-BD59-A6C34878D82A}">
                    <a16:rowId xmlns:a16="http://schemas.microsoft.com/office/drawing/2014/main" val="1704425245"/>
                  </a:ext>
                </a:extLst>
              </a:tr>
            </a:tbl>
          </a:graphicData>
        </a:graphic>
      </p:graphicFrame>
      <p:sp>
        <p:nvSpPr>
          <p:cNvPr id="32" name="TextBox 31">
            <a:extLst>
              <a:ext uri="{FF2B5EF4-FFF2-40B4-BE49-F238E27FC236}">
                <a16:creationId xmlns:a16="http://schemas.microsoft.com/office/drawing/2014/main" id="{2B3C5F16-4C67-A741-8276-FEABC02D9C1F}"/>
              </a:ext>
            </a:extLst>
          </p:cNvPr>
          <p:cNvSpPr txBox="1"/>
          <p:nvPr/>
        </p:nvSpPr>
        <p:spPr>
          <a:xfrm>
            <a:off x="27861478" y="32401808"/>
            <a:ext cx="4877710" cy="707886"/>
          </a:xfrm>
          <a:prstGeom prst="rect">
            <a:avLst/>
          </a:prstGeom>
          <a:noFill/>
        </p:spPr>
        <p:txBody>
          <a:bodyPr wrap="square" rtlCol="0">
            <a:spAutoFit/>
          </a:bodyPr>
          <a:lstStyle/>
          <a:p>
            <a:r>
              <a:rPr lang="en-US" sz="4000" dirty="0"/>
              <a:t>Contact:</a:t>
            </a:r>
            <a:endParaRPr lang="en-US" sz="5400" dirty="0"/>
          </a:p>
        </p:txBody>
      </p:sp>
      <p:sp>
        <p:nvSpPr>
          <p:cNvPr id="33" name="TextBox 32">
            <a:extLst>
              <a:ext uri="{FF2B5EF4-FFF2-40B4-BE49-F238E27FC236}">
                <a16:creationId xmlns:a16="http://schemas.microsoft.com/office/drawing/2014/main" id="{EFD60976-D079-2D40-A2B4-50118042D635}"/>
              </a:ext>
            </a:extLst>
          </p:cNvPr>
          <p:cNvSpPr txBox="1"/>
          <p:nvPr/>
        </p:nvSpPr>
        <p:spPr>
          <a:xfrm>
            <a:off x="27861478" y="33337911"/>
            <a:ext cx="5579091" cy="2554545"/>
          </a:xfrm>
          <a:prstGeom prst="rect">
            <a:avLst/>
          </a:prstGeom>
          <a:noFill/>
        </p:spPr>
        <p:txBody>
          <a:bodyPr wrap="none" rtlCol="0">
            <a:spAutoFit/>
          </a:bodyPr>
          <a:lstStyle/>
          <a:p>
            <a:r>
              <a:rPr lang="en-US" sz="4000" dirty="0">
                <a:hlinkClick r:id="rId4"/>
              </a:rPr>
              <a:t>Zhouy0661@uwec.edu</a:t>
            </a:r>
            <a:endParaRPr lang="en-US" sz="4000" dirty="0"/>
          </a:p>
          <a:p>
            <a:r>
              <a:rPr lang="en-US" sz="4000" dirty="0">
                <a:hlinkClick r:id="rId5"/>
              </a:rPr>
              <a:t>Renj7882@uwec.edu</a:t>
            </a:r>
            <a:r>
              <a:rPr lang="en-US" sz="4000" dirty="0"/>
              <a:t> </a:t>
            </a:r>
          </a:p>
          <a:p>
            <a:r>
              <a:rPr lang="en-US" sz="4000" dirty="0">
                <a:hlinkClick r:id="rId6"/>
              </a:rPr>
              <a:t>Huangm9777@uwec.edu</a:t>
            </a:r>
            <a:r>
              <a:rPr lang="en-US" sz="4000" dirty="0"/>
              <a:t> </a:t>
            </a:r>
          </a:p>
          <a:p>
            <a:r>
              <a:rPr lang="en-US" sz="4000" dirty="0">
                <a:hlinkClick r:id="rId7"/>
              </a:rPr>
              <a:t>Luh5377@uwec.edu</a:t>
            </a:r>
            <a:r>
              <a:rPr lang="en-US" sz="4000" dirty="0"/>
              <a:t> </a:t>
            </a:r>
          </a:p>
        </p:txBody>
      </p:sp>
      <p:sp>
        <p:nvSpPr>
          <p:cNvPr id="34" name="TextBox 33">
            <a:extLst>
              <a:ext uri="{FF2B5EF4-FFF2-40B4-BE49-F238E27FC236}">
                <a16:creationId xmlns:a16="http://schemas.microsoft.com/office/drawing/2014/main" id="{13D2D135-5388-9345-A1FA-6745B665E6D9}"/>
              </a:ext>
            </a:extLst>
          </p:cNvPr>
          <p:cNvSpPr txBox="1"/>
          <p:nvPr/>
        </p:nvSpPr>
        <p:spPr>
          <a:xfrm>
            <a:off x="34081906" y="32401808"/>
            <a:ext cx="7565407" cy="707886"/>
          </a:xfrm>
          <a:prstGeom prst="rect">
            <a:avLst/>
          </a:prstGeom>
          <a:noFill/>
        </p:spPr>
        <p:txBody>
          <a:bodyPr wrap="square" rtlCol="0">
            <a:spAutoFit/>
          </a:bodyPr>
          <a:lstStyle/>
          <a:p>
            <a:r>
              <a:rPr lang="en-US" sz="4000" dirty="0"/>
              <a:t>Acknowledgements</a:t>
            </a:r>
          </a:p>
        </p:txBody>
      </p:sp>
      <p:sp>
        <p:nvSpPr>
          <p:cNvPr id="35" name="TextBox 34">
            <a:extLst>
              <a:ext uri="{FF2B5EF4-FFF2-40B4-BE49-F238E27FC236}">
                <a16:creationId xmlns:a16="http://schemas.microsoft.com/office/drawing/2014/main" id="{E503D9E5-C756-FC42-8483-59A2C180620D}"/>
              </a:ext>
            </a:extLst>
          </p:cNvPr>
          <p:cNvSpPr txBox="1"/>
          <p:nvPr/>
        </p:nvSpPr>
        <p:spPr>
          <a:xfrm>
            <a:off x="34081906" y="33337911"/>
            <a:ext cx="6907341" cy="3170099"/>
          </a:xfrm>
          <a:prstGeom prst="rect">
            <a:avLst/>
          </a:prstGeom>
          <a:noFill/>
        </p:spPr>
        <p:txBody>
          <a:bodyPr wrap="square" rtlCol="0">
            <a:spAutoFit/>
          </a:bodyPr>
          <a:lstStyle/>
          <a:p>
            <a:r>
              <a:rPr lang="en-US" sz="4000" dirty="0"/>
              <a:t>Learning Teaching Service for printing the poster</a:t>
            </a:r>
          </a:p>
          <a:p>
            <a:r>
              <a:rPr lang="en-US" sz="4000" dirty="0"/>
              <a:t>Center for International Education for helping distribute surveys</a:t>
            </a:r>
          </a:p>
        </p:txBody>
      </p:sp>
      <p:sp>
        <p:nvSpPr>
          <p:cNvPr id="13" name="Rectangle 12">
            <a:extLst>
              <a:ext uri="{FF2B5EF4-FFF2-40B4-BE49-F238E27FC236}">
                <a16:creationId xmlns:a16="http://schemas.microsoft.com/office/drawing/2014/main" id="{8402A871-77AB-2A4B-92E1-D23A3A7889FF}"/>
              </a:ext>
            </a:extLst>
          </p:cNvPr>
          <p:cNvSpPr/>
          <p:nvPr/>
        </p:nvSpPr>
        <p:spPr>
          <a:xfrm>
            <a:off x="1034002" y="2869812"/>
            <a:ext cx="28783389" cy="3785652"/>
          </a:xfrm>
          <a:prstGeom prst="rect">
            <a:avLst/>
          </a:prstGeom>
          <a:noFill/>
        </p:spPr>
        <p:txBody>
          <a:bodyPr wrap="square" lIns="91440" tIns="45720" rIns="91440" bIns="45720">
            <a:spAutoFit/>
          </a:bodyPr>
          <a:lstStyle/>
          <a:p>
            <a:r>
              <a:rPr lang="en-US" sz="9600" dirty="0">
                <a:ln w="0">
                  <a:solidFill>
                    <a:schemeClr val="accent1">
                      <a:lumMod val="75000"/>
                    </a:schemeClr>
                  </a:solidFill>
                </a:ln>
                <a:solidFill>
                  <a:schemeClr val="accent1"/>
                </a:solidFill>
                <a:effectLst>
                  <a:outerShdw blurRad="38100" dist="25400" dir="5400000" algn="ctr" rotWithShape="0">
                    <a:srgbClr val="6E747A">
                      <a:alpha val="43000"/>
                    </a:srgbClr>
                  </a:outerShdw>
                </a:effectLst>
              </a:rPr>
              <a:t>International Students’ Health Issues at UWEC: </a:t>
            </a:r>
          </a:p>
          <a:p>
            <a:r>
              <a:rPr lang="en-US" sz="9600" dirty="0">
                <a:ln w="0">
                  <a:solidFill>
                    <a:schemeClr val="accent1">
                      <a:lumMod val="75000"/>
                    </a:schemeClr>
                  </a:solidFill>
                </a:ln>
                <a:solidFill>
                  <a:schemeClr val="accent1"/>
                </a:solidFill>
                <a:effectLst>
                  <a:outerShdw blurRad="38100" dist="25400" dir="5400000" algn="ctr" rotWithShape="0">
                    <a:srgbClr val="6E747A">
                      <a:alpha val="43000"/>
                    </a:srgbClr>
                  </a:outerShdw>
                </a:effectLst>
              </a:rPr>
              <a:t>How do they feel?</a:t>
            </a:r>
          </a:p>
          <a:p>
            <a:r>
              <a:rPr lang="en-US" sz="4800" dirty="0">
                <a:ln w="0"/>
                <a:solidFill>
                  <a:srgbClr val="002060"/>
                </a:solidFill>
                <a:effectLst>
                  <a:outerShdw blurRad="38100" dist="25400" dir="5400000" algn="ctr" rotWithShape="0">
                    <a:srgbClr val="6E747A">
                      <a:alpha val="43000"/>
                    </a:srgbClr>
                  </a:outerShdw>
                </a:effectLst>
              </a:rPr>
              <a:t>Jiahui Ren, Huanwei Lu, Yumeng Zhou, Mingfu Huang, Camilla Soares, Ami Christensen | Department of Languages</a:t>
            </a:r>
          </a:p>
        </p:txBody>
      </p:sp>
      <p:sp>
        <p:nvSpPr>
          <p:cNvPr id="2" name="TextBox 1">
            <a:extLst>
              <a:ext uri="{FF2B5EF4-FFF2-40B4-BE49-F238E27FC236}">
                <a16:creationId xmlns:a16="http://schemas.microsoft.com/office/drawing/2014/main" id="{5300B804-BF3F-D641-8815-A8625E521FA3}"/>
              </a:ext>
            </a:extLst>
          </p:cNvPr>
          <p:cNvSpPr txBox="1"/>
          <p:nvPr/>
        </p:nvSpPr>
        <p:spPr>
          <a:xfrm>
            <a:off x="879892" y="17050749"/>
            <a:ext cx="13474460" cy="1446550"/>
          </a:xfrm>
          <a:prstGeom prst="rect">
            <a:avLst/>
          </a:prstGeom>
          <a:noFill/>
        </p:spPr>
        <p:txBody>
          <a:bodyPr wrap="square" rtlCol="0">
            <a:spAutoFit/>
          </a:bodyPr>
          <a:lstStyle/>
          <a:p>
            <a:r>
              <a:rPr lang="en-US" sz="4400" dirty="0"/>
              <a:t>Our survey included 13 questions about health-related problems, including mental stress and physical concerns.</a:t>
            </a:r>
          </a:p>
        </p:txBody>
      </p:sp>
      <p:sp>
        <p:nvSpPr>
          <p:cNvPr id="9" name="TextBox 8">
            <a:extLst>
              <a:ext uri="{FF2B5EF4-FFF2-40B4-BE49-F238E27FC236}">
                <a16:creationId xmlns:a16="http://schemas.microsoft.com/office/drawing/2014/main" id="{288B9786-D773-9D4A-AFBC-C33F1054FCC0}"/>
              </a:ext>
            </a:extLst>
          </p:cNvPr>
          <p:cNvSpPr txBox="1"/>
          <p:nvPr/>
        </p:nvSpPr>
        <p:spPr>
          <a:xfrm>
            <a:off x="1034002" y="26353318"/>
            <a:ext cx="13251503" cy="769441"/>
          </a:xfrm>
          <a:prstGeom prst="rect">
            <a:avLst/>
          </a:prstGeom>
          <a:noFill/>
        </p:spPr>
        <p:txBody>
          <a:bodyPr wrap="square" rtlCol="0">
            <a:spAutoFit/>
          </a:bodyPr>
          <a:lstStyle/>
          <a:p>
            <a:pPr algn="ctr"/>
            <a:r>
              <a:rPr lang="en-US" sz="4400" b="1" dirty="0"/>
              <a:t>Do you often stress from your classes?</a:t>
            </a:r>
          </a:p>
        </p:txBody>
      </p:sp>
      <p:graphicFrame>
        <p:nvGraphicFramePr>
          <p:cNvPr id="11" name="Chart 10">
            <a:extLst>
              <a:ext uri="{FF2B5EF4-FFF2-40B4-BE49-F238E27FC236}">
                <a16:creationId xmlns:a16="http://schemas.microsoft.com/office/drawing/2014/main" id="{5F1234E5-AE40-0247-8C7B-42AC19F82665}"/>
              </a:ext>
            </a:extLst>
          </p:cNvPr>
          <p:cNvGraphicFramePr/>
          <p:nvPr>
            <p:extLst>
              <p:ext uri="{D42A27DB-BD31-4B8C-83A1-F6EECF244321}">
                <p14:modId xmlns:p14="http://schemas.microsoft.com/office/powerpoint/2010/main" val="382757052"/>
              </p:ext>
            </p:extLst>
          </p:nvPr>
        </p:nvGraphicFramePr>
        <p:xfrm>
          <a:off x="761157" y="27430316"/>
          <a:ext cx="13653170" cy="8686098"/>
        </p:xfrm>
        <a:graphic>
          <a:graphicData uri="http://schemas.openxmlformats.org/drawingml/2006/chart">
            <c:chart xmlns:c="http://schemas.openxmlformats.org/drawingml/2006/chart" xmlns:r="http://schemas.openxmlformats.org/officeDocument/2006/relationships" r:id="rId8"/>
          </a:graphicData>
        </a:graphic>
      </p:graphicFrame>
      <p:sp>
        <p:nvSpPr>
          <p:cNvPr id="17" name="TextBox 16">
            <a:extLst>
              <a:ext uri="{FF2B5EF4-FFF2-40B4-BE49-F238E27FC236}">
                <a16:creationId xmlns:a16="http://schemas.microsoft.com/office/drawing/2014/main" id="{DDB3493B-11A8-6D44-8CB4-756F4BDCBA2C}"/>
              </a:ext>
            </a:extLst>
          </p:cNvPr>
          <p:cNvSpPr txBox="1"/>
          <p:nvPr/>
        </p:nvSpPr>
        <p:spPr>
          <a:xfrm>
            <a:off x="14315492" y="13276944"/>
            <a:ext cx="13244037" cy="769441"/>
          </a:xfrm>
          <a:prstGeom prst="rect">
            <a:avLst/>
          </a:prstGeom>
          <a:noFill/>
        </p:spPr>
        <p:txBody>
          <a:bodyPr wrap="square" rtlCol="0">
            <a:spAutoFit/>
          </a:bodyPr>
          <a:lstStyle/>
          <a:p>
            <a:pPr algn="ctr"/>
            <a:r>
              <a:rPr lang="en-US" sz="4400" b="1" dirty="0"/>
              <a:t>Have you had a physical examination in the last year?</a:t>
            </a:r>
          </a:p>
        </p:txBody>
      </p:sp>
      <p:graphicFrame>
        <p:nvGraphicFramePr>
          <p:cNvPr id="23" name="Chart 22">
            <a:extLst>
              <a:ext uri="{FF2B5EF4-FFF2-40B4-BE49-F238E27FC236}">
                <a16:creationId xmlns:a16="http://schemas.microsoft.com/office/drawing/2014/main" id="{D6C2A520-1536-D147-A861-04434250E88A}"/>
              </a:ext>
            </a:extLst>
          </p:cNvPr>
          <p:cNvGraphicFramePr/>
          <p:nvPr>
            <p:extLst>
              <p:ext uri="{D42A27DB-BD31-4B8C-83A1-F6EECF244321}">
                <p14:modId xmlns:p14="http://schemas.microsoft.com/office/powerpoint/2010/main" val="888468916"/>
              </p:ext>
            </p:extLst>
          </p:nvPr>
        </p:nvGraphicFramePr>
        <p:xfrm>
          <a:off x="14315493" y="27504482"/>
          <a:ext cx="13244036" cy="8654848"/>
        </p:xfrm>
        <a:graphic>
          <a:graphicData uri="http://schemas.openxmlformats.org/drawingml/2006/chart">
            <c:chart xmlns:c="http://schemas.openxmlformats.org/drawingml/2006/chart" xmlns:r="http://schemas.openxmlformats.org/officeDocument/2006/relationships" r:id="rId9"/>
          </a:graphicData>
        </a:graphic>
      </p:graphicFrame>
      <p:sp>
        <p:nvSpPr>
          <p:cNvPr id="24" name="TextBox 23">
            <a:extLst>
              <a:ext uri="{FF2B5EF4-FFF2-40B4-BE49-F238E27FC236}">
                <a16:creationId xmlns:a16="http://schemas.microsoft.com/office/drawing/2014/main" id="{BD864CD6-A232-2348-8B8D-33AD0481BC18}"/>
              </a:ext>
            </a:extLst>
          </p:cNvPr>
          <p:cNvSpPr txBox="1"/>
          <p:nvPr/>
        </p:nvSpPr>
        <p:spPr>
          <a:xfrm>
            <a:off x="14893941" y="22144670"/>
            <a:ext cx="12508256" cy="4154984"/>
          </a:xfrm>
          <a:prstGeom prst="rect">
            <a:avLst/>
          </a:prstGeom>
          <a:noFill/>
        </p:spPr>
        <p:txBody>
          <a:bodyPr wrap="square" rtlCol="0">
            <a:spAutoFit/>
          </a:bodyPr>
          <a:lstStyle/>
          <a:p>
            <a:r>
              <a:rPr lang="en-US" sz="4400" dirty="0"/>
              <a:t>Most international students either do not have a regular exercise plan or never exercise. Some possible reasons include:</a:t>
            </a:r>
          </a:p>
          <a:p>
            <a:pPr marL="742950" indent="-742950">
              <a:buFont typeface="Arial" panose="020B0604020202020204" pitchFamily="34" charset="0"/>
              <a:buChar char="•"/>
            </a:pPr>
            <a:r>
              <a:rPr lang="en-US" sz="4400" dirty="0"/>
              <a:t>They are overwhelmed. </a:t>
            </a:r>
          </a:p>
          <a:p>
            <a:pPr marL="742950" indent="-742950">
              <a:buFont typeface="Arial" panose="020B0604020202020204" pitchFamily="34" charset="0"/>
              <a:buChar char="•"/>
            </a:pPr>
            <a:r>
              <a:rPr lang="en-US" sz="4400" dirty="0"/>
              <a:t>The equipment is not convenient for them to use.</a:t>
            </a:r>
          </a:p>
          <a:p>
            <a:pPr marL="742950" indent="-742950">
              <a:buFont typeface="Arial" panose="020B0604020202020204" pitchFamily="34" charset="0"/>
              <a:buChar char="•"/>
            </a:pPr>
            <a:r>
              <a:rPr lang="en-US" sz="4400" dirty="0"/>
              <a:t>They prefer other activities.</a:t>
            </a:r>
          </a:p>
        </p:txBody>
      </p:sp>
      <p:sp>
        <p:nvSpPr>
          <p:cNvPr id="25" name="TextBox 24">
            <a:extLst>
              <a:ext uri="{FF2B5EF4-FFF2-40B4-BE49-F238E27FC236}">
                <a16:creationId xmlns:a16="http://schemas.microsoft.com/office/drawing/2014/main" id="{4565B871-1252-BC43-9F12-247403C78D51}"/>
              </a:ext>
            </a:extLst>
          </p:cNvPr>
          <p:cNvSpPr txBox="1"/>
          <p:nvPr/>
        </p:nvSpPr>
        <p:spPr>
          <a:xfrm>
            <a:off x="14285505" y="26815203"/>
            <a:ext cx="13304012" cy="769441"/>
          </a:xfrm>
          <a:prstGeom prst="rect">
            <a:avLst/>
          </a:prstGeom>
          <a:noFill/>
        </p:spPr>
        <p:txBody>
          <a:bodyPr wrap="square" rtlCol="0">
            <a:spAutoFit/>
          </a:bodyPr>
          <a:lstStyle/>
          <a:p>
            <a:pPr algn="ctr"/>
            <a:r>
              <a:rPr lang="en-US" sz="4400" b="1" dirty="0"/>
              <a:t>How many days a week do you do exercise?</a:t>
            </a:r>
          </a:p>
        </p:txBody>
      </p:sp>
    </p:spTree>
    <p:extLst>
      <p:ext uri="{BB962C8B-B14F-4D97-AF65-F5344CB8AC3E}">
        <p14:creationId xmlns:p14="http://schemas.microsoft.com/office/powerpoint/2010/main" val="19631004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{8D75C666-8DB6-7945-A29B-A4F8526B68E7}tf10001120</Template>
  <TotalTime>0</TotalTime>
  <Words>479</Words>
  <Application>Microsoft Macintosh PowerPoint</Application>
  <PresentationFormat>Custom</PresentationFormat>
  <Paragraphs>62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Wingdings</vt:lpstr>
      <vt:lpstr>Office Theme</vt:lpstr>
      <vt:lpstr>PowerPoint Presentation</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2018-04-24T20:59:03Z</dcterms:modified>
</cp:coreProperties>
</file>