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4" r:id="rId2"/>
  </p:sldIdLst>
  <p:sldSz cx="38404800" cy="42062400"/>
  <p:notesSz cx="7010400" cy="9296400"/>
  <p:defaultTextStyle>
    <a:defPPr>
      <a:defRPr lang="en-US"/>
    </a:defPPr>
    <a:lvl1pPr marL="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1pPr>
    <a:lvl2pPr marL="1931213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2pPr>
    <a:lvl3pPr marL="3862426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3pPr>
    <a:lvl4pPr marL="5793638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4pPr>
    <a:lvl5pPr marL="7724851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5pPr>
    <a:lvl6pPr marL="9656064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6pPr>
    <a:lvl7pPr marL="11587277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7pPr>
    <a:lvl8pPr marL="1351849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8pPr>
    <a:lvl9pPr marL="15449702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6D8"/>
    <a:srgbClr val="AAD3E6"/>
    <a:srgbClr val="89ACBC"/>
    <a:srgbClr val="83A4B3"/>
    <a:srgbClr val="86A8B8"/>
    <a:srgbClr val="3BA7D3"/>
    <a:srgbClr val="2D7FA2"/>
    <a:srgbClr val="226480"/>
    <a:srgbClr val="9DBBC5"/>
    <a:srgbClr val="47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61"/>
    <p:restoredTop sz="94643"/>
  </p:normalViewPr>
  <p:slideViewPr>
    <p:cSldViewPr snapToGrid="0" snapToObjects="1">
      <p:cViewPr>
        <p:scale>
          <a:sx n="30" d="100"/>
          <a:sy n="30" d="100"/>
        </p:scale>
        <p:origin x="776" y="-44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906DA-AAC5-8146-96A9-AB07F177F9ED}" type="datetimeFigureOut">
              <a:rPr lang="en-US" smtClean="0"/>
              <a:t>4/24/18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73275" y="1162050"/>
            <a:ext cx="286385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E02E9-2184-BB4E-B501-2A7050E74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60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E02E9-2184-BB4E-B501-2A7050E742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4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6883826"/>
            <a:ext cx="32644080" cy="14643947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2092500"/>
            <a:ext cx="28803600" cy="10155340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483437" y="2239433"/>
            <a:ext cx="8281035" cy="356459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40332" y="2239433"/>
            <a:ext cx="24363045" cy="356459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330" y="10486402"/>
            <a:ext cx="33124140" cy="17496787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0330" y="28148716"/>
            <a:ext cx="33124140" cy="9201147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/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40330" y="11197167"/>
            <a:ext cx="16322040" cy="266882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42430" y="11197167"/>
            <a:ext cx="16322040" cy="266882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2239442"/>
            <a:ext cx="33124140" cy="813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5336" y="10311133"/>
            <a:ext cx="16247028" cy="5053327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45336" y="15364460"/>
            <a:ext cx="16247028" cy="22598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442432" y="10311133"/>
            <a:ext cx="16327042" cy="5053327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442432" y="15364460"/>
            <a:ext cx="16327042" cy="22598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2804160"/>
            <a:ext cx="12386548" cy="981456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7042" y="6056216"/>
            <a:ext cx="19442430" cy="29891567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5332" y="12618720"/>
            <a:ext cx="12386548" cy="23377740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2804160"/>
            <a:ext cx="12386548" cy="981456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327042" y="6056216"/>
            <a:ext cx="19442430" cy="29891567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5332" y="12618720"/>
            <a:ext cx="12386548" cy="23377740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0330" y="2239442"/>
            <a:ext cx="33124140" cy="813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0330" y="11197167"/>
            <a:ext cx="33124140" cy="26688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40330" y="38985623"/>
            <a:ext cx="8641080" cy="22394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5E5A5-FE5E-4F4A-A168-F68F60F97C7A}" type="datetimeFigureOut">
              <a:rPr lang="en-US" smtClean="0"/>
              <a:t>4/24/18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21590" y="38985623"/>
            <a:ext cx="12961620" cy="22394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123390" y="38985623"/>
            <a:ext cx="8641080" cy="22394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B37EE-0771-B141-860A-B349050AD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7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microsoft.com/office/2007/relationships/hdphoto" Target="../media/hdphoto1.wdp"/><Relationship Id="rId14" Type="http://schemas.openxmlformats.org/officeDocument/2006/relationships/image" Target="../media/image11.jpg"/><Relationship Id="rId15" Type="http://schemas.openxmlformats.org/officeDocument/2006/relationships/image" Target="../media/image12.jpg"/><Relationship Id="rId16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g"/><Relationship Id="rId7" Type="http://schemas.openxmlformats.org/officeDocument/2006/relationships/image" Target="../media/image5.jpg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0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DBBC5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riangle 11"/>
          <p:cNvSpPr/>
          <p:nvPr/>
        </p:nvSpPr>
        <p:spPr>
          <a:xfrm>
            <a:off x="21497477" y="24166652"/>
            <a:ext cx="22304829" cy="18026743"/>
          </a:xfrm>
          <a:prstGeom prst="triangle">
            <a:avLst/>
          </a:prstGeom>
          <a:gradFill>
            <a:gsLst>
              <a:gs pos="100000">
                <a:srgbClr val="9EC6D8"/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iangle 12"/>
          <p:cNvSpPr/>
          <p:nvPr/>
        </p:nvSpPr>
        <p:spPr>
          <a:xfrm>
            <a:off x="-7053945" y="28281084"/>
            <a:ext cx="24492858" cy="13781315"/>
          </a:xfrm>
          <a:prstGeom prst="triangle">
            <a:avLst/>
          </a:prstGeom>
          <a:gradFill>
            <a:gsLst>
              <a:gs pos="50000">
                <a:srgbClr val="9EC6D8"/>
              </a:gs>
              <a:gs pos="0">
                <a:schemeClr val="accent5">
                  <a:lumMod val="45000"/>
                  <a:lumOff val="55000"/>
                </a:schemeClr>
              </a:gs>
              <a:gs pos="0">
                <a:schemeClr val="accent5">
                  <a:lumMod val="45000"/>
                  <a:lumOff val="55000"/>
                </a:schemeClr>
              </a:gs>
              <a:gs pos="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riangle 13"/>
          <p:cNvSpPr/>
          <p:nvPr/>
        </p:nvSpPr>
        <p:spPr>
          <a:xfrm>
            <a:off x="4611264" y="9821598"/>
            <a:ext cx="29804948" cy="32395886"/>
          </a:xfrm>
          <a:prstGeom prst="triangle">
            <a:avLst/>
          </a:prstGeom>
          <a:gradFill flip="none" rotWithShape="1">
            <a:gsLst>
              <a:gs pos="100000">
                <a:srgbClr val="89ACBC"/>
              </a:gs>
              <a:gs pos="43000">
                <a:srgbClr val="AAD3E6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loud 1"/>
          <p:cNvSpPr/>
          <p:nvPr/>
        </p:nvSpPr>
        <p:spPr>
          <a:xfrm>
            <a:off x="310541" y="4237906"/>
            <a:ext cx="12155378" cy="5997223"/>
          </a:xfrm>
          <a:prstGeom prst="cloud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loud 2"/>
          <p:cNvSpPr/>
          <p:nvPr/>
        </p:nvSpPr>
        <p:spPr>
          <a:xfrm rot="398433">
            <a:off x="25583000" y="14910920"/>
            <a:ext cx="12023062" cy="6462454"/>
          </a:xfrm>
          <a:prstGeom prst="cloud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loud 3"/>
          <p:cNvSpPr/>
          <p:nvPr/>
        </p:nvSpPr>
        <p:spPr>
          <a:xfrm rot="11018330">
            <a:off x="22253363" y="4430136"/>
            <a:ext cx="14846117" cy="6342203"/>
          </a:xfrm>
          <a:prstGeom prst="cloud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905615" y="5165332"/>
            <a:ext cx="9775314" cy="495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Aphasia Camp: What is it?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/>
              <a:t>Purpose: </a:t>
            </a:r>
            <a:r>
              <a:rPr lang="en-US" sz="3000" dirty="0"/>
              <a:t>to study the experiences of partners at Chippewa Valley Aphasia Camp.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Aphasia camps are an </a:t>
            </a:r>
            <a:r>
              <a:rPr lang="en-US" sz="3000" b="1" dirty="0"/>
              <a:t>alternative service delivery model </a:t>
            </a:r>
            <a:r>
              <a:rPr lang="en-US" sz="3000" dirty="0"/>
              <a:t>for chronic phase of recovery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/>
              <a:t>Camps</a:t>
            </a:r>
            <a:r>
              <a:rPr lang="en-US" sz="3000" dirty="0"/>
              <a:t> are designed to increase engagement in participation as a </a:t>
            </a:r>
            <a:r>
              <a:rPr lang="en-US" sz="3000" b="1" dirty="0"/>
              <a:t>springboard </a:t>
            </a:r>
            <a:r>
              <a:rPr lang="en-US" sz="3000" dirty="0"/>
              <a:t>to social communication in home community</a:t>
            </a:r>
          </a:p>
          <a:p>
            <a:endParaRPr lang="en-US" dirty="0"/>
          </a:p>
        </p:txBody>
      </p:sp>
      <p:sp>
        <p:nvSpPr>
          <p:cNvPr id="18" name="Cloud 17"/>
          <p:cNvSpPr/>
          <p:nvPr/>
        </p:nvSpPr>
        <p:spPr>
          <a:xfrm rot="11009012">
            <a:off x="317026" y="14891235"/>
            <a:ext cx="14306849" cy="6834055"/>
          </a:xfrm>
          <a:prstGeom prst="cloud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430742" y="16230012"/>
            <a:ext cx="108933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Partners at Camp: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Both individuals with aphasia and their partners are at risk for </a:t>
            </a:r>
            <a:r>
              <a:rPr lang="en-US" sz="3200" b="1" dirty="0"/>
              <a:t>social isolation </a:t>
            </a:r>
            <a:r>
              <a:rPr lang="en-US" sz="3200" dirty="0"/>
              <a:t>(Adelman et. Al. 2014).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Therefore, partners also experience loss of identity and </a:t>
            </a:r>
            <a:r>
              <a:rPr lang="en-US" sz="3200" b="1" dirty="0"/>
              <a:t>need for peer support</a:t>
            </a:r>
            <a:r>
              <a:rPr lang="en-US" sz="320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Fox and colleagues (2009) examined the effects of an aphasia camp experience on partners.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present study investigated </a:t>
            </a:r>
            <a:r>
              <a:rPr lang="en-US" sz="3200" b="1" dirty="0"/>
              <a:t>partner outcomes </a:t>
            </a:r>
            <a:r>
              <a:rPr lang="en-US" sz="3200" dirty="0"/>
              <a:t>at the Chippewa Valley Aphasia Camp.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706208" y="5517221"/>
            <a:ext cx="108288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Survey</a:t>
            </a:r>
            <a:endParaRPr lang="en-US" sz="3200" dirty="0"/>
          </a:p>
          <a:p>
            <a:pPr marL="457200" indent="-457200">
              <a:buFont typeface="Arial" charset="0"/>
              <a:buChar char="•"/>
            </a:pPr>
            <a:r>
              <a:rPr lang="en-US" sz="3200" b="1" dirty="0"/>
              <a:t>Pre‐ and Post‐ online </a:t>
            </a:r>
            <a:r>
              <a:rPr lang="en-US" sz="3200" dirty="0" err="1"/>
              <a:t>Qualtrics</a:t>
            </a:r>
            <a:r>
              <a:rPr lang="en-US" sz="3200" dirty="0"/>
              <a:t> survey. 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/>
              <a:t>Questions examined </a:t>
            </a:r>
            <a:r>
              <a:rPr lang="en-US" sz="3200" b="1" dirty="0"/>
              <a:t>demographic information </a:t>
            </a:r>
            <a:r>
              <a:rPr lang="en-US" sz="3200" dirty="0"/>
              <a:t>and nature of interactions outside of camp 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/>
              <a:t>Quantitative data includes tallies of the types of </a:t>
            </a:r>
            <a:r>
              <a:rPr lang="en-US" sz="3200" b="1" dirty="0"/>
              <a:t>social interaction experiences</a:t>
            </a:r>
            <a:r>
              <a:rPr lang="en-US" sz="3200" dirty="0"/>
              <a:t> before and after camp. 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/>
              <a:t>Written responses yielded </a:t>
            </a:r>
            <a:r>
              <a:rPr lang="en-US" sz="3200" b="1" dirty="0"/>
              <a:t>10 pre-camp themes</a:t>
            </a:r>
            <a:r>
              <a:rPr lang="en-US" sz="3200" dirty="0"/>
              <a:t> and </a:t>
            </a:r>
            <a:r>
              <a:rPr lang="en-US" sz="3200" b="1" dirty="0"/>
              <a:t>12 post-camp themes</a:t>
            </a:r>
          </a:p>
          <a:p>
            <a:endParaRPr lang="en-US" sz="32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0" y="0"/>
            <a:ext cx="38404800" cy="3788229"/>
            <a:chOff x="0" y="0"/>
            <a:chExt cx="38404800" cy="3788229"/>
          </a:xfrm>
        </p:grpSpPr>
        <p:sp>
          <p:nvSpPr>
            <p:cNvPr id="22" name="Rectangle 21"/>
            <p:cNvSpPr/>
            <p:nvPr/>
          </p:nvSpPr>
          <p:spPr>
            <a:xfrm>
              <a:off x="0" y="0"/>
              <a:ext cx="38404800" cy="3788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78257" y="467113"/>
              <a:ext cx="3060703" cy="3085059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11847" y="349939"/>
              <a:ext cx="3346310" cy="3202233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87806" y="556140"/>
              <a:ext cx="7587344" cy="1182361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15152" y="300387"/>
              <a:ext cx="20990219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b="1" dirty="0">
                  <a:ln/>
                </a:rPr>
                <a:t>The Impact of Aphasia Camp on Partners of Persons with Aphasia</a:t>
              </a:r>
            </a:p>
            <a:p>
              <a:r>
                <a:rPr lang="en-US" sz="3200" dirty="0"/>
                <a:t>Anna Selchow &amp; Jerry Hoepner   ⎜Communication Sciences and Disorders</a:t>
              </a:r>
            </a:p>
          </p:txBody>
        </p:sp>
      </p:grpSp>
      <p:sp>
        <p:nvSpPr>
          <p:cNvPr id="29" name="Cloud 28"/>
          <p:cNvSpPr/>
          <p:nvPr/>
        </p:nvSpPr>
        <p:spPr>
          <a:xfrm rot="398433">
            <a:off x="-77197" y="21915129"/>
            <a:ext cx="11636934" cy="6118195"/>
          </a:xfrm>
          <a:prstGeom prst="cloud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273274" y="22844652"/>
            <a:ext cx="9468329" cy="495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Participants</a:t>
            </a: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/>
              <a:t>Nine</a:t>
            </a:r>
            <a:r>
              <a:rPr lang="en-US" sz="3000" dirty="0"/>
              <a:t> partners completed the online survey.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Attended the Chippewa Valley Aphasia Camp in 2017 with their spouse with aphasia.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/>
              <a:t>7/9</a:t>
            </a:r>
            <a:r>
              <a:rPr lang="en-US" sz="3000" dirty="0"/>
              <a:t> partners completed the </a:t>
            </a:r>
            <a:r>
              <a:rPr lang="en-US" sz="3000" b="1" dirty="0"/>
              <a:t>pre-camp survey</a:t>
            </a:r>
            <a:r>
              <a:rPr lang="en-US" sz="300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/>
              <a:t>6/7</a:t>
            </a:r>
            <a:r>
              <a:rPr lang="en-US" sz="3000" dirty="0"/>
              <a:t> partners who completed the pre-camp survey completed the </a:t>
            </a:r>
            <a:r>
              <a:rPr lang="en-US" sz="3000" b="1" dirty="0"/>
              <a:t>post-camp survey</a:t>
            </a:r>
            <a:r>
              <a:rPr lang="en-US" sz="300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Mean age of 63.3, range of 47 to 72 years. </a:t>
            </a:r>
            <a:endParaRPr lang="en-US" sz="2400" dirty="0"/>
          </a:p>
          <a:p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A7C1626A-213B-4F17-8939-F3B80B37F655}"/>
              </a:ext>
            </a:extLst>
          </p:cNvPr>
          <p:cNvSpPr txBox="1"/>
          <p:nvPr/>
        </p:nvSpPr>
        <p:spPr>
          <a:xfrm>
            <a:off x="26973256" y="15850301"/>
            <a:ext cx="1089337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Implications: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/>
              <a:t>Value</a:t>
            </a:r>
            <a:r>
              <a:rPr lang="en-US" sz="3200" dirty="0"/>
              <a:t> for partners as well as campers with aphasia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Relationships forged can foster </a:t>
            </a:r>
            <a:r>
              <a:rPr lang="en-US" sz="3200" b="1" dirty="0"/>
              <a:t>ongoing peer support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It is helpful to see people at </a:t>
            </a:r>
            <a:r>
              <a:rPr lang="en-US" sz="3200" b="1" dirty="0"/>
              <a:t>different stages </a:t>
            </a:r>
            <a:r>
              <a:rPr lang="en-US" sz="3200" dirty="0"/>
              <a:t>of recovery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It is helpful to see </a:t>
            </a:r>
            <a:r>
              <a:rPr lang="en-US" sz="3200" b="1" dirty="0"/>
              <a:t>models of living successfully </a:t>
            </a:r>
            <a:r>
              <a:rPr lang="en-US" sz="3200" dirty="0"/>
              <a:t>with aphasia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/>
              <a:t>Personal time </a:t>
            </a:r>
            <a:r>
              <a:rPr lang="en-US" sz="3200" dirty="0"/>
              <a:t>to decompress and take care of self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Partners learn to give up (reduce) control of camper with aphasia and thus </a:t>
            </a:r>
            <a:r>
              <a:rPr lang="en-US" sz="3200" b="1" dirty="0"/>
              <a:t>nurture independence 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xmlns="" id="{BE989C63-F7F7-4AB7-AE8C-EB1A2421903F}"/>
              </a:ext>
            </a:extLst>
          </p:cNvPr>
          <p:cNvSpPr/>
          <p:nvPr/>
        </p:nvSpPr>
        <p:spPr>
          <a:xfrm>
            <a:off x="8392249" y="9924445"/>
            <a:ext cx="7682972" cy="5283514"/>
          </a:xfrm>
          <a:prstGeom prst="cloud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loud 50">
            <a:extLst>
              <a:ext uri="{FF2B5EF4-FFF2-40B4-BE49-F238E27FC236}">
                <a16:creationId xmlns:a16="http://schemas.microsoft.com/office/drawing/2014/main" xmlns="" id="{BE989C63-F7F7-4AB7-AE8C-EB1A2421903F}"/>
              </a:ext>
            </a:extLst>
          </p:cNvPr>
          <p:cNvSpPr/>
          <p:nvPr/>
        </p:nvSpPr>
        <p:spPr>
          <a:xfrm>
            <a:off x="13346947" y="3999512"/>
            <a:ext cx="7858423" cy="5347717"/>
          </a:xfrm>
          <a:prstGeom prst="cloud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loud 51">
            <a:extLst>
              <a:ext uri="{FF2B5EF4-FFF2-40B4-BE49-F238E27FC236}">
                <a16:creationId xmlns:a16="http://schemas.microsoft.com/office/drawing/2014/main" xmlns="" id="{BE989C63-F7F7-4AB7-AE8C-EB1A2421903F}"/>
              </a:ext>
            </a:extLst>
          </p:cNvPr>
          <p:cNvSpPr/>
          <p:nvPr/>
        </p:nvSpPr>
        <p:spPr>
          <a:xfrm rot="411164">
            <a:off x="26310331" y="21353031"/>
            <a:ext cx="5938251" cy="4115806"/>
          </a:xfrm>
          <a:prstGeom prst="cloud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riangle 54"/>
          <p:cNvSpPr/>
          <p:nvPr/>
        </p:nvSpPr>
        <p:spPr>
          <a:xfrm>
            <a:off x="15294764" y="9697346"/>
            <a:ext cx="8546100" cy="935556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riangle 57"/>
          <p:cNvSpPr/>
          <p:nvPr/>
        </p:nvSpPr>
        <p:spPr>
          <a:xfrm>
            <a:off x="15294764" y="15783160"/>
            <a:ext cx="4338229" cy="3315585"/>
          </a:xfrm>
          <a:prstGeom prst="triangle">
            <a:avLst/>
          </a:prstGeom>
          <a:gradFill flip="none" rotWithShape="1">
            <a:gsLst>
              <a:gs pos="8000">
                <a:srgbClr val="9EC6D8"/>
              </a:gs>
              <a:gs pos="0">
                <a:schemeClr val="accent5">
                  <a:lumMod val="45000"/>
                  <a:lumOff val="55000"/>
                </a:schemeClr>
              </a:gs>
              <a:gs pos="93000">
                <a:srgbClr val="AAD3E6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 rot="17598395">
            <a:off x="19910000" y="14963387"/>
            <a:ext cx="37511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Post-camp</a:t>
            </a:r>
          </a:p>
        </p:txBody>
      </p:sp>
      <p:sp>
        <p:nvSpPr>
          <p:cNvPr id="65" name="Cloud 64">
            <a:extLst>
              <a:ext uri="{FF2B5EF4-FFF2-40B4-BE49-F238E27FC236}">
                <a16:creationId xmlns:a16="http://schemas.microsoft.com/office/drawing/2014/main" xmlns="" id="{BE989C63-F7F7-4AB7-AE8C-EB1A2421903F}"/>
              </a:ext>
            </a:extLst>
          </p:cNvPr>
          <p:cNvSpPr/>
          <p:nvPr/>
        </p:nvSpPr>
        <p:spPr>
          <a:xfrm>
            <a:off x="21846276" y="11014423"/>
            <a:ext cx="7665184" cy="4248402"/>
          </a:xfrm>
          <a:prstGeom prst="cloud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-7214350" y="31625091"/>
            <a:ext cx="55735366" cy="15513810"/>
            <a:chOff x="-6876655" y="33279690"/>
            <a:chExt cx="55735366" cy="15513810"/>
          </a:xfrm>
          <a:gradFill flip="none" rotWithShape="1">
            <a:gsLst>
              <a:gs pos="3000">
                <a:srgbClr val="86A8B8"/>
              </a:gs>
              <a:gs pos="2000">
                <a:schemeClr val="accent5">
                  <a:lumMod val="45000"/>
                  <a:lumOff val="55000"/>
                </a:schemeClr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5" name="Diamond 4"/>
            <p:cNvSpPr/>
            <p:nvPr/>
          </p:nvSpPr>
          <p:spPr>
            <a:xfrm>
              <a:off x="-6876655" y="35012185"/>
              <a:ext cx="26450552" cy="12598355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0"/>
            <p:cNvSpPr/>
            <p:nvPr/>
          </p:nvSpPr>
          <p:spPr>
            <a:xfrm>
              <a:off x="14818283" y="33279690"/>
              <a:ext cx="34040428" cy="1551381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44" y="28379295"/>
            <a:ext cx="7569520" cy="9601456"/>
          </a:xfrm>
          <a:prstGeom prst="rect">
            <a:avLst/>
          </a:prstGeom>
        </p:spPr>
      </p:pic>
      <p:sp>
        <p:nvSpPr>
          <p:cNvPr id="17" name="Right Triangle 16"/>
          <p:cNvSpPr/>
          <p:nvPr/>
        </p:nvSpPr>
        <p:spPr>
          <a:xfrm rot="21033031">
            <a:off x="33882461" y="23724279"/>
            <a:ext cx="5764016" cy="14380767"/>
          </a:xfrm>
          <a:prstGeom prst="rtTriangle">
            <a:avLst/>
          </a:prstGeom>
          <a:solidFill>
            <a:srgbClr val="89ACBC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19358336" y="14858990"/>
            <a:ext cx="4543739" cy="4352108"/>
            <a:chOff x="19497758" y="14992784"/>
            <a:chExt cx="4436392" cy="4136862"/>
          </a:xfrm>
        </p:grpSpPr>
        <p:sp>
          <p:nvSpPr>
            <p:cNvPr id="59" name="Triangle 58"/>
            <p:cNvSpPr/>
            <p:nvPr/>
          </p:nvSpPr>
          <p:spPr>
            <a:xfrm>
              <a:off x="19497758" y="15014924"/>
              <a:ext cx="4436392" cy="4114722"/>
            </a:xfrm>
            <a:prstGeom prst="triangle">
              <a:avLst/>
            </a:prstGeom>
            <a:gradFill flip="none" rotWithShape="1">
              <a:gsLst>
                <a:gs pos="16000">
                  <a:srgbClr val="9EC6D8"/>
                </a:gs>
                <a:gs pos="90000">
                  <a:srgbClr val="AAD3E6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ight Triangle 31"/>
            <p:cNvSpPr/>
            <p:nvPr/>
          </p:nvSpPr>
          <p:spPr>
            <a:xfrm rot="21216868">
              <a:off x="21971043" y="14992784"/>
              <a:ext cx="1497500" cy="3851988"/>
            </a:xfrm>
            <a:prstGeom prst="rtTriangle">
              <a:avLst/>
            </a:prstGeom>
            <a:gradFill>
              <a:gsLst>
                <a:gs pos="31000">
                  <a:srgbClr val="89ACBC">
                    <a:alpha val="30000"/>
                  </a:srgbClr>
                </a:gs>
                <a:gs pos="92000">
                  <a:srgbClr val="AAD3E6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Right Triangle 62"/>
          <p:cNvSpPr/>
          <p:nvPr/>
        </p:nvSpPr>
        <p:spPr>
          <a:xfrm rot="21216868">
            <a:off x="17611701" y="15704673"/>
            <a:ext cx="2048103" cy="3851988"/>
          </a:xfrm>
          <a:prstGeom prst="rtTriangle">
            <a:avLst/>
          </a:prstGeom>
          <a:gradFill>
            <a:gsLst>
              <a:gs pos="0">
                <a:srgbClr val="89ACBC">
                  <a:alpha val="8000"/>
                </a:srgbClr>
              </a:gs>
              <a:gs pos="48000">
                <a:srgbClr val="AAD3E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/>
          <p:cNvGrpSpPr/>
          <p:nvPr/>
        </p:nvGrpSpPr>
        <p:grpSpPr>
          <a:xfrm>
            <a:off x="10232042" y="19482511"/>
            <a:ext cx="18671544" cy="13881424"/>
            <a:chOff x="13063724" y="15272251"/>
            <a:chExt cx="18671544" cy="13881424"/>
          </a:xfrm>
        </p:grpSpPr>
        <p:grpSp>
          <p:nvGrpSpPr>
            <p:cNvPr id="87" name="Group 86"/>
            <p:cNvGrpSpPr/>
            <p:nvPr/>
          </p:nvGrpSpPr>
          <p:grpSpPr>
            <a:xfrm>
              <a:off x="13268992" y="15554209"/>
              <a:ext cx="17988510" cy="13205846"/>
              <a:chOff x="13492976" y="13237029"/>
              <a:chExt cx="17988510" cy="13205846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21124215" y="13237029"/>
                <a:ext cx="2911441" cy="478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21162313" y="19129462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24955988" y="25963904"/>
                <a:ext cx="2911441" cy="478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17438913" y="25898850"/>
                <a:ext cx="2911441" cy="478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9128627" y="22023532"/>
                <a:ext cx="2352859" cy="4593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25116692" y="18135601"/>
                <a:ext cx="2590031" cy="4702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13492976" y="22023532"/>
                <a:ext cx="2911441" cy="478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17309833" y="18135601"/>
                <a:ext cx="2911441" cy="478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21200415" y="17778559"/>
                <a:ext cx="2835242" cy="8272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21124215" y="16517987"/>
                <a:ext cx="3063841" cy="8298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21200415" y="15551097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21162314" y="14358319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21162315" y="20289669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21248575" y="21536083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17438913" y="24008896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21200415" y="22800167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5016142" y="23961449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21124215" y="23892437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21124214" y="25185380"/>
                <a:ext cx="2911441" cy="622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xmlns="" id="{1489FEE6-5C55-4BB3-9578-F6CB38564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063724" y="15272251"/>
              <a:ext cx="18671544" cy="13881424"/>
            </a:xfrm>
            <a:prstGeom prst="rect">
              <a:avLst/>
            </a:prstGeom>
          </p:spPr>
        </p:pic>
      </p:grpSp>
      <p:sp>
        <p:nvSpPr>
          <p:cNvPr id="64" name="TextBox 63"/>
          <p:cNvSpPr txBox="1"/>
          <p:nvPr/>
        </p:nvSpPr>
        <p:spPr>
          <a:xfrm>
            <a:off x="16125861" y="17634483"/>
            <a:ext cx="3153342" cy="264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Facilitators: 29</a:t>
            </a:r>
          </a:p>
          <a:p>
            <a:r>
              <a:rPr lang="en-US" sz="3000" dirty="0"/>
              <a:t>Neutrals: 12</a:t>
            </a:r>
          </a:p>
          <a:p>
            <a:r>
              <a:rPr lang="en-US" sz="3000" dirty="0"/>
              <a:t>Barriers: 1</a:t>
            </a:r>
          </a:p>
          <a:p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6462572" y="17142146"/>
            <a:ext cx="3464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Pre-camp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0563673" y="17070503"/>
            <a:ext cx="21090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Post-camp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0294986" y="17694537"/>
            <a:ext cx="3506386" cy="264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Facilitator: 32</a:t>
            </a:r>
            <a:endParaRPr lang="en-US" sz="3000" b="1" dirty="0"/>
          </a:p>
          <a:p>
            <a:r>
              <a:rPr lang="en-US" sz="3000" dirty="0"/>
              <a:t>Neutrals: 10</a:t>
            </a:r>
          </a:p>
          <a:p>
            <a:r>
              <a:rPr lang="en-US" sz="3000" dirty="0"/>
              <a:t>Barriers: 0</a:t>
            </a:r>
          </a:p>
          <a:p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 rot="20082670">
            <a:off x="4979287" y="37945869"/>
            <a:ext cx="7886327" cy="1938992"/>
          </a:xfrm>
          <a:prstGeom prst="rect">
            <a:avLst/>
          </a:prstGeom>
          <a:solidFill>
            <a:srgbClr val="9EC6D8">
              <a:alpha val="5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000" dirty="0"/>
              <a:t>“We (both of us) have a connection through these people the caregivers, the aphasia people, the staff and we each have our connections for different reasons in different ways.”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2">
            <a:duotone>
              <a:prstClr val="black"/>
              <a:srgbClr val="2D7FA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39093" b="98649" l="0" r="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1079">
            <a:off x="-12851586" y="32515627"/>
            <a:ext cx="21938590" cy="9283436"/>
          </a:xfrm>
          <a:prstGeom prst="rect">
            <a:avLst/>
          </a:prstGeom>
          <a:noFill/>
        </p:spPr>
      </p:pic>
      <p:sp>
        <p:nvSpPr>
          <p:cNvPr id="111" name="TextBox 110"/>
          <p:cNvSpPr txBox="1"/>
          <p:nvPr/>
        </p:nvSpPr>
        <p:spPr>
          <a:xfrm rot="20140473">
            <a:off x="21416119" y="34809726"/>
            <a:ext cx="7782101" cy="1938992"/>
          </a:xfrm>
          <a:prstGeom prst="rect">
            <a:avLst/>
          </a:prstGeom>
          <a:solidFill>
            <a:srgbClr val="AAD3E6">
              <a:alpha val="46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000" dirty="0"/>
              <a:t>“It's a terrific opportunity to socialize and be around people that understand the daily struggles of having Aphasia or being a caregiver of someone with Aphasia.”</a:t>
            </a:r>
            <a:endParaRPr lang="en-US" sz="3000" dirty="0"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 rot="20103264">
            <a:off x="14336052" y="38254632"/>
            <a:ext cx="7104968" cy="1938992"/>
          </a:xfrm>
          <a:prstGeom prst="rect">
            <a:avLst/>
          </a:prstGeom>
          <a:solidFill>
            <a:srgbClr val="AAD3E6">
              <a:alpha val="3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ysClr val="windowText" lastClr="000000"/>
                </a:solidFill>
              </a:rPr>
              <a:t>My spouse with aphasia comes home each year (this year was no different) with so much renewed energy and focus to be able to handle more of life with a gusto approach </a:t>
            </a:r>
          </a:p>
        </p:txBody>
      </p:sp>
      <p:sp>
        <p:nvSpPr>
          <p:cNvPr id="113" name="TextBox 112"/>
          <p:cNvSpPr txBox="1"/>
          <p:nvPr/>
        </p:nvSpPr>
        <p:spPr>
          <a:xfrm rot="20083694">
            <a:off x="8730009" y="39078871"/>
            <a:ext cx="5943600" cy="1477328"/>
          </a:xfrm>
          <a:prstGeom prst="rect">
            <a:avLst/>
          </a:prstGeom>
          <a:solidFill>
            <a:srgbClr val="AAD3E6">
              <a:alpha val="3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000" dirty="0"/>
              <a:t>“I look at life not as we can no longer do this, but as if I'm going to do this, than I need to do it myself.”</a:t>
            </a:r>
            <a:endParaRPr lang="en-US" sz="3000" dirty="0"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 rot="20081246">
            <a:off x="18233719" y="39006616"/>
            <a:ext cx="6792685" cy="1477328"/>
          </a:xfrm>
          <a:prstGeom prst="rect">
            <a:avLst/>
          </a:prstGeom>
          <a:solidFill>
            <a:srgbClr val="AAD3E6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000" dirty="0"/>
              <a:t>“We continue to return to camp because I feel that it is the single best thing we have found for </a:t>
            </a:r>
            <a:r>
              <a:rPr lang="en-US" sz="3000"/>
              <a:t>her.”</a:t>
            </a:r>
            <a:endParaRPr lang="en-US" sz="3000" dirty="0">
              <a:latin typeface="Calibri" charset="0"/>
              <a:ea typeface="Calibri" charset="0"/>
              <a:cs typeface="Times New Roman" charset="0"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12">
            <a:duotone>
              <a:prstClr val="black"/>
              <a:srgbClr val="2D7FA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39093" b="98649" l="0" r="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6727">
            <a:off x="18058103" y="32444408"/>
            <a:ext cx="29157006" cy="11745823"/>
          </a:xfrm>
          <a:prstGeom prst="rect">
            <a:avLst/>
          </a:prstGeom>
          <a:noFill/>
        </p:spPr>
      </p:pic>
      <p:sp>
        <p:nvSpPr>
          <p:cNvPr id="115" name="TextBox 114"/>
          <p:cNvSpPr txBox="1"/>
          <p:nvPr/>
        </p:nvSpPr>
        <p:spPr>
          <a:xfrm rot="20102757">
            <a:off x="24834221" y="36093506"/>
            <a:ext cx="5904864" cy="1477328"/>
          </a:xfrm>
          <a:prstGeom prst="rect">
            <a:avLst/>
          </a:prstGeom>
          <a:solidFill>
            <a:srgbClr val="AAD3E6">
              <a:alpha val="4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000" dirty="0"/>
              <a:t>“This is a great opportunity for her to flourish and be herself without fear of judgement or </a:t>
            </a:r>
            <a:r>
              <a:rPr lang="en-US" sz="3000"/>
              <a:t>worry.”</a:t>
            </a:r>
            <a:endParaRPr lang="en-US" sz="3000" dirty="0"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950479" y="34159078"/>
            <a:ext cx="8483359" cy="172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References:</a:t>
            </a:r>
          </a:p>
          <a:p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 rot="20082654">
            <a:off x="22993557" y="38293353"/>
            <a:ext cx="8531088" cy="1938992"/>
          </a:xfrm>
          <a:prstGeom prst="rect">
            <a:avLst/>
          </a:prstGeom>
          <a:solidFill>
            <a:srgbClr val="AAD3E6">
              <a:alpha val="34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000" dirty="0"/>
              <a:t>“For me as a caregiver, this weekend allows me to relax and not have to worry about her as much because I know that when we aren't together, there will always be someone there to help </a:t>
            </a:r>
            <a:r>
              <a:rPr lang="en-US" sz="3000"/>
              <a:t>her.”</a:t>
            </a:r>
            <a:endParaRPr lang="en-US" sz="3000" dirty="0"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1093987" y="34730055"/>
            <a:ext cx="71807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Adelman, R. D., </a:t>
            </a:r>
            <a:r>
              <a:rPr lang="en-US" sz="2000" dirty="0" err="1"/>
              <a:t>Tmanova</a:t>
            </a:r>
            <a:r>
              <a:rPr lang="en-US" sz="2000" dirty="0"/>
              <a:t>, L. L., Delgado, D., Dion, S., &amp; </a:t>
            </a:r>
            <a:r>
              <a:rPr lang="en-US" sz="2000" dirty="0" err="1"/>
              <a:t>Lachs</a:t>
            </a:r>
            <a:r>
              <a:rPr lang="en-US" sz="2000" dirty="0"/>
              <a:t>, M. S. (2014). Caregiver burden. </a:t>
            </a:r>
            <a:r>
              <a:rPr lang="en-US" sz="2000" i="1" dirty="0"/>
              <a:t>Clinical Review and Education,</a:t>
            </a:r>
            <a:r>
              <a:rPr lang="en-US" sz="2000" dirty="0"/>
              <a:t> </a:t>
            </a:r>
            <a:r>
              <a:rPr lang="en-US" sz="2000" i="1" dirty="0"/>
              <a:t>311</a:t>
            </a:r>
            <a:r>
              <a:rPr lang="en-US" sz="2000" dirty="0"/>
              <a:t>(10), 1052-1059. Retrieved April 30, 2017.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Fox, L.E., Poulsen, S.B., </a:t>
            </a:r>
            <a:r>
              <a:rPr lang="en-US" sz="2000" dirty="0" err="1"/>
              <a:t>Bawden</a:t>
            </a:r>
            <a:r>
              <a:rPr lang="en-US" sz="2000" dirty="0"/>
              <a:t>, K.C., and Packard, D. (2004). Critical elements and outcomes of a residential family-based intervention for aphasia caregivers. </a:t>
            </a:r>
            <a:r>
              <a:rPr lang="en-US" sz="2000" i="1" dirty="0"/>
              <a:t>Aphasiology</a:t>
            </a:r>
            <a:r>
              <a:rPr lang="en-US" sz="2000" dirty="0"/>
              <a:t>, 18(12), 1177-1199.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See authors for full reference list.</a:t>
            </a:r>
          </a:p>
        </p:txBody>
      </p:sp>
      <p:sp>
        <p:nvSpPr>
          <p:cNvPr id="76" name="Cloud 75">
            <a:extLst>
              <a:ext uri="{FF2B5EF4-FFF2-40B4-BE49-F238E27FC236}">
                <a16:creationId xmlns:a16="http://schemas.microsoft.com/office/drawing/2014/main" xmlns="" id="{0BE247BB-125E-4091-B33E-D68B48531063}"/>
              </a:ext>
            </a:extLst>
          </p:cNvPr>
          <p:cNvSpPr/>
          <p:nvPr/>
        </p:nvSpPr>
        <p:spPr>
          <a:xfrm>
            <a:off x="32748216" y="10322277"/>
            <a:ext cx="6232587" cy="4339195"/>
          </a:xfrm>
          <a:prstGeom prst="cloud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Cloud 76">
            <a:extLst>
              <a:ext uri="{FF2B5EF4-FFF2-40B4-BE49-F238E27FC236}">
                <a16:creationId xmlns:a16="http://schemas.microsoft.com/office/drawing/2014/main" xmlns="" id="{A14A1A7B-305D-4E96-B262-D2D93A83CB03}"/>
              </a:ext>
            </a:extLst>
          </p:cNvPr>
          <p:cNvSpPr/>
          <p:nvPr/>
        </p:nvSpPr>
        <p:spPr>
          <a:xfrm>
            <a:off x="243064" y="10460174"/>
            <a:ext cx="6697221" cy="4471327"/>
          </a:xfrm>
          <a:prstGeom prst="cloud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714BDE7D-DC03-4EFC-8D59-E2EB8B939891}"/>
              </a:ext>
            </a:extLst>
          </p:cNvPr>
          <p:cNvSpPr txBox="1"/>
          <p:nvPr/>
        </p:nvSpPr>
        <p:spPr>
          <a:xfrm>
            <a:off x="29046234" y="27378288"/>
            <a:ext cx="718074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Acknowledgments: </a:t>
            </a:r>
          </a:p>
          <a:p>
            <a:pPr algn="ctr"/>
            <a:r>
              <a:rPr lang="en-US" sz="2800" dirty="0"/>
              <a:t>Dr. Tom Sather</a:t>
            </a:r>
          </a:p>
          <a:p>
            <a:pPr algn="ctr"/>
            <a:r>
              <a:rPr lang="en-US" sz="2800" dirty="0"/>
              <a:t>Mary Beth Clark</a:t>
            </a:r>
          </a:p>
          <a:p>
            <a:pPr algn="ctr"/>
            <a:r>
              <a:rPr lang="en-US" sz="2800" dirty="0"/>
              <a:t>Chippewa Valley Aphasia Camp</a:t>
            </a:r>
          </a:p>
          <a:p>
            <a:pPr algn="ctr"/>
            <a:r>
              <a:rPr lang="en-US" sz="2800" dirty="0"/>
              <a:t>Mayo Clinic Health Systems – </a:t>
            </a:r>
            <a:r>
              <a:rPr lang="en-US" sz="2800" dirty="0" err="1"/>
              <a:t>Eau</a:t>
            </a:r>
            <a:r>
              <a:rPr lang="en-US" sz="2800" dirty="0"/>
              <a:t> Claire</a:t>
            </a:r>
          </a:p>
          <a:p>
            <a:pPr algn="ctr"/>
            <a:r>
              <a:rPr lang="en-US" sz="2800" dirty="0"/>
              <a:t>Dr. Lynn Fox, Aphasia Camp Northwest</a:t>
            </a:r>
          </a:p>
          <a:p>
            <a:pPr algn="ctr"/>
            <a:r>
              <a:rPr lang="en-US" sz="2800" dirty="0"/>
              <a:t>Camp Manitou – </a:t>
            </a:r>
            <a:r>
              <a:rPr lang="en-US" sz="2800" dirty="0" err="1"/>
              <a:t>Eau</a:t>
            </a:r>
            <a:r>
              <a:rPr lang="en-US" sz="2800" dirty="0"/>
              <a:t> Claire Area YMCA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FDCFF5B-5E81-41BD-9C60-7C6E2AA1288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1024335" y="2104871"/>
            <a:ext cx="5486400" cy="1628775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E4C35E30-7319-445A-AF95-32C64488C4F4}"/>
              </a:ext>
            </a:extLst>
          </p:cNvPr>
          <p:cNvSpPr txBox="1"/>
          <p:nvPr/>
        </p:nvSpPr>
        <p:spPr>
          <a:xfrm>
            <a:off x="8640351" y="33897468"/>
            <a:ext cx="17132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Open-ended survey responses were coded using </a:t>
            </a:r>
            <a:r>
              <a:rPr lang="en-US" sz="2800" dirty="0" err="1"/>
              <a:t>Granenheim</a:t>
            </a:r>
            <a:r>
              <a:rPr lang="en-US" sz="2800" dirty="0"/>
              <a:t> &amp; </a:t>
            </a:r>
            <a:r>
              <a:rPr lang="en-US" sz="2800" dirty="0" err="1"/>
              <a:t>Lundman’s</a:t>
            </a:r>
            <a:r>
              <a:rPr lang="en-US" sz="2800" dirty="0"/>
              <a:t> (2006) dichotomous coding scheme.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5DB5C9F0-B6E8-415C-8656-48DFE6E7D8B1}"/>
              </a:ext>
            </a:extLst>
          </p:cNvPr>
          <p:cNvSpPr txBox="1"/>
          <p:nvPr/>
        </p:nvSpPr>
        <p:spPr>
          <a:xfrm>
            <a:off x="9144325" y="34452903"/>
            <a:ext cx="17132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This allowed high inter-rater reliability (&gt;90%) for initial binary coding (barriers and facilitators).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2B3249E0-B39F-4851-9DB1-DFEA73FBF213}"/>
              </a:ext>
            </a:extLst>
          </p:cNvPr>
          <p:cNvSpPr txBox="1"/>
          <p:nvPr/>
        </p:nvSpPr>
        <p:spPr>
          <a:xfrm>
            <a:off x="10224544" y="34966672"/>
            <a:ext cx="17132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Categories were identified thematically, based upon nature of content.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C12F152E-21FD-4C1B-8F16-33FE0608B3F6}"/>
              </a:ext>
            </a:extLst>
          </p:cNvPr>
          <p:cNvSpPr txBox="1"/>
          <p:nvPr/>
        </p:nvSpPr>
        <p:spPr>
          <a:xfrm>
            <a:off x="11269601" y="35501462"/>
            <a:ext cx="1070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Note overlap between pre- and post camp barriers and facilitators.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DCFA8382-4B10-4D03-85C8-A439196D9334}"/>
              </a:ext>
            </a:extLst>
          </p:cNvPr>
          <p:cNvSpPr txBox="1"/>
          <p:nvPr/>
        </p:nvSpPr>
        <p:spPr>
          <a:xfrm>
            <a:off x="8673330" y="33362678"/>
            <a:ext cx="7180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Qualitative Methods and Coding Framework: </a:t>
            </a:r>
          </a:p>
        </p:txBody>
      </p:sp>
    </p:spTree>
    <p:extLst>
      <p:ext uri="{BB962C8B-B14F-4D97-AF65-F5344CB8AC3E}">
        <p14:creationId xmlns:p14="http://schemas.microsoft.com/office/powerpoint/2010/main" val="75350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14228</TotalTime>
  <Words>672</Words>
  <Application>Microsoft Macintosh PowerPoint</Application>
  <PresentationFormat>Custom</PresentationFormat>
  <Paragraphs>62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Selchow, Anna Noelle</dc:creator>
  <cp:lastModifiedBy>Selchow, Anna Noelle</cp:lastModifiedBy>
  <cp:revision>112</cp:revision>
  <cp:lastPrinted>2018-04-17T17:47:13Z</cp:lastPrinted>
  <dcterms:created xsi:type="dcterms:W3CDTF">2018-04-12T19:07:42Z</dcterms:created>
  <dcterms:modified xsi:type="dcterms:W3CDTF">2018-04-24T19:07:09Z</dcterms:modified>
</cp:coreProperties>
</file>