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58"/>
  </p:notesMasterIdLst>
  <p:sldIdLst>
    <p:sldId id="256" r:id="rId2"/>
    <p:sldId id="257" r:id="rId3"/>
    <p:sldId id="258" r:id="rId4"/>
    <p:sldId id="259" r:id="rId5"/>
    <p:sldId id="260" r:id="rId6"/>
    <p:sldId id="324" r:id="rId7"/>
    <p:sldId id="325" r:id="rId8"/>
    <p:sldId id="265" r:id="rId9"/>
    <p:sldId id="271" r:id="rId10"/>
    <p:sldId id="289" r:id="rId11"/>
    <p:sldId id="268" r:id="rId12"/>
    <p:sldId id="270" r:id="rId13"/>
    <p:sldId id="272" r:id="rId14"/>
    <p:sldId id="273" r:id="rId15"/>
    <p:sldId id="274" r:id="rId16"/>
    <p:sldId id="275" r:id="rId17"/>
    <p:sldId id="278" r:id="rId18"/>
    <p:sldId id="279" r:id="rId19"/>
    <p:sldId id="326" r:id="rId20"/>
    <p:sldId id="327" r:id="rId21"/>
    <p:sldId id="281" r:id="rId22"/>
    <p:sldId id="282" r:id="rId23"/>
    <p:sldId id="285" r:id="rId24"/>
    <p:sldId id="286" r:id="rId25"/>
    <p:sldId id="287" r:id="rId26"/>
    <p:sldId id="288" r:id="rId27"/>
    <p:sldId id="328" r:id="rId28"/>
    <p:sldId id="329" r:id="rId29"/>
    <p:sldId id="290" r:id="rId30"/>
    <p:sldId id="291" r:id="rId31"/>
    <p:sldId id="292" r:id="rId32"/>
    <p:sldId id="297" r:id="rId33"/>
    <p:sldId id="341" r:id="rId34"/>
    <p:sldId id="298" r:id="rId35"/>
    <p:sldId id="299" r:id="rId36"/>
    <p:sldId id="331" r:id="rId37"/>
    <p:sldId id="300"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21" r:id="rId52"/>
    <p:sldId id="315" r:id="rId53"/>
    <p:sldId id="322" r:id="rId54"/>
    <p:sldId id="317" r:id="rId55"/>
    <p:sldId id="332" r:id="rId56"/>
    <p:sldId id="333"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D1EB"/>
    <a:srgbClr val="4C7AA8"/>
    <a:srgbClr val="5B81BD"/>
    <a:srgbClr val="E8E9F0"/>
    <a:srgbClr val="709BC2"/>
    <a:srgbClr val="83B5E0"/>
    <a:srgbClr val="B7C5E0"/>
    <a:srgbClr val="8DB0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70" autoAdjust="0"/>
    <p:restoredTop sz="86079" autoAdjust="0"/>
  </p:normalViewPr>
  <p:slideViewPr>
    <p:cSldViewPr snapToGrid="0">
      <p:cViewPr varScale="1">
        <p:scale>
          <a:sx n="40" d="100"/>
          <a:sy n="40" d="100"/>
        </p:scale>
        <p:origin x="930" y="48"/>
      </p:cViewPr>
      <p:guideLst/>
    </p:cSldViewPr>
  </p:slideViewPr>
  <p:notesTextViewPr>
    <p:cViewPr>
      <p:scale>
        <a:sx n="1" d="1"/>
        <a:sy n="1" d="1"/>
      </p:scale>
      <p:origin x="0" y="0"/>
    </p:cViewPr>
  </p:notesTextViewPr>
  <p:notesViewPr>
    <p:cSldViewPr snapToGrid="0">
      <p:cViewPr varScale="1">
        <p:scale>
          <a:sx n="53" d="100"/>
          <a:sy n="53" d="100"/>
        </p:scale>
        <p:origin x="2648"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file:///C:\Users\Farhad\Desktop\water%20energy%20nexus\wind%20and%20solar.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arhad\Desktop\water%20energy%20nexus\wind%20and%20solar.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US" sz="1400" b="1" i="0" u="none" strike="noStrike" cap="none" baseline="0">
                <a:effectLst/>
                <a:latin typeface="Times New Roman" panose="02020603050405020304" pitchFamily="18" charset="0"/>
                <a:cs typeface="Times New Roman" panose="02020603050405020304" pitchFamily="18" charset="0"/>
              </a:rPr>
              <a:t>Hourly average production </a:t>
            </a:r>
            <a:endParaRPr lang="en-US" i="0">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n-US"/>
        </a:p>
      </c:txPr>
    </c:title>
    <c:autoTitleDeleted val="0"/>
    <c:plotArea>
      <c:layout/>
      <c:lineChart>
        <c:grouping val="standard"/>
        <c:varyColors val="0"/>
        <c:ser>
          <c:idx val="0"/>
          <c:order val="0"/>
          <c:tx>
            <c:v>wind</c:v>
          </c:tx>
          <c:spPr>
            <a:ln w="22225" cap="rnd">
              <a:solidFill>
                <a:schemeClr val="accent2"/>
              </a:solidFill>
            </a:ln>
            <a:effectLst>
              <a:glow rad="139700">
                <a:schemeClr val="accent2">
                  <a:satMod val="175000"/>
                  <a:alpha val="14000"/>
                </a:schemeClr>
              </a:glow>
            </a:effectLst>
          </c:spPr>
          <c:marker>
            <c:symbol val="none"/>
          </c:marker>
          <c:val>
            <c:numRef>
              <c:f>Sheet1!$C$15:$C$38</c:f>
              <c:numCache>
                <c:formatCode>General</c:formatCode>
                <c:ptCount val="24"/>
                <c:pt idx="0">
                  <c:v>83</c:v>
                </c:pt>
                <c:pt idx="1">
                  <c:v>61</c:v>
                </c:pt>
                <c:pt idx="2">
                  <c:v>31</c:v>
                </c:pt>
                <c:pt idx="3">
                  <c:v>22</c:v>
                </c:pt>
                <c:pt idx="4">
                  <c:v>30</c:v>
                </c:pt>
                <c:pt idx="5">
                  <c:v>43</c:v>
                </c:pt>
                <c:pt idx="6">
                  <c:v>57</c:v>
                </c:pt>
                <c:pt idx="7">
                  <c:v>66</c:v>
                </c:pt>
                <c:pt idx="8">
                  <c:v>74</c:v>
                </c:pt>
                <c:pt idx="9">
                  <c:v>89</c:v>
                </c:pt>
                <c:pt idx="10">
                  <c:v>106</c:v>
                </c:pt>
                <c:pt idx="11">
                  <c:v>75</c:v>
                </c:pt>
                <c:pt idx="12">
                  <c:v>35</c:v>
                </c:pt>
                <c:pt idx="13">
                  <c:v>27</c:v>
                </c:pt>
                <c:pt idx="14">
                  <c:v>94</c:v>
                </c:pt>
                <c:pt idx="15">
                  <c:v>265</c:v>
                </c:pt>
                <c:pt idx="16">
                  <c:v>438</c:v>
                </c:pt>
                <c:pt idx="17">
                  <c:v>635</c:v>
                </c:pt>
                <c:pt idx="18">
                  <c:v>494</c:v>
                </c:pt>
                <c:pt idx="19">
                  <c:v>261</c:v>
                </c:pt>
                <c:pt idx="20">
                  <c:v>194</c:v>
                </c:pt>
                <c:pt idx="21">
                  <c:v>161</c:v>
                </c:pt>
                <c:pt idx="22">
                  <c:v>174</c:v>
                </c:pt>
                <c:pt idx="23">
                  <c:v>175</c:v>
                </c:pt>
              </c:numCache>
            </c:numRef>
          </c:val>
          <c:smooth val="0"/>
        </c:ser>
        <c:ser>
          <c:idx val="1"/>
          <c:order val="1"/>
          <c:tx>
            <c:v>Solar</c:v>
          </c:tx>
          <c:spPr>
            <a:ln w="22225" cap="rnd">
              <a:solidFill>
                <a:schemeClr val="accent4"/>
              </a:solidFill>
            </a:ln>
            <a:effectLst>
              <a:glow rad="139700">
                <a:schemeClr val="accent4">
                  <a:satMod val="175000"/>
                  <a:alpha val="14000"/>
                </a:schemeClr>
              </a:glow>
            </a:effectLst>
          </c:spPr>
          <c:marker>
            <c:symbol val="none"/>
          </c:marker>
          <c:val>
            <c:numRef>
              <c:f>Sheet1!$D$15:$D$38</c:f>
              <c:numCache>
                <c:formatCode>General</c:formatCode>
                <c:ptCount val="24"/>
                <c:pt idx="0">
                  <c:v>0</c:v>
                </c:pt>
                <c:pt idx="1">
                  <c:v>0</c:v>
                </c:pt>
                <c:pt idx="2">
                  <c:v>0</c:v>
                </c:pt>
                <c:pt idx="3">
                  <c:v>0</c:v>
                </c:pt>
                <c:pt idx="4">
                  <c:v>0</c:v>
                </c:pt>
                <c:pt idx="5">
                  <c:v>0</c:v>
                </c:pt>
                <c:pt idx="6">
                  <c:v>258</c:v>
                </c:pt>
                <c:pt idx="7">
                  <c:v>2074</c:v>
                </c:pt>
                <c:pt idx="8">
                  <c:v>4277</c:v>
                </c:pt>
                <c:pt idx="9">
                  <c:v>5278</c:v>
                </c:pt>
                <c:pt idx="10">
                  <c:v>5346</c:v>
                </c:pt>
                <c:pt idx="11">
                  <c:v>5341</c:v>
                </c:pt>
                <c:pt idx="12">
                  <c:v>5096</c:v>
                </c:pt>
                <c:pt idx="13">
                  <c:v>4980</c:v>
                </c:pt>
                <c:pt idx="14">
                  <c:v>4309</c:v>
                </c:pt>
                <c:pt idx="15">
                  <c:v>2648</c:v>
                </c:pt>
                <c:pt idx="16">
                  <c:v>8</c:v>
                </c:pt>
                <c:pt idx="17">
                  <c:v>0</c:v>
                </c:pt>
                <c:pt idx="18">
                  <c:v>0</c:v>
                </c:pt>
                <c:pt idx="19">
                  <c:v>0</c:v>
                </c:pt>
                <c:pt idx="20">
                  <c:v>0</c:v>
                </c:pt>
                <c:pt idx="21">
                  <c:v>0</c:v>
                </c:pt>
                <c:pt idx="22">
                  <c:v>0</c:v>
                </c:pt>
                <c:pt idx="23">
                  <c:v>0</c:v>
                </c:pt>
              </c:numCache>
            </c:numRef>
          </c:val>
          <c:smooth val="0"/>
        </c:ser>
        <c:dLbls>
          <c:showLegendKey val="0"/>
          <c:showVal val="0"/>
          <c:showCatName val="0"/>
          <c:showSerName val="0"/>
          <c:showPercent val="0"/>
          <c:showBubbleSize val="0"/>
        </c:dLbls>
        <c:smooth val="0"/>
        <c:axId val="189595984"/>
        <c:axId val="189596544"/>
      </c:lineChart>
      <c:catAx>
        <c:axId val="189595984"/>
        <c:scaling>
          <c:orientation val="minMax"/>
        </c:scaling>
        <c:delete val="0"/>
        <c:axPos val="b"/>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title>
          <c:tx>
            <c:rich>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latin typeface="Times New Roman" panose="02020603050405020304" pitchFamily="18" charset="0"/>
                    <a:cs typeface="Times New Roman" panose="02020603050405020304" pitchFamily="18" charset="0"/>
                  </a:rPr>
                  <a:t>time of the day</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n-US"/>
            </a:p>
          </c:txPr>
        </c:title>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89596544"/>
        <c:crosses val="autoZero"/>
        <c:auto val="1"/>
        <c:lblAlgn val="ctr"/>
        <c:lblOffset val="100"/>
        <c:noMultiLvlLbl val="0"/>
      </c:catAx>
      <c:valAx>
        <c:axId val="189596544"/>
        <c:scaling>
          <c:orientation val="minMax"/>
        </c:scaling>
        <c:delete val="0"/>
        <c:axPos val="l"/>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title>
          <c:tx>
            <c:rich>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sz="900" b="1" i="0" baseline="0">
                    <a:effectLst/>
                    <a:latin typeface="Times New Roman" panose="02020603050405020304" pitchFamily="18" charset="0"/>
                    <a:cs typeface="Times New Roman" panose="02020603050405020304" pitchFamily="18" charset="0"/>
                  </a:rPr>
                  <a:t>Net Generation</a:t>
                </a:r>
                <a:endParaRPr lang="en-US" sz="200">
                  <a:effectLst/>
                  <a:latin typeface="Times New Roman" panose="02020603050405020304" pitchFamily="18" charset="0"/>
                  <a:cs typeface="Times New Roman" panose="02020603050405020304" pitchFamily="18" charset="0"/>
                </a:endParaRP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89595984"/>
        <c:crosses val="autoZero"/>
        <c:crossBetween val="between"/>
      </c:valAx>
      <c:spPr>
        <a:noFill/>
        <a:ln>
          <a:noFill/>
        </a:ln>
        <a:effectLst/>
      </c:spPr>
    </c:plotArea>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US" dirty="0" smtClean="0"/>
              <a:t>Monthly Average Production</a:t>
            </a:r>
            <a:endParaRPr lang="en-US" dirty="0"/>
          </a:p>
        </c:rich>
      </c:tx>
      <c:layout>
        <c:manualLayout>
          <c:xMode val="edge"/>
          <c:yMode val="edge"/>
          <c:x val="0.20330937169734078"/>
          <c:y val="3.1604086679247745E-2"/>
        </c:manualLayout>
      </c:layout>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n-US"/>
        </a:p>
      </c:txPr>
    </c:title>
    <c:autoTitleDeleted val="0"/>
    <c:plotArea>
      <c:layout>
        <c:manualLayout>
          <c:layoutTarget val="inner"/>
          <c:xMode val="edge"/>
          <c:yMode val="edge"/>
          <c:x val="0.12253900914007752"/>
          <c:y val="0.17071632003446374"/>
          <c:w val="0.73406468689600013"/>
          <c:h val="0.58463720960499777"/>
        </c:manualLayout>
      </c:layout>
      <c:lineChart>
        <c:grouping val="standard"/>
        <c:varyColors val="0"/>
        <c:ser>
          <c:idx val="0"/>
          <c:order val="0"/>
          <c:tx>
            <c:v>solar</c:v>
          </c:tx>
          <c:spPr>
            <a:ln w="22225" cap="rnd">
              <a:solidFill>
                <a:schemeClr val="accent2"/>
              </a:solidFill>
            </a:ln>
            <a:effectLst>
              <a:glow rad="139700">
                <a:schemeClr val="accent2">
                  <a:satMod val="175000"/>
                  <a:alpha val="14000"/>
                </a:schemeClr>
              </a:glow>
            </a:effectLst>
          </c:spPr>
          <c:marker>
            <c:symbol val="none"/>
          </c:marker>
          <c:cat>
            <c:strRef>
              <c:f>Sheet1!$A$1:$A$12</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Sheet1!$F$1:$F$12</c:f>
              <c:numCache>
                <c:formatCode>General</c:formatCode>
                <c:ptCount val="12"/>
                <c:pt idx="0">
                  <c:v>0.76200000000000001</c:v>
                </c:pt>
                <c:pt idx="1">
                  <c:v>0.81299999999999994</c:v>
                </c:pt>
                <c:pt idx="2">
                  <c:v>1.23</c:v>
                </c:pt>
                <c:pt idx="3">
                  <c:v>1.4059999999999999</c:v>
                </c:pt>
                <c:pt idx="4">
                  <c:v>1.583</c:v>
                </c:pt>
                <c:pt idx="5">
                  <c:v>1.6890000000000001</c:v>
                </c:pt>
                <c:pt idx="6">
                  <c:v>1.581</c:v>
                </c:pt>
                <c:pt idx="7">
                  <c:v>1.6519999999999999</c:v>
                </c:pt>
                <c:pt idx="8">
                  <c:v>1.613</c:v>
                </c:pt>
                <c:pt idx="9">
                  <c:v>1.446</c:v>
                </c:pt>
                <c:pt idx="10">
                  <c:v>1.2090000000000001</c:v>
                </c:pt>
                <c:pt idx="11">
                  <c:v>0.89</c:v>
                </c:pt>
              </c:numCache>
            </c:numRef>
          </c:val>
          <c:smooth val="0"/>
        </c:ser>
        <c:ser>
          <c:idx val="1"/>
          <c:order val="1"/>
          <c:tx>
            <c:v>wind</c:v>
          </c:tx>
          <c:spPr>
            <a:ln w="22225" cap="rnd">
              <a:solidFill>
                <a:schemeClr val="accent4"/>
              </a:solidFill>
            </a:ln>
            <a:effectLst>
              <a:glow rad="139700">
                <a:schemeClr val="accent4">
                  <a:satMod val="175000"/>
                  <a:alpha val="14000"/>
                </a:schemeClr>
              </a:glow>
            </a:effectLst>
          </c:spPr>
          <c:marker>
            <c:symbol val="none"/>
          </c:marker>
          <c:val>
            <c:numRef>
              <c:f>Sheet1!$E$1:$E$12</c:f>
              <c:numCache>
                <c:formatCode>General</c:formatCode>
                <c:ptCount val="12"/>
                <c:pt idx="0">
                  <c:v>1.8017000000000001</c:v>
                </c:pt>
                <c:pt idx="1">
                  <c:v>1.3976</c:v>
                </c:pt>
                <c:pt idx="2">
                  <c:v>1.7753000000000001</c:v>
                </c:pt>
                <c:pt idx="3">
                  <c:v>1.8731</c:v>
                </c:pt>
                <c:pt idx="4">
                  <c:v>1.5519000000000001</c:v>
                </c:pt>
                <c:pt idx="5">
                  <c:v>1.5688</c:v>
                </c:pt>
                <c:pt idx="6">
                  <c:v>1.2104999999999999</c:v>
                </c:pt>
                <c:pt idx="7">
                  <c:v>1.0197000000000001</c:v>
                </c:pt>
                <c:pt idx="8">
                  <c:v>1.1478999999999999</c:v>
                </c:pt>
                <c:pt idx="9">
                  <c:v>1.4575</c:v>
                </c:pt>
                <c:pt idx="10">
                  <c:v>1.9055</c:v>
                </c:pt>
                <c:pt idx="11">
                  <c:v>1.4696</c:v>
                </c:pt>
              </c:numCache>
            </c:numRef>
          </c:val>
          <c:smooth val="0"/>
        </c:ser>
        <c:dLbls>
          <c:showLegendKey val="0"/>
          <c:showVal val="0"/>
          <c:showCatName val="0"/>
          <c:showSerName val="0"/>
          <c:showPercent val="0"/>
          <c:showBubbleSize val="0"/>
        </c:dLbls>
        <c:smooth val="0"/>
        <c:axId val="224487120"/>
        <c:axId val="224487680"/>
      </c:lineChart>
      <c:catAx>
        <c:axId val="224487120"/>
        <c:scaling>
          <c:orientation val="minMax"/>
        </c:scaling>
        <c:delete val="0"/>
        <c:axPos val="b"/>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title>
          <c:tx>
            <c:rich>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Month</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224487680"/>
        <c:crosses val="autoZero"/>
        <c:auto val="1"/>
        <c:lblAlgn val="ctr"/>
        <c:lblOffset val="100"/>
        <c:noMultiLvlLbl val="0"/>
      </c:catAx>
      <c:valAx>
        <c:axId val="224487680"/>
        <c:scaling>
          <c:orientation val="minMax"/>
        </c:scaling>
        <c:delete val="0"/>
        <c:axPos val="l"/>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title>
          <c:tx>
            <c:rich>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Net Generation</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22448712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legend>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6">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36">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4EC5A8-E6B3-4958-B6ED-B9F2EA6372EF}" type="doc">
      <dgm:prSet loTypeId="urn:microsoft.com/office/officeart/2005/8/layout/vList6" loCatId="list" qsTypeId="urn:microsoft.com/office/officeart/2005/8/quickstyle/simple1" qsCatId="simple" csTypeId="urn:microsoft.com/office/officeart/2005/8/colors/accent2_3" csCatId="accent2" phldr="1"/>
      <dgm:spPr/>
      <dgm:t>
        <a:bodyPr/>
        <a:lstStyle/>
        <a:p>
          <a:endParaRPr lang="en-US"/>
        </a:p>
      </dgm:t>
    </dgm:pt>
    <dgm:pt modelId="{7D6EA9EE-32EB-43DB-86A7-68C06354EA87}">
      <dgm:prSet phldrT="[Text]"/>
      <dgm:spPr/>
      <dgm:t>
        <a:bodyPr/>
        <a:lstStyle/>
        <a:p>
          <a:r>
            <a:rPr lang="en-US" dirty="0" smtClean="0">
              <a:latin typeface="Times New Roman" panose="02020603050405020304" pitchFamily="18" charset="0"/>
              <a:cs typeface="Times New Roman" panose="02020603050405020304" pitchFamily="18" charset="0"/>
            </a:rPr>
            <a:t>Conclusion</a:t>
          </a:r>
          <a:endParaRPr lang="en-US" dirty="0">
            <a:latin typeface="Times New Roman" panose="02020603050405020304" pitchFamily="18" charset="0"/>
            <a:cs typeface="Times New Roman" panose="02020603050405020304" pitchFamily="18" charset="0"/>
          </a:endParaRPr>
        </a:p>
      </dgm:t>
    </dgm:pt>
    <dgm:pt modelId="{4689AF7C-3FDD-46EE-B9B0-FF565F83B8F7}" type="parTrans" cxnId="{68851036-E70A-467E-AA82-A1F965A53530}">
      <dgm:prSet/>
      <dgm:spPr/>
      <dgm:t>
        <a:bodyPr/>
        <a:lstStyle/>
        <a:p>
          <a:endParaRPr lang="en-US"/>
        </a:p>
      </dgm:t>
    </dgm:pt>
    <dgm:pt modelId="{BF03F099-7512-4EC4-A1D2-32CF0225BFEA}" type="sibTrans" cxnId="{68851036-E70A-467E-AA82-A1F965A53530}">
      <dgm:prSet/>
      <dgm:spPr/>
      <dgm:t>
        <a:bodyPr/>
        <a:lstStyle/>
        <a:p>
          <a:endParaRPr lang="en-US"/>
        </a:p>
      </dgm:t>
    </dgm:pt>
    <dgm:pt modelId="{00965592-FDD9-4F1F-B72E-CEBA0C55B16D}">
      <dgm:prSet/>
      <dgm:spPr/>
      <dgm:t>
        <a:bodyPr/>
        <a:lstStyle/>
        <a:p>
          <a:r>
            <a:rPr lang="en-US" dirty="0" smtClean="0">
              <a:latin typeface="Times New Roman" panose="02020603050405020304" pitchFamily="18" charset="0"/>
              <a:cs typeface="Times New Roman" panose="02020603050405020304" pitchFamily="18" charset="0"/>
            </a:rPr>
            <a:t>Energy generation technologies</a:t>
          </a:r>
          <a:endParaRPr lang="en-US" dirty="0">
            <a:latin typeface="Times New Roman" panose="02020603050405020304" pitchFamily="18" charset="0"/>
            <a:cs typeface="Times New Roman" panose="02020603050405020304" pitchFamily="18" charset="0"/>
          </a:endParaRPr>
        </a:p>
      </dgm:t>
    </dgm:pt>
    <dgm:pt modelId="{7290BCBF-A31C-4DCF-BF23-012653DE2A2F}" type="parTrans" cxnId="{DF2EBF86-0A0A-4028-84E1-DE4C7BB3F1DA}">
      <dgm:prSet/>
      <dgm:spPr/>
      <dgm:t>
        <a:bodyPr/>
        <a:lstStyle/>
        <a:p>
          <a:endParaRPr lang="en-US"/>
        </a:p>
      </dgm:t>
    </dgm:pt>
    <dgm:pt modelId="{384CE275-0202-4F16-BB60-FEFF5A90C2FF}" type="sibTrans" cxnId="{DF2EBF86-0A0A-4028-84E1-DE4C7BB3F1DA}">
      <dgm:prSet/>
      <dgm:spPr/>
      <dgm:t>
        <a:bodyPr/>
        <a:lstStyle/>
        <a:p>
          <a:endParaRPr lang="en-US"/>
        </a:p>
      </dgm:t>
    </dgm:pt>
    <dgm:pt modelId="{D92982FD-E57D-4A8D-834D-DA0D34D8921B}">
      <dgm:prSet/>
      <dgm:spPr/>
      <dgm:t>
        <a:bodyPr/>
        <a:lstStyle/>
        <a:p>
          <a:r>
            <a:rPr lang="en-US" dirty="0" smtClean="0">
              <a:latin typeface="Times New Roman" panose="02020603050405020304" pitchFamily="18" charset="0"/>
              <a:cs typeface="Times New Roman" panose="02020603050405020304" pitchFamily="18" charset="0"/>
            </a:rPr>
            <a:t>Literature review</a:t>
          </a:r>
          <a:endParaRPr lang="en-US" dirty="0">
            <a:latin typeface="Times New Roman" panose="02020603050405020304" pitchFamily="18" charset="0"/>
            <a:cs typeface="Times New Roman" panose="02020603050405020304" pitchFamily="18" charset="0"/>
          </a:endParaRPr>
        </a:p>
      </dgm:t>
    </dgm:pt>
    <dgm:pt modelId="{E56A2873-D3F7-4120-9D09-E0192106EEED}" type="parTrans" cxnId="{BB43BE5B-37F6-4E75-ADD5-BEBC1B836DB1}">
      <dgm:prSet/>
      <dgm:spPr/>
      <dgm:t>
        <a:bodyPr/>
        <a:lstStyle/>
        <a:p>
          <a:endParaRPr lang="en-US"/>
        </a:p>
      </dgm:t>
    </dgm:pt>
    <dgm:pt modelId="{0C442342-E878-41A7-B00E-2B21F674BE44}" type="sibTrans" cxnId="{BB43BE5B-37F6-4E75-ADD5-BEBC1B836DB1}">
      <dgm:prSet/>
      <dgm:spPr/>
      <dgm:t>
        <a:bodyPr/>
        <a:lstStyle/>
        <a:p>
          <a:endParaRPr lang="en-US"/>
        </a:p>
      </dgm:t>
    </dgm:pt>
    <dgm:pt modelId="{8F9FB7C0-C359-4D9C-A95F-CBEAE34C665C}">
      <dgm:prSet custT="1"/>
      <dgm:spPr/>
      <dgm:t>
        <a:bodyPr/>
        <a:lstStyle/>
        <a:p>
          <a:r>
            <a:rPr lang="en-US" sz="1600" b="1" dirty="0" smtClean="0">
              <a:latin typeface="Times New Roman" panose="02020603050405020304" pitchFamily="18" charset="0"/>
              <a:cs typeface="Times New Roman" panose="02020603050405020304" pitchFamily="18" charset="0"/>
            </a:rPr>
            <a:t>Water-energy nexus</a:t>
          </a:r>
          <a:endParaRPr lang="en-US" sz="1600" b="1" dirty="0">
            <a:latin typeface="Times New Roman" panose="02020603050405020304" pitchFamily="18" charset="0"/>
            <a:cs typeface="Times New Roman" panose="02020603050405020304" pitchFamily="18" charset="0"/>
          </a:endParaRPr>
        </a:p>
      </dgm:t>
    </dgm:pt>
    <dgm:pt modelId="{02ED9424-D403-4232-B942-BDEEB2417BE2}" type="parTrans" cxnId="{32D98F6A-61B0-4AF0-9588-018E2704DDD6}">
      <dgm:prSet/>
      <dgm:spPr/>
      <dgm:t>
        <a:bodyPr/>
        <a:lstStyle/>
        <a:p>
          <a:endParaRPr lang="en-US"/>
        </a:p>
      </dgm:t>
    </dgm:pt>
    <dgm:pt modelId="{97E05CED-8C78-4421-ADD0-CA3B3A404BB5}" type="sibTrans" cxnId="{32D98F6A-61B0-4AF0-9588-018E2704DDD6}">
      <dgm:prSet/>
      <dgm:spPr/>
      <dgm:t>
        <a:bodyPr/>
        <a:lstStyle/>
        <a:p>
          <a:endParaRPr lang="en-US"/>
        </a:p>
      </dgm:t>
    </dgm:pt>
    <dgm:pt modelId="{E12415D2-3360-4FD9-987F-6896137766D8}">
      <dgm:prSet custT="1"/>
      <dgm:spPr/>
      <dgm:t>
        <a:bodyPr/>
        <a:lstStyle/>
        <a:p>
          <a:endParaRPr lang="en-US" sz="1600" dirty="0"/>
        </a:p>
      </dgm:t>
    </dgm:pt>
    <dgm:pt modelId="{84581A2F-DD70-4BCF-9420-72097B463908}" type="parTrans" cxnId="{1F3219D6-F742-4F06-933B-74855C3283E1}">
      <dgm:prSet/>
      <dgm:spPr/>
      <dgm:t>
        <a:bodyPr/>
        <a:lstStyle/>
        <a:p>
          <a:endParaRPr lang="en-US"/>
        </a:p>
      </dgm:t>
    </dgm:pt>
    <dgm:pt modelId="{33F01CC4-BC06-429E-86EA-04CC9A60AAC7}" type="sibTrans" cxnId="{1F3219D6-F742-4F06-933B-74855C3283E1}">
      <dgm:prSet/>
      <dgm:spPr/>
      <dgm:t>
        <a:bodyPr/>
        <a:lstStyle/>
        <a:p>
          <a:endParaRPr lang="en-US"/>
        </a:p>
      </dgm:t>
    </dgm:pt>
    <dgm:pt modelId="{6F6C21DE-021D-47BF-A195-63E29D05CD0D}">
      <dgm:prSet custT="1"/>
      <dgm:spPr/>
      <dgm:t>
        <a:bodyPr/>
        <a:lstStyle/>
        <a:p>
          <a:r>
            <a:rPr lang="en-US" sz="1600" b="1" dirty="0" smtClean="0">
              <a:latin typeface="Times New Roman" panose="02020603050405020304" pitchFamily="18" charset="0"/>
              <a:cs typeface="Times New Roman" panose="02020603050405020304" pitchFamily="18" charset="0"/>
            </a:rPr>
            <a:t>Why California</a:t>
          </a:r>
          <a:endParaRPr lang="en-US" sz="1600" b="1" dirty="0">
            <a:latin typeface="Times New Roman" panose="02020603050405020304" pitchFamily="18" charset="0"/>
            <a:cs typeface="Times New Roman" panose="02020603050405020304" pitchFamily="18" charset="0"/>
          </a:endParaRPr>
        </a:p>
      </dgm:t>
    </dgm:pt>
    <dgm:pt modelId="{BEA74DCF-38D3-4B8B-ACDE-9ED1B0AAE938}" type="parTrans" cxnId="{7113F813-1D11-4230-B1A5-0CBB6685D688}">
      <dgm:prSet/>
      <dgm:spPr/>
      <dgm:t>
        <a:bodyPr/>
        <a:lstStyle/>
        <a:p>
          <a:endParaRPr lang="en-US"/>
        </a:p>
      </dgm:t>
    </dgm:pt>
    <dgm:pt modelId="{CB11B159-A7F2-48DC-B262-04A08071FEF0}" type="sibTrans" cxnId="{7113F813-1D11-4230-B1A5-0CBB6685D688}">
      <dgm:prSet/>
      <dgm:spPr/>
      <dgm:t>
        <a:bodyPr/>
        <a:lstStyle/>
        <a:p>
          <a:endParaRPr lang="en-US"/>
        </a:p>
      </dgm:t>
    </dgm:pt>
    <dgm:pt modelId="{5E32592E-F452-4EC4-9FB0-594D3A85E2D5}">
      <dgm:prSet custT="1"/>
      <dgm:spPr/>
      <dgm:t>
        <a:bodyPr/>
        <a:lstStyle/>
        <a:p>
          <a:endParaRPr lang="en-US" sz="1600" dirty="0"/>
        </a:p>
      </dgm:t>
    </dgm:pt>
    <dgm:pt modelId="{B20F00EC-F54D-4C05-9ABF-1D76B4A9228E}" type="parTrans" cxnId="{3E999C0E-7C97-4872-B9D7-3BD85E353D75}">
      <dgm:prSet/>
      <dgm:spPr/>
      <dgm:t>
        <a:bodyPr/>
        <a:lstStyle/>
        <a:p>
          <a:endParaRPr lang="en-US"/>
        </a:p>
      </dgm:t>
    </dgm:pt>
    <dgm:pt modelId="{1D902545-4925-456C-93E7-4EAB2EF7660D}" type="sibTrans" cxnId="{3E999C0E-7C97-4872-B9D7-3BD85E353D75}">
      <dgm:prSet/>
      <dgm:spPr/>
      <dgm:t>
        <a:bodyPr/>
        <a:lstStyle/>
        <a:p>
          <a:endParaRPr lang="en-US"/>
        </a:p>
      </dgm:t>
    </dgm:pt>
    <dgm:pt modelId="{529262A8-E765-44BA-8BAA-846CFD7E3640}">
      <dgm:prSet custT="1"/>
      <dgm:spPr/>
      <dgm:t>
        <a:bodyPr/>
        <a:lstStyle/>
        <a:p>
          <a:r>
            <a:rPr lang="en-US" sz="1600" b="1" dirty="0" smtClean="0">
              <a:latin typeface="Times New Roman" panose="02020603050405020304" pitchFamily="18" charset="0"/>
              <a:cs typeface="Times New Roman" panose="02020603050405020304" pitchFamily="18" charset="0"/>
            </a:rPr>
            <a:t>Cooling technologies</a:t>
          </a:r>
          <a:endParaRPr lang="en-US" sz="1600" b="1" dirty="0">
            <a:latin typeface="Times New Roman" panose="02020603050405020304" pitchFamily="18" charset="0"/>
            <a:cs typeface="Times New Roman" panose="02020603050405020304" pitchFamily="18" charset="0"/>
          </a:endParaRPr>
        </a:p>
      </dgm:t>
    </dgm:pt>
    <dgm:pt modelId="{B277E587-A139-491E-896D-15F9B0C07618}" type="parTrans" cxnId="{531B6B70-40E9-484A-8551-578D64F5E1EE}">
      <dgm:prSet/>
      <dgm:spPr/>
      <dgm:t>
        <a:bodyPr/>
        <a:lstStyle/>
        <a:p>
          <a:endParaRPr lang="en-US"/>
        </a:p>
      </dgm:t>
    </dgm:pt>
    <dgm:pt modelId="{8AE7DCAE-4812-4877-AB14-BB19FA968AB4}" type="sibTrans" cxnId="{531B6B70-40E9-484A-8551-578D64F5E1EE}">
      <dgm:prSet/>
      <dgm:spPr/>
      <dgm:t>
        <a:bodyPr/>
        <a:lstStyle/>
        <a:p>
          <a:endParaRPr lang="en-US"/>
        </a:p>
      </dgm:t>
    </dgm:pt>
    <dgm:pt modelId="{CEEE118D-5EB3-4F52-81EA-9E4487D1648F}">
      <dgm:prSet custT="1"/>
      <dgm:spPr/>
      <dgm:t>
        <a:bodyPr/>
        <a:lstStyle/>
        <a:p>
          <a:r>
            <a:rPr lang="en-US" sz="1600" b="1" dirty="0" smtClean="0">
              <a:latin typeface="Times New Roman" panose="02020603050405020304" pitchFamily="18" charset="0"/>
              <a:cs typeface="Times New Roman" panose="02020603050405020304" pitchFamily="18" charset="0"/>
            </a:rPr>
            <a:t>Different electricity generation technologies</a:t>
          </a:r>
          <a:endParaRPr lang="en-US" sz="1600" b="1" dirty="0">
            <a:latin typeface="Times New Roman" panose="02020603050405020304" pitchFamily="18" charset="0"/>
            <a:cs typeface="Times New Roman" panose="02020603050405020304" pitchFamily="18" charset="0"/>
          </a:endParaRPr>
        </a:p>
      </dgm:t>
    </dgm:pt>
    <dgm:pt modelId="{8D92A762-B503-4938-B3FD-A6E9E1B7D0F4}" type="parTrans" cxnId="{67A2F605-0B27-4979-A1F3-83AEC89205DA}">
      <dgm:prSet/>
      <dgm:spPr/>
      <dgm:t>
        <a:bodyPr/>
        <a:lstStyle/>
        <a:p>
          <a:endParaRPr lang="en-US"/>
        </a:p>
      </dgm:t>
    </dgm:pt>
    <dgm:pt modelId="{B6BB4804-E952-4F9A-B9D3-748B51DD1C50}" type="sibTrans" cxnId="{67A2F605-0B27-4979-A1F3-83AEC89205DA}">
      <dgm:prSet/>
      <dgm:spPr/>
      <dgm:t>
        <a:bodyPr/>
        <a:lstStyle/>
        <a:p>
          <a:endParaRPr lang="en-US"/>
        </a:p>
      </dgm:t>
    </dgm:pt>
    <dgm:pt modelId="{602B773F-CC46-49A6-8FAF-C627C35B2226}">
      <dgm:prSet custT="1"/>
      <dgm:spPr/>
      <dgm:t>
        <a:bodyPr/>
        <a:lstStyle/>
        <a:p>
          <a:r>
            <a:rPr lang="en-US" sz="1600" b="1" dirty="0" smtClean="0">
              <a:latin typeface="Times New Roman" panose="02020603050405020304" pitchFamily="18" charset="0"/>
              <a:cs typeface="Times New Roman" panose="02020603050405020304" pitchFamily="18" charset="0"/>
            </a:rPr>
            <a:t>Applicable cooling technologies</a:t>
          </a:r>
          <a:endParaRPr lang="en-US" sz="1600" b="1" dirty="0">
            <a:latin typeface="Times New Roman" panose="02020603050405020304" pitchFamily="18" charset="0"/>
            <a:cs typeface="Times New Roman" panose="02020603050405020304" pitchFamily="18" charset="0"/>
          </a:endParaRPr>
        </a:p>
      </dgm:t>
    </dgm:pt>
    <dgm:pt modelId="{F10DDABE-9489-4068-A81B-64C6610866E4}" type="parTrans" cxnId="{223C2E0E-586B-4D0D-9886-0B4FCCDCD664}">
      <dgm:prSet/>
      <dgm:spPr/>
      <dgm:t>
        <a:bodyPr/>
        <a:lstStyle/>
        <a:p>
          <a:endParaRPr lang="en-US"/>
        </a:p>
      </dgm:t>
    </dgm:pt>
    <dgm:pt modelId="{67C0E080-BC14-4A90-94D4-512258FAC87C}" type="sibTrans" cxnId="{223C2E0E-586B-4D0D-9886-0B4FCCDCD664}">
      <dgm:prSet/>
      <dgm:spPr/>
      <dgm:t>
        <a:bodyPr/>
        <a:lstStyle/>
        <a:p>
          <a:endParaRPr lang="en-US"/>
        </a:p>
      </dgm:t>
    </dgm:pt>
    <dgm:pt modelId="{C7377175-5E70-4708-AF1E-BE85A500B7DE}">
      <dgm:prSet custT="1"/>
      <dgm:spPr/>
      <dgm:t>
        <a:bodyPr/>
        <a:lstStyle/>
        <a:p>
          <a:r>
            <a:rPr lang="en-US" sz="1600" b="1" dirty="0" smtClean="0">
              <a:latin typeface="Times New Roman" panose="02020603050405020304" pitchFamily="18" charset="0"/>
              <a:cs typeface="Times New Roman" panose="02020603050405020304" pitchFamily="18" charset="0"/>
            </a:rPr>
            <a:t>Relevant water consumption and withdrawal</a:t>
          </a:r>
          <a:endParaRPr lang="en-US" sz="1600" b="1" dirty="0">
            <a:latin typeface="Times New Roman" panose="02020603050405020304" pitchFamily="18" charset="0"/>
            <a:cs typeface="Times New Roman" panose="02020603050405020304" pitchFamily="18" charset="0"/>
          </a:endParaRPr>
        </a:p>
      </dgm:t>
    </dgm:pt>
    <dgm:pt modelId="{04B0F895-5B54-4AE1-BD8E-1F1F13C539F6}" type="parTrans" cxnId="{311F185F-BA79-41E0-B581-FF92369E7988}">
      <dgm:prSet/>
      <dgm:spPr/>
      <dgm:t>
        <a:bodyPr/>
        <a:lstStyle/>
        <a:p>
          <a:endParaRPr lang="en-US"/>
        </a:p>
      </dgm:t>
    </dgm:pt>
    <dgm:pt modelId="{9EF3A8ED-24F6-48F9-A2D7-3A7EE7FDA06B}" type="sibTrans" cxnId="{311F185F-BA79-41E0-B581-FF92369E7988}">
      <dgm:prSet/>
      <dgm:spPr/>
      <dgm:t>
        <a:bodyPr/>
        <a:lstStyle/>
        <a:p>
          <a:endParaRPr lang="en-US"/>
        </a:p>
      </dgm:t>
    </dgm:pt>
    <dgm:pt modelId="{842BE2F3-BF7B-4D85-8983-051E7F075E08}">
      <dgm:prSet/>
      <dgm:spPr/>
      <dgm:t>
        <a:bodyPr/>
        <a:lstStyle/>
        <a:p>
          <a:r>
            <a:rPr lang="en-US" dirty="0" smtClean="0">
              <a:latin typeface="Times New Roman" panose="02020603050405020304" pitchFamily="18" charset="0"/>
              <a:cs typeface="Times New Roman" panose="02020603050405020304" pitchFamily="18" charset="0"/>
            </a:rPr>
            <a:t>Modeling</a:t>
          </a:r>
          <a:endParaRPr lang="en-US" dirty="0">
            <a:latin typeface="Times New Roman" panose="02020603050405020304" pitchFamily="18" charset="0"/>
            <a:cs typeface="Times New Roman" panose="02020603050405020304" pitchFamily="18" charset="0"/>
          </a:endParaRPr>
        </a:p>
      </dgm:t>
    </dgm:pt>
    <dgm:pt modelId="{CA74EDAA-0F89-44F8-BF02-A26B1C588726}" type="parTrans" cxnId="{3D2B1477-D1D9-4369-8ABB-404A4CFED872}">
      <dgm:prSet/>
      <dgm:spPr/>
      <dgm:t>
        <a:bodyPr/>
        <a:lstStyle/>
        <a:p>
          <a:endParaRPr lang="en-US"/>
        </a:p>
      </dgm:t>
    </dgm:pt>
    <dgm:pt modelId="{AA830398-A25B-43F4-94AB-78291BA74135}" type="sibTrans" cxnId="{3D2B1477-D1D9-4369-8ABB-404A4CFED872}">
      <dgm:prSet/>
      <dgm:spPr/>
      <dgm:t>
        <a:bodyPr/>
        <a:lstStyle/>
        <a:p>
          <a:endParaRPr lang="en-US"/>
        </a:p>
      </dgm:t>
    </dgm:pt>
    <dgm:pt modelId="{CF1CEAF7-5115-41E0-A617-5E5A83A0327E}">
      <dgm:prSet custT="1"/>
      <dgm:spPr/>
      <dgm:t>
        <a:bodyPr/>
        <a:lstStyle/>
        <a:p>
          <a:r>
            <a:rPr lang="en-US" sz="1600" b="1" dirty="0" smtClean="0">
              <a:latin typeface="Times New Roman" panose="02020603050405020304" pitchFamily="18" charset="0"/>
              <a:cs typeface="Times New Roman" panose="02020603050405020304" pitchFamily="18" charset="0"/>
            </a:rPr>
            <a:t>Parametric model for reducing water consumption</a:t>
          </a:r>
          <a:endParaRPr lang="en-US" sz="1600" b="1" dirty="0">
            <a:latin typeface="Times New Roman" panose="02020603050405020304" pitchFamily="18" charset="0"/>
            <a:cs typeface="Times New Roman" panose="02020603050405020304" pitchFamily="18" charset="0"/>
          </a:endParaRPr>
        </a:p>
      </dgm:t>
    </dgm:pt>
    <dgm:pt modelId="{019526EF-0A56-4A9B-BA55-8AFC3B5F4EA2}" type="parTrans" cxnId="{08E3AEAD-DA7A-4C6B-8A04-745E49099D26}">
      <dgm:prSet/>
      <dgm:spPr/>
      <dgm:t>
        <a:bodyPr/>
        <a:lstStyle/>
        <a:p>
          <a:endParaRPr lang="en-US"/>
        </a:p>
      </dgm:t>
    </dgm:pt>
    <dgm:pt modelId="{F69A4BBF-7075-4924-8FFF-A9572BB2C28D}" type="sibTrans" cxnId="{08E3AEAD-DA7A-4C6B-8A04-745E49099D26}">
      <dgm:prSet/>
      <dgm:spPr/>
      <dgm:t>
        <a:bodyPr/>
        <a:lstStyle/>
        <a:p>
          <a:endParaRPr lang="en-US"/>
        </a:p>
      </dgm:t>
    </dgm:pt>
    <dgm:pt modelId="{FA00E624-282E-462F-95E9-055F7C63FF93}">
      <dgm:prSet/>
      <dgm:spPr/>
      <dgm:t>
        <a:bodyPr/>
        <a:lstStyle/>
        <a:p>
          <a:r>
            <a:rPr lang="en-US" dirty="0" smtClean="0">
              <a:latin typeface="Times New Roman" panose="02020603050405020304" pitchFamily="18" charset="0"/>
              <a:cs typeface="Times New Roman" panose="02020603050405020304" pitchFamily="18" charset="0"/>
            </a:rPr>
            <a:t>Different scenarios</a:t>
          </a:r>
          <a:endParaRPr lang="en-US" dirty="0">
            <a:latin typeface="Times New Roman" panose="02020603050405020304" pitchFamily="18" charset="0"/>
            <a:cs typeface="Times New Roman" panose="02020603050405020304" pitchFamily="18" charset="0"/>
          </a:endParaRPr>
        </a:p>
      </dgm:t>
    </dgm:pt>
    <dgm:pt modelId="{CCCADD3D-1153-4397-9AAD-BD365A63E00A}" type="parTrans" cxnId="{D298D4E6-F8C3-45D5-AAA3-3AE5A4DA989A}">
      <dgm:prSet/>
      <dgm:spPr/>
      <dgm:t>
        <a:bodyPr/>
        <a:lstStyle/>
        <a:p>
          <a:endParaRPr lang="en-US"/>
        </a:p>
      </dgm:t>
    </dgm:pt>
    <dgm:pt modelId="{96D1F177-3DB0-454E-841D-9031EC203F0E}" type="sibTrans" cxnId="{D298D4E6-F8C3-45D5-AAA3-3AE5A4DA989A}">
      <dgm:prSet/>
      <dgm:spPr/>
      <dgm:t>
        <a:bodyPr/>
        <a:lstStyle/>
        <a:p>
          <a:endParaRPr lang="en-US"/>
        </a:p>
      </dgm:t>
    </dgm:pt>
    <dgm:pt modelId="{A189FBA9-4724-452B-AE80-A666349E2B3B}">
      <dgm:prSet custT="1"/>
      <dgm:spPr/>
      <dgm:t>
        <a:bodyPr/>
        <a:lstStyle/>
        <a:p>
          <a:r>
            <a:rPr lang="en-US" sz="1600" b="1" dirty="0" smtClean="0">
              <a:latin typeface="Times New Roman" panose="02020603050405020304" pitchFamily="18" charset="0"/>
              <a:cs typeface="Times New Roman" panose="02020603050405020304" pitchFamily="18" charset="0"/>
            </a:rPr>
            <a:t>Investigates different scenarios for California</a:t>
          </a:r>
          <a:endParaRPr lang="en-US" sz="1600" b="1" dirty="0">
            <a:latin typeface="Times New Roman" panose="02020603050405020304" pitchFamily="18" charset="0"/>
            <a:cs typeface="Times New Roman" panose="02020603050405020304" pitchFamily="18" charset="0"/>
          </a:endParaRPr>
        </a:p>
      </dgm:t>
    </dgm:pt>
    <dgm:pt modelId="{64E73CF3-964F-4E13-B085-579365BA38D1}" type="parTrans" cxnId="{5C9AE0A1-04F8-4B86-96D9-BD5B92A1DAC5}">
      <dgm:prSet/>
      <dgm:spPr/>
      <dgm:t>
        <a:bodyPr/>
        <a:lstStyle/>
        <a:p>
          <a:endParaRPr lang="en-US"/>
        </a:p>
      </dgm:t>
    </dgm:pt>
    <dgm:pt modelId="{7326113D-965B-491A-8C5D-D01B86CDB8D0}" type="sibTrans" cxnId="{5C9AE0A1-04F8-4B86-96D9-BD5B92A1DAC5}">
      <dgm:prSet/>
      <dgm:spPr/>
      <dgm:t>
        <a:bodyPr/>
        <a:lstStyle/>
        <a:p>
          <a:endParaRPr lang="en-US"/>
        </a:p>
      </dgm:t>
    </dgm:pt>
    <dgm:pt modelId="{3477F4FB-AEEF-4BB1-9E87-0A3101BB8B31}">
      <dgm:prSet custT="1"/>
      <dgm:spPr/>
      <dgm:t>
        <a:bodyPr/>
        <a:lstStyle/>
        <a:p>
          <a:endParaRPr lang="en-US" sz="1600" b="1" dirty="0">
            <a:latin typeface="Times New Roman" panose="02020603050405020304" pitchFamily="18" charset="0"/>
            <a:cs typeface="Times New Roman" panose="02020603050405020304" pitchFamily="18" charset="0"/>
          </a:endParaRPr>
        </a:p>
      </dgm:t>
    </dgm:pt>
    <dgm:pt modelId="{D7A4B1D4-D2A3-4A37-B440-09C534F43727}" type="parTrans" cxnId="{6CCDDAA6-6959-4DF8-B931-AB45C424B143}">
      <dgm:prSet/>
      <dgm:spPr/>
      <dgm:t>
        <a:bodyPr/>
        <a:lstStyle/>
        <a:p>
          <a:endParaRPr lang="en-US"/>
        </a:p>
      </dgm:t>
    </dgm:pt>
    <dgm:pt modelId="{B8544CC3-EE2C-4E60-B829-92793A7B0069}" type="sibTrans" cxnId="{6CCDDAA6-6959-4DF8-B931-AB45C424B143}">
      <dgm:prSet/>
      <dgm:spPr/>
      <dgm:t>
        <a:bodyPr/>
        <a:lstStyle/>
        <a:p>
          <a:endParaRPr lang="en-US"/>
        </a:p>
      </dgm:t>
    </dgm:pt>
    <dgm:pt modelId="{204B3268-3DCC-4944-A6EF-F65C1C3D8BB4}">
      <dgm:prSet custT="1"/>
      <dgm:spPr/>
      <dgm:t>
        <a:bodyPr/>
        <a:lstStyle/>
        <a:p>
          <a:endParaRPr lang="en-US" sz="1600" b="1" dirty="0">
            <a:latin typeface="Times New Roman" panose="02020603050405020304" pitchFamily="18" charset="0"/>
            <a:cs typeface="Times New Roman" panose="02020603050405020304" pitchFamily="18" charset="0"/>
          </a:endParaRPr>
        </a:p>
      </dgm:t>
    </dgm:pt>
    <dgm:pt modelId="{D3DA8DFB-D95B-4755-B07E-641AD6D57C4D}" type="parTrans" cxnId="{AFAB23AC-F9EE-4951-A02A-818752E33F0D}">
      <dgm:prSet/>
      <dgm:spPr/>
      <dgm:t>
        <a:bodyPr/>
        <a:lstStyle/>
        <a:p>
          <a:endParaRPr lang="en-US"/>
        </a:p>
      </dgm:t>
    </dgm:pt>
    <dgm:pt modelId="{8429373C-55FA-4E8C-BD48-975527871C0B}" type="sibTrans" cxnId="{AFAB23AC-F9EE-4951-A02A-818752E33F0D}">
      <dgm:prSet/>
      <dgm:spPr/>
      <dgm:t>
        <a:bodyPr/>
        <a:lstStyle/>
        <a:p>
          <a:endParaRPr lang="en-US"/>
        </a:p>
      </dgm:t>
    </dgm:pt>
    <dgm:pt modelId="{CCF0EAB9-4848-4AFF-9C7A-317E5D7BF7C8}">
      <dgm:prSet custT="1"/>
      <dgm:spPr/>
      <dgm:t>
        <a:bodyPr/>
        <a:lstStyle/>
        <a:p>
          <a:r>
            <a:rPr lang="en-US" sz="1600" b="1" dirty="0" smtClean="0">
              <a:latin typeface="Times New Roman" panose="02020603050405020304" pitchFamily="18" charset="0"/>
              <a:cs typeface="Times New Roman" panose="02020603050405020304" pitchFamily="18" charset="0"/>
            </a:rPr>
            <a:t>Discusses pros and cons</a:t>
          </a:r>
          <a:endParaRPr lang="en-US" sz="1600" b="1" dirty="0">
            <a:latin typeface="Times New Roman" panose="02020603050405020304" pitchFamily="18" charset="0"/>
            <a:cs typeface="Times New Roman" panose="02020603050405020304" pitchFamily="18" charset="0"/>
          </a:endParaRPr>
        </a:p>
      </dgm:t>
    </dgm:pt>
    <dgm:pt modelId="{B9A6098E-B066-4921-8CA6-274C77EFF401}" type="parTrans" cxnId="{29BBB2D1-61E1-4A43-A271-840EEDD9F673}">
      <dgm:prSet/>
      <dgm:spPr/>
      <dgm:t>
        <a:bodyPr/>
        <a:lstStyle/>
        <a:p>
          <a:endParaRPr lang="en-US"/>
        </a:p>
      </dgm:t>
    </dgm:pt>
    <dgm:pt modelId="{D5E8D58D-3F8F-4E0A-AC6F-CCF6F7F550D5}" type="sibTrans" cxnId="{29BBB2D1-61E1-4A43-A271-840EEDD9F673}">
      <dgm:prSet/>
      <dgm:spPr/>
      <dgm:t>
        <a:bodyPr/>
        <a:lstStyle/>
        <a:p>
          <a:endParaRPr lang="en-US"/>
        </a:p>
      </dgm:t>
    </dgm:pt>
    <dgm:pt modelId="{12F4FE99-C5A5-424A-92B3-019812136F07}">
      <dgm:prSet phldrT="[Text]" custT="1"/>
      <dgm:spPr/>
      <dgm:t>
        <a:bodyPr/>
        <a:lstStyle/>
        <a:p>
          <a:r>
            <a:rPr lang="en-US" sz="1600" b="1" dirty="0" smtClean="0">
              <a:latin typeface="Times New Roman" panose="02020603050405020304" pitchFamily="18" charset="0"/>
              <a:cs typeface="Times New Roman" panose="02020603050405020304" pitchFamily="18" charset="0"/>
            </a:rPr>
            <a:t>Concludes the result with a quick discussion</a:t>
          </a:r>
          <a:endParaRPr lang="en-US" sz="1600" b="1" dirty="0">
            <a:latin typeface="Times New Roman" panose="02020603050405020304" pitchFamily="18" charset="0"/>
            <a:cs typeface="Times New Roman" panose="02020603050405020304" pitchFamily="18" charset="0"/>
          </a:endParaRPr>
        </a:p>
      </dgm:t>
    </dgm:pt>
    <dgm:pt modelId="{CC848F90-F321-42E2-8AC5-3D2C84719378}" type="parTrans" cxnId="{FDC5EB76-7F39-43C5-8452-D34DBC689706}">
      <dgm:prSet/>
      <dgm:spPr/>
      <dgm:t>
        <a:bodyPr/>
        <a:lstStyle/>
        <a:p>
          <a:endParaRPr lang="en-US"/>
        </a:p>
      </dgm:t>
    </dgm:pt>
    <dgm:pt modelId="{7DA233D5-AF61-493C-B729-438CC71131C6}" type="sibTrans" cxnId="{FDC5EB76-7F39-43C5-8452-D34DBC689706}">
      <dgm:prSet/>
      <dgm:spPr/>
      <dgm:t>
        <a:bodyPr/>
        <a:lstStyle/>
        <a:p>
          <a:endParaRPr lang="en-US"/>
        </a:p>
      </dgm:t>
    </dgm:pt>
    <dgm:pt modelId="{98F35591-E4AD-4F3A-AE4A-110FD254234C}">
      <dgm:prSet phldrT="[Text]" custT="1"/>
      <dgm:spPr/>
      <dgm:t>
        <a:bodyPr/>
        <a:lstStyle/>
        <a:p>
          <a:endParaRPr lang="en-US" sz="1600" b="1" dirty="0">
            <a:latin typeface="Times New Roman" panose="02020603050405020304" pitchFamily="18" charset="0"/>
            <a:cs typeface="Times New Roman" panose="02020603050405020304" pitchFamily="18" charset="0"/>
          </a:endParaRPr>
        </a:p>
      </dgm:t>
    </dgm:pt>
    <dgm:pt modelId="{4D8C1D3F-3639-4F20-98FF-09B597F94AFA}" type="parTrans" cxnId="{FA48F2CC-47F5-4DE6-94CA-57F297F569D6}">
      <dgm:prSet/>
      <dgm:spPr/>
      <dgm:t>
        <a:bodyPr/>
        <a:lstStyle/>
        <a:p>
          <a:endParaRPr lang="en-US"/>
        </a:p>
      </dgm:t>
    </dgm:pt>
    <dgm:pt modelId="{7CD0A208-EF83-4D93-BBB3-FA1A6B5D42D0}" type="sibTrans" cxnId="{FA48F2CC-47F5-4DE6-94CA-57F297F569D6}">
      <dgm:prSet/>
      <dgm:spPr/>
      <dgm:t>
        <a:bodyPr/>
        <a:lstStyle/>
        <a:p>
          <a:endParaRPr lang="en-US"/>
        </a:p>
      </dgm:t>
    </dgm:pt>
    <dgm:pt modelId="{1B9B0DE2-9637-4B17-9470-EA911CAF4A8C}">
      <dgm:prSet custT="1"/>
      <dgm:spPr/>
      <dgm:t>
        <a:bodyPr/>
        <a:lstStyle/>
        <a:p>
          <a:r>
            <a:rPr lang="en-US" sz="1600" b="1" dirty="0" smtClean="0">
              <a:latin typeface="Times New Roman" panose="02020603050405020304" pitchFamily="18" charset="0"/>
              <a:cs typeface="Times New Roman" panose="02020603050405020304" pitchFamily="18" charset="0"/>
            </a:rPr>
            <a:t>Modifications to proposed different scenarios </a:t>
          </a:r>
          <a:endParaRPr lang="en-US" sz="1600" b="1" dirty="0">
            <a:latin typeface="Times New Roman" panose="02020603050405020304" pitchFamily="18" charset="0"/>
            <a:cs typeface="Times New Roman" panose="02020603050405020304" pitchFamily="18" charset="0"/>
          </a:endParaRPr>
        </a:p>
      </dgm:t>
    </dgm:pt>
    <dgm:pt modelId="{52617AAA-A9CC-493D-B188-844815D803EA}" type="parTrans" cxnId="{9406C5DD-B7A5-440E-8EDD-3055D2E51AE3}">
      <dgm:prSet/>
      <dgm:spPr/>
      <dgm:t>
        <a:bodyPr/>
        <a:lstStyle/>
        <a:p>
          <a:endParaRPr lang="en-US"/>
        </a:p>
      </dgm:t>
    </dgm:pt>
    <dgm:pt modelId="{E8D427F0-FA27-487F-A5A4-17A33C734310}" type="sibTrans" cxnId="{9406C5DD-B7A5-440E-8EDD-3055D2E51AE3}">
      <dgm:prSet/>
      <dgm:spPr/>
      <dgm:t>
        <a:bodyPr/>
        <a:lstStyle/>
        <a:p>
          <a:endParaRPr lang="en-US"/>
        </a:p>
      </dgm:t>
    </dgm:pt>
    <dgm:pt modelId="{41466667-6C12-4687-93E8-55418D5CA2FB}">
      <dgm:prSet custT="1"/>
      <dgm:spPr/>
      <dgm:t>
        <a:bodyPr/>
        <a:lstStyle/>
        <a:p>
          <a:endParaRPr lang="en-US" sz="1600" b="1" dirty="0">
            <a:latin typeface="Times New Roman" panose="02020603050405020304" pitchFamily="18" charset="0"/>
            <a:cs typeface="Times New Roman" panose="02020603050405020304" pitchFamily="18" charset="0"/>
          </a:endParaRPr>
        </a:p>
      </dgm:t>
    </dgm:pt>
    <dgm:pt modelId="{EC963DFF-E9BD-41D1-AFBF-9C5E80EADB8C}" type="parTrans" cxnId="{F9EA746D-B75F-465B-96DD-3A5C550CAF6C}">
      <dgm:prSet/>
      <dgm:spPr/>
      <dgm:t>
        <a:bodyPr/>
        <a:lstStyle/>
        <a:p>
          <a:endParaRPr lang="en-US"/>
        </a:p>
      </dgm:t>
    </dgm:pt>
    <dgm:pt modelId="{2A2F2D28-9490-45A4-B509-DF3F624543AB}" type="sibTrans" cxnId="{F9EA746D-B75F-465B-96DD-3A5C550CAF6C}">
      <dgm:prSet/>
      <dgm:spPr/>
      <dgm:t>
        <a:bodyPr/>
        <a:lstStyle/>
        <a:p>
          <a:endParaRPr lang="en-US"/>
        </a:p>
      </dgm:t>
    </dgm:pt>
    <dgm:pt modelId="{52AB2188-D488-4882-BBD3-C8F4BDF456A4}" type="pres">
      <dgm:prSet presAssocID="{D84EC5A8-E6B3-4958-B6ED-B9F2EA6372EF}" presName="Name0" presStyleCnt="0">
        <dgm:presLayoutVars>
          <dgm:dir/>
          <dgm:animLvl val="lvl"/>
          <dgm:resizeHandles/>
        </dgm:presLayoutVars>
      </dgm:prSet>
      <dgm:spPr/>
      <dgm:t>
        <a:bodyPr/>
        <a:lstStyle/>
        <a:p>
          <a:endParaRPr lang="en-US"/>
        </a:p>
      </dgm:t>
    </dgm:pt>
    <dgm:pt modelId="{763C5EDA-6DD9-4F37-BC62-FD67A4585D3F}" type="pres">
      <dgm:prSet presAssocID="{D92982FD-E57D-4A8D-834D-DA0D34D8921B}" presName="linNode" presStyleCnt="0"/>
      <dgm:spPr/>
    </dgm:pt>
    <dgm:pt modelId="{093CB09D-49EF-404D-A856-4D46C24BE27A}" type="pres">
      <dgm:prSet presAssocID="{D92982FD-E57D-4A8D-834D-DA0D34D8921B}" presName="parentShp" presStyleLbl="node1" presStyleIdx="0" presStyleCnt="5">
        <dgm:presLayoutVars>
          <dgm:bulletEnabled val="1"/>
        </dgm:presLayoutVars>
      </dgm:prSet>
      <dgm:spPr/>
      <dgm:t>
        <a:bodyPr/>
        <a:lstStyle/>
        <a:p>
          <a:endParaRPr lang="en-US"/>
        </a:p>
      </dgm:t>
    </dgm:pt>
    <dgm:pt modelId="{A72848AE-8780-4B50-8260-33D8329841A7}" type="pres">
      <dgm:prSet presAssocID="{D92982FD-E57D-4A8D-834D-DA0D34D8921B}" presName="childShp" presStyleLbl="bgAccFollowNode1" presStyleIdx="0" presStyleCnt="5" custScaleY="125042">
        <dgm:presLayoutVars>
          <dgm:bulletEnabled val="1"/>
        </dgm:presLayoutVars>
      </dgm:prSet>
      <dgm:spPr/>
      <dgm:t>
        <a:bodyPr/>
        <a:lstStyle/>
        <a:p>
          <a:endParaRPr lang="en-US"/>
        </a:p>
      </dgm:t>
    </dgm:pt>
    <dgm:pt modelId="{C22CBDF0-3433-4071-AB82-46D314DEBBAA}" type="pres">
      <dgm:prSet presAssocID="{0C442342-E878-41A7-B00E-2B21F674BE44}" presName="spacing" presStyleCnt="0"/>
      <dgm:spPr/>
    </dgm:pt>
    <dgm:pt modelId="{C29FD46C-D6C1-41F7-AD69-3C6635AB2ED9}" type="pres">
      <dgm:prSet presAssocID="{00965592-FDD9-4F1F-B72E-CEBA0C55B16D}" presName="linNode" presStyleCnt="0"/>
      <dgm:spPr/>
    </dgm:pt>
    <dgm:pt modelId="{572362FE-2ED2-49EA-B387-99C16A80E231}" type="pres">
      <dgm:prSet presAssocID="{00965592-FDD9-4F1F-B72E-CEBA0C55B16D}" presName="parentShp" presStyleLbl="node1" presStyleIdx="1" presStyleCnt="5">
        <dgm:presLayoutVars>
          <dgm:bulletEnabled val="1"/>
        </dgm:presLayoutVars>
      </dgm:prSet>
      <dgm:spPr/>
      <dgm:t>
        <a:bodyPr/>
        <a:lstStyle/>
        <a:p>
          <a:endParaRPr lang="en-US"/>
        </a:p>
      </dgm:t>
    </dgm:pt>
    <dgm:pt modelId="{6D71BBFD-1104-4609-8E37-C5E604F99F6D}" type="pres">
      <dgm:prSet presAssocID="{00965592-FDD9-4F1F-B72E-CEBA0C55B16D}" presName="childShp" presStyleLbl="bgAccFollowNode1" presStyleIdx="1" presStyleCnt="5" custScaleY="138360" custLinFactNeighborX="4075" custLinFactNeighborY="1055">
        <dgm:presLayoutVars>
          <dgm:bulletEnabled val="1"/>
        </dgm:presLayoutVars>
      </dgm:prSet>
      <dgm:spPr/>
      <dgm:t>
        <a:bodyPr/>
        <a:lstStyle/>
        <a:p>
          <a:endParaRPr lang="en-US"/>
        </a:p>
      </dgm:t>
    </dgm:pt>
    <dgm:pt modelId="{C44C8105-28D6-418A-A75E-DD2829F3C6A0}" type="pres">
      <dgm:prSet presAssocID="{384CE275-0202-4F16-BB60-FEFF5A90C2FF}" presName="spacing" presStyleCnt="0"/>
      <dgm:spPr/>
    </dgm:pt>
    <dgm:pt modelId="{1596694F-5D89-4F02-8A6A-C2935B8B3721}" type="pres">
      <dgm:prSet presAssocID="{842BE2F3-BF7B-4D85-8983-051E7F075E08}" presName="linNode" presStyleCnt="0"/>
      <dgm:spPr/>
    </dgm:pt>
    <dgm:pt modelId="{AAD747F3-C29E-4C8C-BA41-9A53049F8C92}" type="pres">
      <dgm:prSet presAssocID="{842BE2F3-BF7B-4D85-8983-051E7F075E08}" presName="parentShp" presStyleLbl="node1" presStyleIdx="2" presStyleCnt="5">
        <dgm:presLayoutVars>
          <dgm:bulletEnabled val="1"/>
        </dgm:presLayoutVars>
      </dgm:prSet>
      <dgm:spPr/>
      <dgm:t>
        <a:bodyPr/>
        <a:lstStyle/>
        <a:p>
          <a:endParaRPr lang="en-US"/>
        </a:p>
      </dgm:t>
    </dgm:pt>
    <dgm:pt modelId="{80CF00F9-803D-47AC-8E02-630DB3444391}" type="pres">
      <dgm:prSet presAssocID="{842BE2F3-BF7B-4D85-8983-051E7F075E08}" presName="childShp" presStyleLbl="bgAccFollowNode1" presStyleIdx="2" presStyleCnt="5" custScaleY="130112">
        <dgm:presLayoutVars>
          <dgm:bulletEnabled val="1"/>
        </dgm:presLayoutVars>
      </dgm:prSet>
      <dgm:spPr/>
      <dgm:t>
        <a:bodyPr/>
        <a:lstStyle/>
        <a:p>
          <a:endParaRPr lang="en-US"/>
        </a:p>
      </dgm:t>
    </dgm:pt>
    <dgm:pt modelId="{8B2A45B9-F17B-4F02-A586-47A948813FC2}" type="pres">
      <dgm:prSet presAssocID="{AA830398-A25B-43F4-94AB-78291BA74135}" presName="spacing" presStyleCnt="0"/>
      <dgm:spPr/>
    </dgm:pt>
    <dgm:pt modelId="{0469DBEB-BA86-473D-A263-D470BA96CEA3}" type="pres">
      <dgm:prSet presAssocID="{FA00E624-282E-462F-95E9-055F7C63FF93}" presName="linNode" presStyleCnt="0"/>
      <dgm:spPr/>
    </dgm:pt>
    <dgm:pt modelId="{693059CA-AF5D-4AB0-86D0-F4EFDD8E43AD}" type="pres">
      <dgm:prSet presAssocID="{FA00E624-282E-462F-95E9-055F7C63FF93}" presName="parentShp" presStyleLbl="node1" presStyleIdx="3" presStyleCnt="5">
        <dgm:presLayoutVars>
          <dgm:bulletEnabled val="1"/>
        </dgm:presLayoutVars>
      </dgm:prSet>
      <dgm:spPr/>
      <dgm:t>
        <a:bodyPr/>
        <a:lstStyle/>
        <a:p>
          <a:endParaRPr lang="en-US"/>
        </a:p>
      </dgm:t>
    </dgm:pt>
    <dgm:pt modelId="{72F7D6A5-45A6-432D-BD65-D4C0A9C6B77C}" type="pres">
      <dgm:prSet presAssocID="{FA00E624-282E-462F-95E9-055F7C63FF93}" presName="childShp" presStyleLbl="bgAccFollowNode1" presStyleIdx="3" presStyleCnt="5" custScaleY="131535">
        <dgm:presLayoutVars>
          <dgm:bulletEnabled val="1"/>
        </dgm:presLayoutVars>
      </dgm:prSet>
      <dgm:spPr/>
      <dgm:t>
        <a:bodyPr/>
        <a:lstStyle/>
        <a:p>
          <a:endParaRPr lang="en-US"/>
        </a:p>
      </dgm:t>
    </dgm:pt>
    <dgm:pt modelId="{75D01A94-B1E4-48C1-951A-013F2987A252}" type="pres">
      <dgm:prSet presAssocID="{96D1F177-3DB0-454E-841D-9031EC203F0E}" presName="spacing" presStyleCnt="0"/>
      <dgm:spPr/>
    </dgm:pt>
    <dgm:pt modelId="{039098EF-FC24-4987-A3FB-2A70BA9DA74C}" type="pres">
      <dgm:prSet presAssocID="{7D6EA9EE-32EB-43DB-86A7-68C06354EA87}" presName="linNode" presStyleCnt="0"/>
      <dgm:spPr/>
    </dgm:pt>
    <dgm:pt modelId="{43543CF4-5CCF-40A3-AD35-925EB79BC02D}" type="pres">
      <dgm:prSet presAssocID="{7D6EA9EE-32EB-43DB-86A7-68C06354EA87}" presName="parentShp" presStyleLbl="node1" presStyleIdx="4" presStyleCnt="5">
        <dgm:presLayoutVars>
          <dgm:bulletEnabled val="1"/>
        </dgm:presLayoutVars>
      </dgm:prSet>
      <dgm:spPr/>
      <dgm:t>
        <a:bodyPr/>
        <a:lstStyle/>
        <a:p>
          <a:endParaRPr lang="en-US"/>
        </a:p>
      </dgm:t>
    </dgm:pt>
    <dgm:pt modelId="{6C28AB44-E482-4F2C-8393-CD9D865594DC}" type="pres">
      <dgm:prSet presAssocID="{7D6EA9EE-32EB-43DB-86A7-68C06354EA87}" presName="childShp" presStyleLbl="bgAccFollowNode1" presStyleIdx="4" presStyleCnt="5" custScaleY="136722">
        <dgm:presLayoutVars>
          <dgm:bulletEnabled val="1"/>
        </dgm:presLayoutVars>
      </dgm:prSet>
      <dgm:spPr/>
      <dgm:t>
        <a:bodyPr/>
        <a:lstStyle/>
        <a:p>
          <a:endParaRPr lang="en-US"/>
        </a:p>
      </dgm:t>
    </dgm:pt>
  </dgm:ptLst>
  <dgm:cxnLst>
    <dgm:cxn modelId="{68851036-E70A-467E-AA82-A1F965A53530}" srcId="{D84EC5A8-E6B3-4958-B6ED-B9F2EA6372EF}" destId="{7D6EA9EE-32EB-43DB-86A7-68C06354EA87}" srcOrd="4" destOrd="0" parTransId="{4689AF7C-3FDD-46EE-B9B0-FF565F83B8F7}" sibTransId="{BF03F099-7512-4EC4-A1D2-32CF0225BFEA}"/>
    <dgm:cxn modelId="{67A2F605-0B27-4979-A1F3-83AEC89205DA}" srcId="{00965592-FDD9-4F1F-B72E-CEBA0C55B16D}" destId="{CEEE118D-5EB3-4F52-81EA-9E4487D1648F}" srcOrd="0" destOrd="0" parTransId="{8D92A762-B503-4938-B3FD-A6E9E1B7D0F4}" sibTransId="{B6BB4804-E952-4F9A-B9D3-748B51DD1C50}"/>
    <dgm:cxn modelId="{A12E1892-E800-4975-A52D-E6D00A4F95E4}" type="presOf" srcId="{602B773F-CC46-49A6-8FAF-C627C35B2226}" destId="{6D71BBFD-1104-4609-8E37-C5E604F99F6D}" srcOrd="0" destOrd="1" presId="urn:microsoft.com/office/officeart/2005/8/layout/vList6"/>
    <dgm:cxn modelId="{F9EA746D-B75F-465B-96DD-3A5C550CAF6C}" srcId="{842BE2F3-BF7B-4D85-8983-051E7F075E08}" destId="{41466667-6C12-4687-93E8-55418D5CA2FB}" srcOrd="0" destOrd="0" parTransId="{EC963DFF-E9BD-41D1-AFBF-9C5E80EADB8C}" sibTransId="{2A2F2D28-9490-45A4-B509-DF3F624543AB}"/>
    <dgm:cxn modelId="{32D98F6A-61B0-4AF0-9588-018E2704DDD6}" srcId="{D92982FD-E57D-4A8D-834D-DA0D34D8921B}" destId="{8F9FB7C0-C359-4D9C-A95F-CBEAE34C665C}" srcOrd="0" destOrd="0" parTransId="{02ED9424-D403-4232-B942-BDEEB2417BE2}" sibTransId="{97E05CED-8C78-4421-ADD0-CA3B3A404BB5}"/>
    <dgm:cxn modelId="{29BBB2D1-61E1-4A43-A271-840EEDD9F673}" srcId="{FA00E624-282E-462F-95E9-055F7C63FF93}" destId="{CCF0EAB9-4848-4AFF-9C7A-317E5D7BF7C8}" srcOrd="1" destOrd="0" parTransId="{B9A6098E-B066-4921-8CA6-274C77EFF401}" sibTransId="{D5E8D58D-3F8F-4E0A-AC6F-CCF6F7F550D5}"/>
    <dgm:cxn modelId="{797DD9B9-C5F2-49B5-B7F8-47AE88049DB4}" type="presOf" srcId="{98F35591-E4AD-4F3A-AE4A-110FD254234C}" destId="{6C28AB44-E482-4F2C-8393-CD9D865594DC}" srcOrd="0" destOrd="0" presId="urn:microsoft.com/office/officeart/2005/8/layout/vList6"/>
    <dgm:cxn modelId="{EC894BE1-E570-4683-8C28-2EF5D3B8550D}" type="presOf" srcId="{CF1CEAF7-5115-41E0-A617-5E5A83A0327E}" destId="{80CF00F9-803D-47AC-8E02-630DB3444391}" srcOrd="0" destOrd="1" presId="urn:microsoft.com/office/officeart/2005/8/layout/vList6"/>
    <dgm:cxn modelId="{311F185F-BA79-41E0-B581-FF92369E7988}" srcId="{00965592-FDD9-4F1F-B72E-CEBA0C55B16D}" destId="{C7377175-5E70-4708-AF1E-BE85A500B7DE}" srcOrd="2" destOrd="0" parTransId="{04B0F895-5B54-4AE1-BD8E-1F1F13C539F6}" sibTransId="{9EF3A8ED-24F6-48F9-A2D7-3A7EE7FDA06B}"/>
    <dgm:cxn modelId="{6CCDDAA6-6959-4DF8-B931-AB45C424B143}" srcId="{FA00E624-282E-462F-95E9-055F7C63FF93}" destId="{3477F4FB-AEEF-4BB1-9E87-0A3101BB8B31}" srcOrd="4" destOrd="0" parTransId="{D7A4B1D4-D2A3-4A37-B440-09C534F43727}" sibTransId="{B8544CC3-EE2C-4E60-B829-92793A7B0069}"/>
    <dgm:cxn modelId="{E915A818-1D90-4055-90C8-C86A901FF795}" type="presOf" srcId="{3477F4FB-AEEF-4BB1-9E87-0A3101BB8B31}" destId="{72F7D6A5-45A6-432D-BD65-D4C0A9C6B77C}" srcOrd="0" destOrd="4" presId="urn:microsoft.com/office/officeart/2005/8/layout/vList6"/>
    <dgm:cxn modelId="{531B6B70-40E9-484A-8551-578D64F5E1EE}" srcId="{D92982FD-E57D-4A8D-834D-DA0D34D8921B}" destId="{529262A8-E765-44BA-8BAA-846CFD7E3640}" srcOrd="2" destOrd="0" parTransId="{B277E587-A139-491E-896D-15F9B0C07618}" sibTransId="{8AE7DCAE-4812-4877-AB14-BB19FA968AB4}"/>
    <dgm:cxn modelId="{223C2E0E-586B-4D0D-9886-0B4FCCDCD664}" srcId="{00965592-FDD9-4F1F-B72E-CEBA0C55B16D}" destId="{602B773F-CC46-49A6-8FAF-C627C35B2226}" srcOrd="1" destOrd="0" parTransId="{F10DDABE-9489-4068-A81B-64C6610866E4}" sibTransId="{67C0E080-BC14-4A90-94D4-512258FAC87C}"/>
    <dgm:cxn modelId="{269B0E16-CD89-49D9-A70E-E2EA59E6782C}" type="presOf" srcId="{00965592-FDD9-4F1F-B72E-CEBA0C55B16D}" destId="{572362FE-2ED2-49EA-B387-99C16A80E231}" srcOrd="0" destOrd="0" presId="urn:microsoft.com/office/officeart/2005/8/layout/vList6"/>
    <dgm:cxn modelId="{ED971F2C-5561-400F-8AF2-29EE17CDA458}" type="presOf" srcId="{204B3268-3DCC-4944-A6EF-F65C1C3D8BB4}" destId="{72F7D6A5-45A6-432D-BD65-D4C0A9C6B77C}" srcOrd="0" destOrd="3" presId="urn:microsoft.com/office/officeart/2005/8/layout/vList6"/>
    <dgm:cxn modelId="{0B01A82B-A6E5-4F5A-A7D4-155C2FD86093}" type="presOf" srcId="{FA00E624-282E-462F-95E9-055F7C63FF93}" destId="{693059CA-AF5D-4AB0-86D0-F4EFDD8E43AD}" srcOrd="0" destOrd="0" presId="urn:microsoft.com/office/officeart/2005/8/layout/vList6"/>
    <dgm:cxn modelId="{3D2B1477-D1D9-4369-8ABB-404A4CFED872}" srcId="{D84EC5A8-E6B3-4958-B6ED-B9F2EA6372EF}" destId="{842BE2F3-BF7B-4D85-8983-051E7F075E08}" srcOrd="2" destOrd="0" parTransId="{CA74EDAA-0F89-44F8-BF02-A26B1C588726}" sibTransId="{AA830398-A25B-43F4-94AB-78291BA74135}"/>
    <dgm:cxn modelId="{1757A09A-34F0-45E8-BFE4-5C2092BAC86C}" type="presOf" srcId="{8F9FB7C0-C359-4D9C-A95F-CBEAE34C665C}" destId="{A72848AE-8780-4B50-8260-33D8329841A7}" srcOrd="0" destOrd="0" presId="urn:microsoft.com/office/officeart/2005/8/layout/vList6"/>
    <dgm:cxn modelId="{9406C5DD-B7A5-440E-8EDD-3055D2E51AE3}" srcId="{FA00E624-282E-462F-95E9-055F7C63FF93}" destId="{1B9B0DE2-9637-4B17-9470-EA911CAF4A8C}" srcOrd="2" destOrd="0" parTransId="{52617AAA-A9CC-493D-B188-844815D803EA}" sibTransId="{E8D427F0-FA27-487F-A5A4-17A33C734310}"/>
    <dgm:cxn modelId="{7113F813-1D11-4230-B1A5-0CBB6685D688}" srcId="{D92982FD-E57D-4A8D-834D-DA0D34D8921B}" destId="{6F6C21DE-021D-47BF-A195-63E29D05CD0D}" srcOrd="1" destOrd="0" parTransId="{BEA74DCF-38D3-4B8B-ACDE-9ED1B0AAE938}" sibTransId="{CB11B159-A7F2-48DC-B262-04A08071FEF0}"/>
    <dgm:cxn modelId="{5C9AE0A1-04F8-4B86-96D9-BD5B92A1DAC5}" srcId="{FA00E624-282E-462F-95E9-055F7C63FF93}" destId="{A189FBA9-4724-452B-AE80-A666349E2B3B}" srcOrd="0" destOrd="0" parTransId="{64E73CF3-964F-4E13-B085-579365BA38D1}" sibTransId="{7326113D-965B-491A-8C5D-D01B86CDB8D0}"/>
    <dgm:cxn modelId="{1F3219D6-F742-4F06-933B-74855C3283E1}" srcId="{D92982FD-E57D-4A8D-834D-DA0D34D8921B}" destId="{E12415D2-3360-4FD9-987F-6896137766D8}" srcOrd="4" destOrd="0" parTransId="{84581A2F-DD70-4BCF-9420-72097B463908}" sibTransId="{33F01CC4-BC06-429E-86EA-04CC9A60AAC7}"/>
    <dgm:cxn modelId="{D298D4E6-F8C3-45D5-AAA3-3AE5A4DA989A}" srcId="{D84EC5A8-E6B3-4958-B6ED-B9F2EA6372EF}" destId="{FA00E624-282E-462F-95E9-055F7C63FF93}" srcOrd="3" destOrd="0" parTransId="{CCCADD3D-1153-4397-9AAD-BD365A63E00A}" sibTransId="{96D1F177-3DB0-454E-841D-9031EC203F0E}"/>
    <dgm:cxn modelId="{F4E6A765-F678-48DD-812B-93AC3AB1199D}" type="presOf" srcId="{6F6C21DE-021D-47BF-A195-63E29D05CD0D}" destId="{A72848AE-8780-4B50-8260-33D8329841A7}" srcOrd="0" destOrd="1" presId="urn:microsoft.com/office/officeart/2005/8/layout/vList6"/>
    <dgm:cxn modelId="{729A48F1-CA69-4766-AB72-1675E4CD350B}" type="presOf" srcId="{529262A8-E765-44BA-8BAA-846CFD7E3640}" destId="{A72848AE-8780-4B50-8260-33D8329841A7}" srcOrd="0" destOrd="2" presId="urn:microsoft.com/office/officeart/2005/8/layout/vList6"/>
    <dgm:cxn modelId="{A5BA4B2A-7C26-4586-A82E-B4F30377F5E0}" type="presOf" srcId="{7D6EA9EE-32EB-43DB-86A7-68C06354EA87}" destId="{43543CF4-5CCF-40A3-AD35-925EB79BC02D}" srcOrd="0" destOrd="0" presId="urn:microsoft.com/office/officeart/2005/8/layout/vList6"/>
    <dgm:cxn modelId="{DF2EBF86-0A0A-4028-84E1-DE4C7BB3F1DA}" srcId="{D84EC5A8-E6B3-4958-B6ED-B9F2EA6372EF}" destId="{00965592-FDD9-4F1F-B72E-CEBA0C55B16D}" srcOrd="1" destOrd="0" parTransId="{7290BCBF-A31C-4DCF-BF23-012653DE2A2F}" sibTransId="{384CE275-0202-4F16-BB60-FEFF5A90C2FF}"/>
    <dgm:cxn modelId="{FA48F2CC-47F5-4DE6-94CA-57F297F569D6}" srcId="{7D6EA9EE-32EB-43DB-86A7-68C06354EA87}" destId="{98F35591-E4AD-4F3A-AE4A-110FD254234C}" srcOrd="0" destOrd="0" parTransId="{4D8C1D3F-3639-4F20-98FF-09B597F94AFA}" sibTransId="{7CD0A208-EF83-4D93-BBB3-FA1A6B5D42D0}"/>
    <dgm:cxn modelId="{35B18C52-C2B0-4F8B-94AA-AE0CB5A95673}" type="presOf" srcId="{E12415D2-3360-4FD9-987F-6896137766D8}" destId="{A72848AE-8780-4B50-8260-33D8329841A7}" srcOrd="0" destOrd="4" presId="urn:microsoft.com/office/officeart/2005/8/layout/vList6"/>
    <dgm:cxn modelId="{D15F25FD-49AC-4C0C-9FC5-F3C3A87D6C1B}" type="presOf" srcId="{12F4FE99-C5A5-424A-92B3-019812136F07}" destId="{6C28AB44-E482-4F2C-8393-CD9D865594DC}" srcOrd="0" destOrd="1" presId="urn:microsoft.com/office/officeart/2005/8/layout/vList6"/>
    <dgm:cxn modelId="{9AEEC6D3-1C39-49B7-8033-6479039A6F8B}" type="presOf" srcId="{CEEE118D-5EB3-4F52-81EA-9E4487D1648F}" destId="{6D71BBFD-1104-4609-8E37-C5E604F99F6D}" srcOrd="0" destOrd="0" presId="urn:microsoft.com/office/officeart/2005/8/layout/vList6"/>
    <dgm:cxn modelId="{B5D601A0-523F-4B05-8E70-484F2E67E337}" type="presOf" srcId="{CCF0EAB9-4848-4AFF-9C7A-317E5D7BF7C8}" destId="{72F7D6A5-45A6-432D-BD65-D4C0A9C6B77C}" srcOrd="0" destOrd="1" presId="urn:microsoft.com/office/officeart/2005/8/layout/vList6"/>
    <dgm:cxn modelId="{3E999C0E-7C97-4872-B9D7-3BD85E353D75}" srcId="{D92982FD-E57D-4A8D-834D-DA0D34D8921B}" destId="{5E32592E-F452-4EC4-9FB0-594D3A85E2D5}" srcOrd="3" destOrd="0" parTransId="{B20F00EC-F54D-4C05-9ABF-1D76B4A9228E}" sibTransId="{1D902545-4925-456C-93E7-4EAB2EF7660D}"/>
    <dgm:cxn modelId="{EECAF63D-EC7E-4D8E-B37A-DE2E54EEFAC7}" type="presOf" srcId="{41466667-6C12-4687-93E8-55418D5CA2FB}" destId="{80CF00F9-803D-47AC-8E02-630DB3444391}" srcOrd="0" destOrd="0" presId="urn:microsoft.com/office/officeart/2005/8/layout/vList6"/>
    <dgm:cxn modelId="{AFAB23AC-F9EE-4951-A02A-818752E33F0D}" srcId="{FA00E624-282E-462F-95E9-055F7C63FF93}" destId="{204B3268-3DCC-4944-A6EF-F65C1C3D8BB4}" srcOrd="3" destOrd="0" parTransId="{D3DA8DFB-D95B-4755-B07E-641AD6D57C4D}" sibTransId="{8429373C-55FA-4E8C-BD48-975527871C0B}"/>
    <dgm:cxn modelId="{D5405382-391F-482F-BC29-24D193752F6F}" type="presOf" srcId="{D84EC5A8-E6B3-4958-B6ED-B9F2EA6372EF}" destId="{52AB2188-D488-4882-BBD3-C8F4BDF456A4}" srcOrd="0" destOrd="0" presId="urn:microsoft.com/office/officeart/2005/8/layout/vList6"/>
    <dgm:cxn modelId="{A1701085-587C-4771-A130-6A82486E750B}" type="presOf" srcId="{C7377175-5E70-4708-AF1E-BE85A500B7DE}" destId="{6D71BBFD-1104-4609-8E37-C5E604F99F6D}" srcOrd="0" destOrd="2" presId="urn:microsoft.com/office/officeart/2005/8/layout/vList6"/>
    <dgm:cxn modelId="{5F48AE39-98AA-4107-A631-F2ECD1846256}" type="presOf" srcId="{5E32592E-F452-4EC4-9FB0-594D3A85E2D5}" destId="{A72848AE-8780-4B50-8260-33D8329841A7}" srcOrd="0" destOrd="3" presId="urn:microsoft.com/office/officeart/2005/8/layout/vList6"/>
    <dgm:cxn modelId="{9264C3E6-6583-4783-9368-AE5E39FDD859}" type="presOf" srcId="{1B9B0DE2-9637-4B17-9470-EA911CAF4A8C}" destId="{72F7D6A5-45A6-432D-BD65-D4C0A9C6B77C}" srcOrd="0" destOrd="2" presId="urn:microsoft.com/office/officeart/2005/8/layout/vList6"/>
    <dgm:cxn modelId="{81E15024-6AE4-418C-8997-758F014B156D}" type="presOf" srcId="{D92982FD-E57D-4A8D-834D-DA0D34D8921B}" destId="{093CB09D-49EF-404D-A856-4D46C24BE27A}" srcOrd="0" destOrd="0" presId="urn:microsoft.com/office/officeart/2005/8/layout/vList6"/>
    <dgm:cxn modelId="{53FFC1AB-894E-4567-83D2-9E4F1646E35B}" type="presOf" srcId="{A189FBA9-4724-452B-AE80-A666349E2B3B}" destId="{72F7D6A5-45A6-432D-BD65-D4C0A9C6B77C}" srcOrd="0" destOrd="0" presId="urn:microsoft.com/office/officeart/2005/8/layout/vList6"/>
    <dgm:cxn modelId="{53D4F69C-8823-4CC6-A9F3-0E05BFB15C7A}" type="presOf" srcId="{842BE2F3-BF7B-4D85-8983-051E7F075E08}" destId="{AAD747F3-C29E-4C8C-BA41-9A53049F8C92}" srcOrd="0" destOrd="0" presId="urn:microsoft.com/office/officeart/2005/8/layout/vList6"/>
    <dgm:cxn modelId="{BB43BE5B-37F6-4E75-ADD5-BEBC1B836DB1}" srcId="{D84EC5A8-E6B3-4958-B6ED-B9F2EA6372EF}" destId="{D92982FD-E57D-4A8D-834D-DA0D34D8921B}" srcOrd="0" destOrd="0" parTransId="{E56A2873-D3F7-4120-9D09-E0192106EEED}" sibTransId="{0C442342-E878-41A7-B00E-2B21F674BE44}"/>
    <dgm:cxn modelId="{08E3AEAD-DA7A-4C6B-8A04-745E49099D26}" srcId="{842BE2F3-BF7B-4D85-8983-051E7F075E08}" destId="{CF1CEAF7-5115-41E0-A617-5E5A83A0327E}" srcOrd="1" destOrd="0" parTransId="{019526EF-0A56-4A9B-BA55-8AFC3B5F4EA2}" sibTransId="{F69A4BBF-7075-4924-8FFF-A9572BB2C28D}"/>
    <dgm:cxn modelId="{FDC5EB76-7F39-43C5-8452-D34DBC689706}" srcId="{7D6EA9EE-32EB-43DB-86A7-68C06354EA87}" destId="{12F4FE99-C5A5-424A-92B3-019812136F07}" srcOrd="1" destOrd="0" parTransId="{CC848F90-F321-42E2-8AC5-3D2C84719378}" sibTransId="{7DA233D5-AF61-493C-B729-438CC71131C6}"/>
    <dgm:cxn modelId="{5DBCAC82-3CC0-4661-9C46-699D8467816F}" type="presParOf" srcId="{52AB2188-D488-4882-BBD3-C8F4BDF456A4}" destId="{763C5EDA-6DD9-4F37-BC62-FD67A4585D3F}" srcOrd="0" destOrd="0" presId="urn:microsoft.com/office/officeart/2005/8/layout/vList6"/>
    <dgm:cxn modelId="{2D691C18-08D1-492B-AE3A-A172AC3BB34A}" type="presParOf" srcId="{763C5EDA-6DD9-4F37-BC62-FD67A4585D3F}" destId="{093CB09D-49EF-404D-A856-4D46C24BE27A}" srcOrd="0" destOrd="0" presId="urn:microsoft.com/office/officeart/2005/8/layout/vList6"/>
    <dgm:cxn modelId="{C6EB7C64-F283-4DB3-A139-375D7B9FA287}" type="presParOf" srcId="{763C5EDA-6DD9-4F37-BC62-FD67A4585D3F}" destId="{A72848AE-8780-4B50-8260-33D8329841A7}" srcOrd="1" destOrd="0" presId="urn:microsoft.com/office/officeart/2005/8/layout/vList6"/>
    <dgm:cxn modelId="{2F9C766E-15B2-4711-BB27-93F6FA2CAAAB}" type="presParOf" srcId="{52AB2188-D488-4882-BBD3-C8F4BDF456A4}" destId="{C22CBDF0-3433-4071-AB82-46D314DEBBAA}" srcOrd="1" destOrd="0" presId="urn:microsoft.com/office/officeart/2005/8/layout/vList6"/>
    <dgm:cxn modelId="{266F6190-A029-444A-87FC-E23CFEFA9E38}" type="presParOf" srcId="{52AB2188-D488-4882-BBD3-C8F4BDF456A4}" destId="{C29FD46C-D6C1-41F7-AD69-3C6635AB2ED9}" srcOrd="2" destOrd="0" presId="urn:microsoft.com/office/officeart/2005/8/layout/vList6"/>
    <dgm:cxn modelId="{D8481701-144B-4106-AEC8-31EC1A8BD5BF}" type="presParOf" srcId="{C29FD46C-D6C1-41F7-AD69-3C6635AB2ED9}" destId="{572362FE-2ED2-49EA-B387-99C16A80E231}" srcOrd="0" destOrd="0" presId="urn:microsoft.com/office/officeart/2005/8/layout/vList6"/>
    <dgm:cxn modelId="{5F0710E7-37C6-49B2-B771-38C1369B00D3}" type="presParOf" srcId="{C29FD46C-D6C1-41F7-AD69-3C6635AB2ED9}" destId="{6D71BBFD-1104-4609-8E37-C5E604F99F6D}" srcOrd="1" destOrd="0" presId="urn:microsoft.com/office/officeart/2005/8/layout/vList6"/>
    <dgm:cxn modelId="{44B9B1A5-56C1-474B-BAB7-8E44895F2974}" type="presParOf" srcId="{52AB2188-D488-4882-BBD3-C8F4BDF456A4}" destId="{C44C8105-28D6-418A-A75E-DD2829F3C6A0}" srcOrd="3" destOrd="0" presId="urn:microsoft.com/office/officeart/2005/8/layout/vList6"/>
    <dgm:cxn modelId="{9882E841-5A76-454B-867E-D24BD3750216}" type="presParOf" srcId="{52AB2188-D488-4882-BBD3-C8F4BDF456A4}" destId="{1596694F-5D89-4F02-8A6A-C2935B8B3721}" srcOrd="4" destOrd="0" presId="urn:microsoft.com/office/officeart/2005/8/layout/vList6"/>
    <dgm:cxn modelId="{B9B15D6B-52D5-4166-ABA2-65083BF66763}" type="presParOf" srcId="{1596694F-5D89-4F02-8A6A-C2935B8B3721}" destId="{AAD747F3-C29E-4C8C-BA41-9A53049F8C92}" srcOrd="0" destOrd="0" presId="urn:microsoft.com/office/officeart/2005/8/layout/vList6"/>
    <dgm:cxn modelId="{76088636-0926-408E-B5E9-D386C5D42FE8}" type="presParOf" srcId="{1596694F-5D89-4F02-8A6A-C2935B8B3721}" destId="{80CF00F9-803D-47AC-8E02-630DB3444391}" srcOrd="1" destOrd="0" presId="urn:microsoft.com/office/officeart/2005/8/layout/vList6"/>
    <dgm:cxn modelId="{06C862D0-72B7-473E-983C-62B15417D347}" type="presParOf" srcId="{52AB2188-D488-4882-BBD3-C8F4BDF456A4}" destId="{8B2A45B9-F17B-4F02-A586-47A948813FC2}" srcOrd="5" destOrd="0" presId="urn:microsoft.com/office/officeart/2005/8/layout/vList6"/>
    <dgm:cxn modelId="{E00F681B-24E3-452C-A3C1-22728B3776AE}" type="presParOf" srcId="{52AB2188-D488-4882-BBD3-C8F4BDF456A4}" destId="{0469DBEB-BA86-473D-A263-D470BA96CEA3}" srcOrd="6" destOrd="0" presId="urn:microsoft.com/office/officeart/2005/8/layout/vList6"/>
    <dgm:cxn modelId="{9905816B-6C36-4B31-91BA-0BF52DB1375E}" type="presParOf" srcId="{0469DBEB-BA86-473D-A263-D470BA96CEA3}" destId="{693059CA-AF5D-4AB0-86D0-F4EFDD8E43AD}" srcOrd="0" destOrd="0" presId="urn:microsoft.com/office/officeart/2005/8/layout/vList6"/>
    <dgm:cxn modelId="{FD5B3400-7B0F-4E73-BF19-0606FAC69D21}" type="presParOf" srcId="{0469DBEB-BA86-473D-A263-D470BA96CEA3}" destId="{72F7D6A5-45A6-432D-BD65-D4C0A9C6B77C}" srcOrd="1" destOrd="0" presId="urn:microsoft.com/office/officeart/2005/8/layout/vList6"/>
    <dgm:cxn modelId="{ABD16130-B6C0-455C-9ED6-DA6E8ADC4327}" type="presParOf" srcId="{52AB2188-D488-4882-BBD3-C8F4BDF456A4}" destId="{75D01A94-B1E4-48C1-951A-013F2987A252}" srcOrd="7" destOrd="0" presId="urn:microsoft.com/office/officeart/2005/8/layout/vList6"/>
    <dgm:cxn modelId="{70AA76CB-3EF2-432E-9FF1-93D2DCB7EDDD}" type="presParOf" srcId="{52AB2188-D488-4882-BBD3-C8F4BDF456A4}" destId="{039098EF-FC24-4987-A3FB-2A70BA9DA74C}" srcOrd="8" destOrd="0" presId="urn:microsoft.com/office/officeart/2005/8/layout/vList6"/>
    <dgm:cxn modelId="{348F22B3-918F-43DB-8DDD-BAE37B3BC45A}" type="presParOf" srcId="{039098EF-FC24-4987-A3FB-2A70BA9DA74C}" destId="{43543CF4-5CCF-40A3-AD35-925EB79BC02D}" srcOrd="0" destOrd="0" presId="urn:microsoft.com/office/officeart/2005/8/layout/vList6"/>
    <dgm:cxn modelId="{8F2AECD8-28C1-4E8D-A848-1E8CBBAD08B7}" type="presParOf" srcId="{039098EF-FC24-4987-A3FB-2A70BA9DA74C}" destId="{6C28AB44-E482-4F2C-8393-CD9D865594DC}" srcOrd="1" destOrd="0" presId="urn:microsoft.com/office/officeart/2005/8/layout/v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279962-C067-4564-8B0A-8C05796CE77F}" type="doc">
      <dgm:prSet loTypeId="urn:microsoft.com/office/officeart/2005/8/layout/hList9" loCatId="list" qsTypeId="urn:microsoft.com/office/officeart/2005/8/quickstyle/simple1" qsCatId="simple" csTypeId="urn:microsoft.com/office/officeart/2005/8/colors/accent2_3" csCatId="accent2" phldr="1"/>
      <dgm:spPr/>
      <dgm:t>
        <a:bodyPr/>
        <a:lstStyle/>
        <a:p>
          <a:endParaRPr lang="en-US"/>
        </a:p>
      </dgm:t>
    </dgm:pt>
    <dgm:pt modelId="{A701EF56-0B77-4864-B0F3-F5C643A84122}">
      <dgm:prSet phldrT="[Text]"/>
      <dgm:spPr/>
      <dgm:t>
        <a:bodyPr/>
        <a:lstStyle/>
        <a:p>
          <a:r>
            <a:rPr lang="en-US" dirty="0" smtClean="0">
              <a:latin typeface="Times New Roman" panose="02020603050405020304" pitchFamily="18" charset="0"/>
              <a:cs typeface="Times New Roman" panose="02020603050405020304" pitchFamily="18" charset="0"/>
            </a:rPr>
            <a:t>Fuel production</a:t>
          </a:r>
          <a:endParaRPr lang="en-US" dirty="0"/>
        </a:p>
      </dgm:t>
    </dgm:pt>
    <dgm:pt modelId="{6BDFF6B1-F8D5-4C73-9F67-58537C90CF70}" type="parTrans" cxnId="{700CCBEE-A6B1-4815-835E-EB46D7684F6D}">
      <dgm:prSet/>
      <dgm:spPr/>
      <dgm:t>
        <a:bodyPr/>
        <a:lstStyle/>
        <a:p>
          <a:endParaRPr lang="en-US"/>
        </a:p>
      </dgm:t>
    </dgm:pt>
    <dgm:pt modelId="{E7DA2DB7-5261-4739-9295-588ACE63FDB9}" type="sibTrans" cxnId="{700CCBEE-A6B1-4815-835E-EB46D7684F6D}">
      <dgm:prSet/>
      <dgm:spPr/>
      <dgm:t>
        <a:bodyPr/>
        <a:lstStyle/>
        <a:p>
          <a:endParaRPr lang="en-US"/>
        </a:p>
      </dgm:t>
    </dgm:pt>
    <dgm:pt modelId="{AD0FAEC5-839C-4611-81F3-1CEE3832DB48}">
      <dgm:prSet phldrT="[Text]"/>
      <dgm:spPr/>
      <dgm:t>
        <a:bodyPr/>
        <a:lstStyle/>
        <a:p>
          <a:r>
            <a:rPr lang="en-US" dirty="0" smtClean="0">
              <a:latin typeface="Times New Roman" panose="02020603050405020304" pitchFamily="18" charset="0"/>
              <a:cs typeface="Times New Roman" panose="02020603050405020304" pitchFamily="18" charset="0"/>
            </a:rPr>
            <a:t>coal mining </a:t>
          </a:r>
        </a:p>
        <a:p>
          <a:r>
            <a:rPr lang="en-US" dirty="0" smtClean="0">
              <a:latin typeface="Times New Roman" panose="02020603050405020304" pitchFamily="18" charset="0"/>
              <a:cs typeface="Times New Roman" panose="02020603050405020304" pitchFamily="18" charset="0"/>
            </a:rPr>
            <a:t>natural gas extraction</a:t>
          </a:r>
        </a:p>
        <a:p>
          <a:r>
            <a:rPr lang="en-US" dirty="0" smtClean="0">
              <a:latin typeface="Times New Roman" panose="02020603050405020304" pitchFamily="18" charset="0"/>
              <a:cs typeface="Times New Roman" panose="02020603050405020304" pitchFamily="18" charset="0"/>
            </a:rPr>
            <a:t>growing crops for biofuels</a:t>
          </a:r>
          <a:endParaRPr lang="en-US" dirty="0"/>
        </a:p>
      </dgm:t>
    </dgm:pt>
    <dgm:pt modelId="{BCA380AA-B313-47B1-AA14-5A5F34987BD6}" type="parTrans" cxnId="{A43A534D-474A-408E-9226-AE63ACBF5CD7}">
      <dgm:prSet/>
      <dgm:spPr/>
      <dgm:t>
        <a:bodyPr/>
        <a:lstStyle/>
        <a:p>
          <a:endParaRPr lang="en-US"/>
        </a:p>
      </dgm:t>
    </dgm:pt>
    <dgm:pt modelId="{9ED62F27-1FF8-4AD9-A8AF-0814A9A17948}" type="sibTrans" cxnId="{A43A534D-474A-408E-9226-AE63ACBF5CD7}">
      <dgm:prSet/>
      <dgm:spPr/>
      <dgm:t>
        <a:bodyPr/>
        <a:lstStyle/>
        <a:p>
          <a:endParaRPr lang="en-US"/>
        </a:p>
      </dgm:t>
    </dgm:pt>
    <dgm:pt modelId="{D569F755-4234-4C68-94B0-1ACB1B897EE3}">
      <dgm:prSet phldrT="[Text]"/>
      <dgm:spPr/>
      <dgm:t>
        <a:bodyPr/>
        <a:lstStyle/>
        <a:p>
          <a:r>
            <a:rPr lang="en-US" dirty="0" smtClean="0">
              <a:latin typeface="Times New Roman" panose="02020603050405020304" pitchFamily="18" charset="0"/>
              <a:cs typeface="Times New Roman" panose="02020603050405020304" pitchFamily="18" charset="0"/>
            </a:rPr>
            <a:t>purifying fuels transportation of fuels</a:t>
          </a:r>
          <a:endParaRPr lang="en-US" dirty="0"/>
        </a:p>
      </dgm:t>
    </dgm:pt>
    <dgm:pt modelId="{EC997BF6-C52A-4D60-A35E-9FE4B7A896CB}" type="parTrans" cxnId="{B9E0EB14-A3C7-4550-814E-70FDC70541DE}">
      <dgm:prSet/>
      <dgm:spPr/>
      <dgm:t>
        <a:bodyPr/>
        <a:lstStyle/>
        <a:p>
          <a:endParaRPr lang="en-US"/>
        </a:p>
      </dgm:t>
    </dgm:pt>
    <dgm:pt modelId="{76515AF4-8BD9-4922-A9A8-7AD98F5ACD4C}" type="sibTrans" cxnId="{B9E0EB14-A3C7-4550-814E-70FDC70541DE}">
      <dgm:prSet/>
      <dgm:spPr/>
      <dgm:t>
        <a:bodyPr/>
        <a:lstStyle/>
        <a:p>
          <a:endParaRPr lang="en-US"/>
        </a:p>
      </dgm:t>
    </dgm:pt>
    <dgm:pt modelId="{B9C16AD3-DE5C-4F99-9F11-75B96A43FD67}">
      <dgm:prSet phldrT="[Text]"/>
      <dgm:spPr/>
      <dgm:t>
        <a:bodyPr/>
        <a:lstStyle/>
        <a:p>
          <a:r>
            <a:rPr lang="en-US" dirty="0" smtClean="0">
              <a:latin typeface="Times New Roman" panose="02020603050405020304" pitchFamily="18" charset="0"/>
              <a:cs typeface="Times New Roman" panose="02020603050405020304" pitchFamily="18" charset="0"/>
            </a:rPr>
            <a:t>Electricity generation</a:t>
          </a:r>
          <a:endParaRPr lang="en-US" dirty="0"/>
        </a:p>
      </dgm:t>
    </dgm:pt>
    <dgm:pt modelId="{29D26AC0-4AF9-41EE-8E0B-2BEA60A8FA57}" type="parTrans" cxnId="{0C532216-7069-41D0-BBC5-724A375E5CC2}">
      <dgm:prSet/>
      <dgm:spPr/>
      <dgm:t>
        <a:bodyPr/>
        <a:lstStyle/>
        <a:p>
          <a:endParaRPr lang="en-US"/>
        </a:p>
      </dgm:t>
    </dgm:pt>
    <dgm:pt modelId="{82DA16D6-7A4B-4FBD-9DA8-7C39E9F73AF7}" type="sibTrans" cxnId="{0C532216-7069-41D0-BBC5-724A375E5CC2}">
      <dgm:prSet/>
      <dgm:spPr/>
      <dgm:t>
        <a:bodyPr/>
        <a:lstStyle/>
        <a:p>
          <a:endParaRPr lang="en-US"/>
        </a:p>
      </dgm:t>
    </dgm:pt>
    <dgm:pt modelId="{760D9603-7A53-4C91-96A1-9DAD8AADA648}">
      <dgm:prSet phldrT="[Text]"/>
      <dgm:spPr/>
      <dgm:t>
        <a:bodyPr/>
        <a:lstStyle/>
        <a:p>
          <a:r>
            <a:rPr lang="en-US" dirty="0" smtClean="0">
              <a:latin typeface="Times New Roman" panose="02020603050405020304" pitchFamily="18" charset="0"/>
              <a:cs typeface="Times New Roman" panose="02020603050405020304" pitchFamily="18" charset="0"/>
            </a:rPr>
            <a:t>Generate steam to drive electricity generating turbines</a:t>
          </a:r>
          <a:endParaRPr lang="en-US" dirty="0">
            <a:latin typeface="Times New Roman" panose="02020603050405020304" pitchFamily="18" charset="0"/>
            <a:cs typeface="Times New Roman" panose="02020603050405020304" pitchFamily="18" charset="0"/>
          </a:endParaRPr>
        </a:p>
      </dgm:t>
    </dgm:pt>
    <dgm:pt modelId="{2DE54AB7-56AA-4956-8606-D9D12DE349D3}" type="parTrans" cxnId="{64568456-7A4D-425D-BFE6-8813006CF07E}">
      <dgm:prSet/>
      <dgm:spPr/>
      <dgm:t>
        <a:bodyPr/>
        <a:lstStyle/>
        <a:p>
          <a:endParaRPr lang="en-US"/>
        </a:p>
      </dgm:t>
    </dgm:pt>
    <dgm:pt modelId="{E34C9B7F-81A4-4ED5-AB26-544F9E06A7CE}" type="sibTrans" cxnId="{64568456-7A4D-425D-BFE6-8813006CF07E}">
      <dgm:prSet/>
      <dgm:spPr/>
      <dgm:t>
        <a:bodyPr/>
        <a:lstStyle/>
        <a:p>
          <a:endParaRPr lang="en-US"/>
        </a:p>
      </dgm:t>
    </dgm:pt>
    <dgm:pt modelId="{FF7F442A-E5B9-4704-8E27-A84E40E70664}">
      <dgm:prSet phldrT="[Text]"/>
      <dgm:spPr/>
      <dgm:t>
        <a:bodyPr/>
        <a:lstStyle/>
        <a:p>
          <a:r>
            <a:rPr lang="en-US" dirty="0" smtClean="0">
              <a:latin typeface="Times New Roman" panose="02020603050405020304" pitchFamily="18" charset="0"/>
              <a:cs typeface="Times New Roman" panose="02020603050405020304" pitchFamily="18" charset="0"/>
            </a:rPr>
            <a:t>Cooling systems</a:t>
          </a:r>
          <a:endParaRPr lang="en-US" dirty="0">
            <a:latin typeface="Times New Roman" panose="02020603050405020304" pitchFamily="18" charset="0"/>
            <a:cs typeface="Times New Roman" panose="02020603050405020304" pitchFamily="18" charset="0"/>
          </a:endParaRPr>
        </a:p>
      </dgm:t>
    </dgm:pt>
    <dgm:pt modelId="{2B365ED6-6B6B-435D-ACDD-5F928E46CA7D}" type="parTrans" cxnId="{5F08339F-ECC8-48D1-9A44-FF11FE243844}">
      <dgm:prSet/>
      <dgm:spPr/>
      <dgm:t>
        <a:bodyPr/>
        <a:lstStyle/>
        <a:p>
          <a:endParaRPr lang="en-US"/>
        </a:p>
      </dgm:t>
    </dgm:pt>
    <dgm:pt modelId="{CE47681F-D9A0-4D03-BD4A-C8A8F9B9DFCC}" type="sibTrans" cxnId="{5F08339F-ECC8-48D1-9A44-FF11FE243844}">
      <dgm:prSet/>
      <dgm:spPr/>
      <dgm:t>
        <a:bodyPr/>
        <a:lstStyle/>
        <a:p>
          <a:endParaRPr lang="en-US"/>
        </a:p>
      </dgm:t>
    </dgm:pt>
    <dgm:pt modelId="{7F7030BC-9C11-4723-A39D-59A005007B1D}" type="pres">
      <dgm:prSet presAssocID="{05279962-C067-4564-8B0A-8C05796CE77F}" presName="list" presStyleCnt="0">
        <dgm:presLayoutVars>
          <dgm:dir/>
          <dgm:animLvl val="lvl"/>
        </dgm:presLayoutVars>
      </dgm:prSet>
      <dgm:spPr/>
      <dgm:t>
        <a:bodyPr/>
        <a:lstStyle/>
        <a:p>
          <a:endParaRPr lang="en-US"/>
        </a:p>
      </dgm:t>
    </dgm:pt>
    <dgm:pt modelId="{80E62807-809C-44BD-B3E3-A5E368F114A7}" type="pres">
      <dgm:prSet presAssocID="{A701EF56-0B77-4864-B0F3-F5C643A84122}" presName="posSpace" presStyleCnt="0"/>
      <dgm:spPr/>
    </dgm:pt>
    <dgm:pt modelId="{6777FE9E-0D75-4F21-9299-E0C53FAC4355}" type="pres">
      <dgm:prSet presAssocID="{A701EF56-0B77-4864-B0F3-F5C643A84122}" presName="vertFlow" presStyleCnt="0"/>
      <dgm:spPr/>
    </dgm:pt>
    <dgm:pt modelId="{19894448-6BD1-4C30-AE01-3D5D750C2427}" type="pres">
      <dgm:prSet presAssocID="{A701EF56-0B77-4864-B0F3-F5C643A84122}" presName="topSpace" presStyleCnt="0"/>
      <dgm:spPr/>
    </dgm:pt>
    <dgm:pt modelId="{0517170B-D196-4F93-A32B-6E7C702CCF9E}" type="pres">
      <dgm:prSet presAssocID="{A701EF56-0B77-4864-B0F3-F5C643A84122}" presName="firstComp" presStyleCnt="0"/>
      <dgm:spPr/>
    </dgm:pt>
    <dgm:pt modelId="{3E6BB03E-D2CF-4CE6-8207-91FD79DE85C2}" type="pres">
      <dgm:prSet presAssocID="{A701EF56-0B77-4864-B0F3-F5C643A84122}" presName="firstChild" presStyleLbl="bgAccFollowNode1" presStyleIdx="0" presStyleCnt="4"/>
      <dgm:spPr/>
      <dgm:t>
        <a:bodyPr/>
        <a:lstStyle/>
        <a:p>
          <a:endParaRPr lang="en-US"/>
        </a:p>
      </dgm:t>
    </dgm:pt>
    <dgm:pt modelId="{4C36AE80-6777-4EA1-BF14-90FBD4B83BE3}" type="pres">
      <dgm:prSet presAssocID="{A701EF56-0B77-4864-B0F3-F5C643A84122}" presName="firstChildTx" presStyleLbl="bgAccFollowNode1" presStyleIdx="0" presStyleCnt="4">
        <dgm:presLayoutVars>
          <dgm:bulletEnabled val="1"/>
        </dgm:presLayoutVars>
      </dgm:prSet>
      <dgm:spPr/>
      <dgm:t>
        <a:bodyPr/>
        <a:lstStyle/>
        <a:p>
          <a:endParaRPr lang="en-US"/>
        </a:p>
      </dgm:t>
    </dgm:pt>
    <dgm:pt modelId="{78323710-77D1-46FF-820D-B6781A3680C7}" type="pres">
      <dgm:prSet presAssocID="{D569F755-4234-4C68-94B0-1ACB1B897EE3}" presName="comp" presStyleCnt="0"/>
      <dgm:spPr/>
    </dgm:pt>
    <dgm:pt modelId="{53265550-03AD-4D2B-AA4D-41AF4DA93265}" type="pres">
      <dgm:prSet presAssocID="{D569F755-4234-4C68-94B0-1ACB1B897EE3}" presName="child" presStyleLbl="bgAccFollowNode1" presStyleIdx="1" presStyleCnt="4"/>
      <dgm:spPr/>
      <dgm:t>
        <a:bodyPr/>
        <a:lstStyle/>
        <a:p>
          <a:endParaRPr lang="en-US"/>
        </a:p>
      </dgm:t>
    </dgm:pt>
    <dgm:pt modelId="{F8DDA8F5-6902-4C12-8D8C-1BE867C7A6E7}" type="pres">
      <dgm:prSet presAssocID="{D569F755-4234-4C68-94B0-1ACB1B897EE3}" presName="childTx" presStyleLbl="bgAccFollowNode1" presStyleIdx="1" presStyleCnt="4">
        <dgm:presLayoutVars>
          <dgm:bulletEnabled val="1"/>
        </dgm:presLayoutVars>
      </dgm:prSet>
      <dgm:spPr/>
      <dgm:t>
        <a:bodyPr/>
        <a:lstStyle/>
        <a:p>
          <a:endParaRPr lang="en-US"/>
        </a:p>
      </dgm:t>
    </dgm:pt>
    <dgm:pt modelId="{185036A0-9640-4796-ABBD-D1F549B22086}" type="pres">
      <dgm:prSet presAssocID="{A701EF56-0B77-4864-B0F3-F5C643A84122}" presName="negSpace" presStyleCnt="0"/>
      <dgm:spPr/>
    </dgm:pt>
    <dgm:pt modelId="{00D4F9BC-6411-4D43-AA0C-E199E93E938E}" type="pres">
      <dgm:prSet presAssocID="{A701EF56-0B77-4864-B0F3-F5C643A84122}" presName="circle" presStyleLbl="node1" presStyleIdx="0" presStyleCnt="2"/>
      <dgm:spPr/>
      <dgm:t>
        <a:bodyPr/>
        <a:lstStyle/>
        <a:p>
          <a:endParaRPr lang="en-US"/>
        </a:p>
      </dgm:t>
    </dgm:pt>
    <dgm:pt modelId="{EFECCAC4-BB46-41C0-9E9C-102B981220B0}" type="pres">
      <dgm:prSet presAssocID="{E7DA2DB7-5261-4739-9295-588ACE63FDB9}" presName="transSpace" presStyleCnt="0"/>
      <dgm:spPr/>
    </dgm:pt>
    <dgm:pt modelId="{FC895152-A452-41B0-AA75-BBDCD833F5CF}" type="pres">
      <dgm:prSet presAssocID="{B9C16AD3-DE5C-4F99-9F11-75B96A43FD67}" presName="posSpace" presStyleCnt="0"/>
      <dgm:spPr/>
    </dgm:pt>
    <dgm:pt modelId="{8BA6C1A0-801D-4486-AEE8-688CB0D48EA9}" type="pres">
      <dgm:prSet presAssocID="{B9C16AD3-DE5C-4F99-9F11-75B96A43FD67}" presName="vertFlow" presStyleCnt="0"/>
      <dgm:spPr/>
    </dgm:pt>
    <dgm:pt modelId="{F29E562C-AE85-4441-8E2F-AA1A99696E7A}" type="pres">
      <dgm:prSet presAssocID="{B9C16AD3-DE5C-4F99-9F11-75B96A43FD67}" presName="topSpace" presStyleCnt="0"/>
      <dgm:spPr/>
    </dgm:pt>
    <dgm:pt modelId="{450C6750-7924-4F8A-9B46-0CDD1CD91A3A}" type="pres">
      <dgm:prSet presAssocID="{B9C16AD3-DE5C-4F99-9F11-75B96A43FD67}" presName="firstComp" presStyleCnt="0"/>
      <dgm:spPr/>
    </dgm:pt>
    <dgm:pt modelId="{9192F001-DBCC-4727-99BF-FDB475B3A0A5}" type="pres">
      <dgm:prSet presAssocID="{B9C16AD3-DE5C-4F99-9F11-75B96A43FD67}" presName="firstChild" presStyleLbl="bgAccFollowNode1" presStyleIdx="2" presStyleCnt="4"/>
      <dgm:spPr/>
      <dgm:t>
        <a:bodyPr/>
        <a:lstStyle/>
        <a:p>
          <a:endParaRPr lang="en-US"/>
        </a:p>
      </dgm:t>
    </dgm:pt>
    <dgm:pt modelId="{B1FAB0EB-B8B1-4576-8572-56283CCAF0E5}" type="pres">
      <dgm:prSet presAssocID="{B9C16AD3-DE5C-4F99-9F11-75B96A43FD67}" presName="firstChildTx" presStyleLbl="bgAccFollowNode1" presStyleIdx="2" presStyleCnt="4">
        <dgm:presLayoutVars>
          <dgm:bulletEnabled val="1"/>
        </dgm:presLayoutVars>
      </dgm:prSet>
      <dgm:spPr/>
      <dgm:t>
        <a:bodyPr/>
        <a:lstStyle/>
        <a:p>
          <a:endParaRPr lang="en-US"/>
        </a:p>
      </dgm:t>
    </dgm:pt>
    <dgm:pt modelId="{BE3EABBF-D83B-4BED-BA17-CF3504FE389F}" type="pres">
      <dgm:prSet presAssocID="{FF7F442A-E5B9-4704-8E27-A84E40E70664}" presName="comp" presStyleCnt="0"/>
      <dgm:spPr/>
    </dgm:pt>
    <dgm:pt modelId="{B5785218-A7B3-44C5-8BD4-C4D191BE289A}" type="pres">
      <dgm:prSet presAssocID="{FF7F442A-E5B9-4704-8E27-A84E40E70664}" presName="child" presStyleLbl="bgAccFollowNode1" presStyleIdx="3" presStyleCnt="4"/>
      <dgm:spPr/>
      <dgm:t>
        <a:bodyPr/>
        <a:lstStyle/>
        <a:p>
          <a:endParaRPr lang="en-US"/>
        </a:p>
      </dgm:t>
    </dgm:pt>
    <dgm:pt modelId="{B88DA74D-79CC-49C4-875C-939A196A0AFC}" type="pres">
      <dgm:prSet presAssocID="{FF7F442A-E5B9-4704-8E27-A84E40E70664}" presName="childTx" presStyleLbl="bgAccFollowNode1" presStyleIdx="3" presStyleCnt="4">
        <dgm:presLayoutVars>
          <dgm:bulletEnabled val="1"/>
        </dgm:presLayoutVars>
      </dgm:prSet>
      <dgm:spPr/>
      <dgm:t>
        <a:bodyPr/>
        <a:lstStyle/>
        <a:p>
          <a:endParaRPr lang="en-US"/>
        </a:p>
      </dgm:t>
    </dgm:pt>
    <dgm:pt modelId="{540936A6-78F0-408C-BC99-66F5502D952A}" type="pres">
      <dgm:prSet presAssocID="{B9C16AD3-DE5C-4F99-9F11-75B96A43FD67}" presName="negSpace" presStyleCnt="0"/>
      <dgm:spPr/>
    </dgm:pt>
    <dgm:pt modelId="{4A05294E-0608-44AA-897A-9B74397DBA83}" type="pres">
      <dgm:prSet presAssocID="{B9C16AD3-DE5C-4F99-9F11-75B96A43FD67}" presName="circle" presStyleLbl="node1" presStyleIdx="1" presStyleCnt="2"/>
      <dgm:spPr/>
      <dgm:t>
        <a:bodyPr/>
        <a:lstStyle/>
        <a:p>
          <a:endParaRPr lang="en-US"/>
        </a:p>
      </dgm:t>
    </dgm:pt>
  </dgm:ptLst>
  <dgm:cxnLst>
    <dgm:cxn modelId="{ABE2B1B7-BA5E-4612-A16C-F27D9879447E}" type="presOf" srcId="{05279962-C067-4564-8B0A-8C05796CE77F}" destId="{7F7030BC-9C11-4723-A39D-59A005007B1D}" srcOrd="0" destOrd="0" presId="urn:microsoft.com/office/officeart/2005/8/layout/hList9"/>
    <dgm:cxn modelId="{7EA80AD2-A0E8-4AF6-B951-85228F425BF0}" type="presOf" srcId="{AD0FAEC5-839C-4611-81F3-1CEE3832DB48}" destId="{4C36AE80-6777-4EA1-BF14-90FBD4B83BE3}" srcOrd="1" destOrd="0" presId="urn:microsoft.com/office/officeart/2005/8/layout/hList9"/>
    <dgm:cxn modelId="{C3E6700F-D37F-44DE-94A0-5CE66106BB56}" type="presOf" srcId="{760D9603-7A53-4C91-96A1-9DAD8AADA648}" destId="{B1FAB0EB-B8B1-4576-8572-56283CCAF0E5}" srcOrd="1" destOrd="0" presId="urn:microsoft.com/office/officeart/2005/8/layout/hList9"/>
    <dgm:cxn modelId="{5F08339F-ECC8-48D1-9A44-FF11FE243844}" srcId="{B9C16AD3-DE5C-4F99-9F11-75B96A43FD67}" destId="{FF7F442A-E5B9-4704-8E27-A84E40E70664}" srcOrd="1" destOrd="0" parTransId="{2B365ED6-6B6B-435D-ACDD-5F928E46CA7D}" sibTransId="{CE47681F-D9A0-4D03-BD4A-C8A8F9B9DFCC}"/>
    <dgm:cxn modelId="{706586E2-0671-482F-9DF3-D45DA1EA3BE8}" type="presOf" srcId="{760D9603-7A53-4C91-96A1-9DAD8AADA648}" destId="{9192F001-DBCC-4727-99BF-FDB475B3A0A5}" srcOrd="0" destOrd="0" presId="urn:microsoft.com/office/officeart/2005/8/layout/hList9"/>
    <dgm:cxn modelId="{B9E0EB14-A3C7-4550-814E-70FDC70541DE}" srcId="{A701EF56-0B77-4864-B0F3-F5C643A84122}" destId="{D569F755-4234-4C68-94B0-1ACB1B897EE3}" srcOrd="1" destOrd="0" parTransId="{EC997BF6-C52A-4D60-A35E-9FE4B7A896CB}" sibTransId="{76515AF4-8BD9-4922-A9A8-7AD98F5ACD4C}"/>
    <dgm:cxn modelId="{0C532216-7069-41D0-BBC5-724A375E5CC2}" srcId="{05279962-C067-4564-8B0A-8C05796CE77F}" destId="{B9C16AD3-DE5C-4F99-9F11-75B96A43FD67}" srcOrd="1" destOrd="0" parTransId="{29D26AC0-4AF9-41EE-8E0B-2BEA60A8FA57}" sibTransId="{82DA16D6-7A4B-4FBD-9DA8-7C39E9F73AF7}"/>
    <dgm:cxn modelId="{700CCBEE-A6B1-4815-835E-EB46D7684F6D}" srcId="{05279962-C067-4564-8B0A-8C05796CE77F}" destId="{A701EF56-0B77-4864-B0F3-F5C643A84122}" srcOrd="0" destOrd="0" parTransId="{6BDFF6B1-F8D5-4C73-9F67-58537C90CF70}" sibTransId="{E7DA2DB7-5261-4739-9295-588ACE63FDB9}"/>
    <dgm:cxn modelId="{2A03D855-6897-4DDC-A096-F076EED48519}" type="presOf" srcId="{FF7F442A-E5B9-4704-8E27-A84E40E70664}" destId="{B5785218-A7B3-44C5-8BD4-C4D191BE289A}" srcOrd="0" destOrd="0" presId="urn:microsoft.com/office/officeart/2005/8/layout/hList9"/>
    <dgm:cxn modelId="{64568456-7A4D-425D-BFE6-8813006CF07E}" srcId="{B9C16AD3-DE5C-4F99-9F11-75B96A43FD67}" destId="{760D9603-7A53-4C91-96A1-9DAD8AADA648}" srcOrd="0" destOrd="0" parTransId="{2DE54AB7-56AA-4956-8606-D9D12DE349D3}" sibTransId="{E34C9B7F-81A4-4ED5-AB26-544F9E06A7CE}"/>
    <dgm:cxn modelId="{BE2F7905-5961-442E-AE46-FCD1085A3E9C}" type="presOf" srcId="{A701EF56-0B77-4864-B0F3-F5C643A84122}" destId="{00D4F9BC-6411-4D43-AA0C-E199E93E938E}" srcOrd="0" destOrd="0" presId="urn:microsoft.com/office/officeart/2005/8/layout/hList9"/>
    <dgm:cxn modelId="{EDEF2AAE-EC75-484F-9FE9-A1070264D27A}" type="presOf" srcId="{D569F755-4234-4C68-94B0-1ACB1B897EE3}" destId="{53265550-03AD-4D2B-AA4D-41AF4DA93265}" srcOrd="0" destOrd="0" presId="urn:microsoft.com/office/officeart/2005/8/layout/hList9"/>
    <dgm:cxn modelId="{A43A534D-474A-408E-9226-AE63ACBF5CD7}" srcId="{A701EF56-0B77-4864-B0F3-F5C643A84122}" destId="{AD0FAEC5-839C-4611-81F3-1CEE3832DB48}" srcOrd="0" destOrd="0" parTransId="{BCA380AA-B313-47B1-AA14-5A5F34987BD6}" sibTransId="{9ED62F27-1FF8-4AD9-A8AF-0814A9A17948}"/>
    <dgm:cxn modelId="{CADFD254-0A46-485F-8B7E-6BDE6B461A69}" type="presOf" srcId="{FF7F442A-E5B9-4704-8E27-A84E40E70664}" destId="{B88DA74D-79CC-49C4-875C-939A196A0AFC}" srcOrd="1" destOrd="0" presId="urn:microsoft.com/office/officeart/2005/8/layout/hList9"/>
    <dgm:cxn modelId="{E1F0DE20-24AA-4750-9EFF-09ACE38FD12E}" type="presOf" srcId="{AD0FAEC5-839C-4611-81F3-1CEE3832DB48}" destId="{3E6BB03E-D2CF-4CE6-8207-91FD79DE85C2}" srcOrd="0" destOrd="0" presId="urn:microsoft.com/office/officeart/2005/8/layout/hList9"/>
    <dgm:cxn modelId="{1E77CF8D-2683-499D-B913-E739A94AC740}" type="presOf" srcId="{D569F755-4234-4C68-94B0-1ACB1B897EE3}" destId="{F8DDA8F5-6902-4C12-8D8C-1BE867C7A6E7}" srcOrd="1" destOrd="0" presId="urn:microsoft.com/office/officeart/2005/8/layout/hList9"/>
    <dgm:cxn modelId="{F8A4CCCE-E5D8-4449-901D-AB57E5D1FB94}" type="presOf" srcId="{B9C16AD3-DE5C-4F99-9F11-75B96A43FD67}" destId="{4A05294E-0608-44AA-897A-9B74397DBA83}" srcOrd="0" destOrd="0" presId="urn:microsoft.com/office/officeart/2005/8/layout/hList9"/>
    <dgm:cxn modelId="{FCC0A9D8-95A8-4EA8-AC5D-2C22CB061A5B}" type="presParOf" srcId="{7F7030BC-9C11-4723-A39D-59A005007B1D}" destId="{80E62807-809C-44BD-B3E3-A5E368F114A7}" srcOrd="0" destOrd="0" presId="urn:microsoft.com/office/officeart/2005/8/layout/hList9"/>
    <dgm:cxn modelId="{1CC59999-431A-416C-A522-82AAE8EA6A80}" type="presParOf" srcId="{7F7030BC-9C11-4723-A39D-59A005007B1D}" destId="{6777FE9E-0D75-4F21-9299-E0C53FAC4355}" srcOrd="1" destOrd="0" presId="urn:microsoft.com/office/officeart/2005/8/layout/hList9"/>
    <dgm:cxn modelId="{70383036-C94D-4404-A8BE-4722591F7DC6}" type="presParOf" srcId="{6777FE9E-0D75-4F21-9299-E0C53FAC4355}" destId="{19894448-6BD1-4C30-AE01-3D5D750C2427}" srcOrd="0" destOrd="0" presId="urn:microsoft.com/office/officeart/2005/8/layout/hList9"/>
    <dgm:cxn modelId="{0C5B8D62-00AC-4675-AAFE-2887147F88B6}" type="presParOf" srcId="{6777FE9E-0D75-4F21-9299-E0C53FAC4355}" destId="{0517170B-D196-4F93-A32B-6E7C702CCF9E}" srcOrd="1" destOrd="0" presId="urn:microsoft.com/office/officeart/2005/8/layout/hList9"/>
    <dgm:cxn modelId="{D0B83D08-05F8-401B-9DAA-456BC196E5C7}" type="presParOf" srcId="{0517170B-D196-4F93-A32B-6E7C702CCF9E}" destId="{3E6BB03E-D2CF-4CE6-8207-91FD79DE85C2}" srcOrd="0" destOrd="0" presId="urn:microsoft.com/office/officeart/2005/8/layout/hList9"/>
    <dgm:cxn modelId="{7A3E4E2A-E7DA-40D5-A509-86384C274A3F}" type="presParOf" srcId="{0517170B-D196-4F93-A32B-6E7C702CCF9E}" destId="{4C36AE80-6777-4EA1-BF14-90FBD4B83BE3}" srcOrd="1" destOrd="0" presId="urn:microsoft.com/office/officeart/2005/8/layout/hList9"/>
    <dgm:cxn modelId="{FA5C141E-878E-483B-841F-9323BAD022FF}" type="presParOf" srcId="{6777FE9E-0D75-4F21-9299-E0C53FAC4355}" destId="{78323710-77D1-46FF-820D-B6781A3680C7}" srcOrd="2" destOrd="0" presId="urn:microsoft.com/office/officeart/2005/8/layout/hList9"/>
    <dgm:cxn modelId="{F24DFD4C-9E74-49AD-BBB3-2A515912F3A7}" type="presParOf" srcId="{78323710-77D1-46FF-820D-B6781A3680C7}" destId="{53265550-03AD-4D2B-AA4D-41AF4DA93265}" srcOrd="0" destOrd="0" presId="urn:microsoft.com/office/officeart/2005/8/layout/hList9"/>
    <dgm:cxn modelId="{50AE995E-E43E-44F7-BBED-2B4FB7375B30}" type="presParOf" srcId="{78323710-77D1-46FF-820D-B6781A3680C7}" destId="{F8DDA8F5-6902-4C12-8D8C-1BE867C7A6E7}" srcOrd="1" destOrd="0" presId="urn:microsoft.com/office/officeart/2005/8/layout/hList9"/>
    <dgm:cxn modelId="{54747A57-F9D7-4527-A4E8-CB4221F7DEB2}" type="presParOf" srcId="{7F7030BC-9C11-4723-A39D-59A005007B1D}" destId="{185036A0-9640-4796-ABBD-D1F549B22086}" srcOrd="2" destOrd="0" presId="urn:microsoft.com/office/officeart/2005/8/layout/hList9"/>
    <dgm:cxn modelId="{0427BAC4-1539-4FCB-A36E-8CE7A65DE054}" type="presParOf" srcId="{7F7030BC-9C11-4723-A39D-59A005007B1D}" destId="{00D4F9BC-6411-4D43-AA0C-E199E93E938E}" srcOrd="3" destOrd="0" presId="urn:microsoft.com/office/officeart/2005/8/layout/hList9"/>
    <dgm:cxn modelId="{2A06F01C-173D-4CBA-B280-EE5FE3C4A154}" type="presParOf" srcId="{7F7030BC-9C11-4723-A39D-59A005007B1D}" destId="{EFECCAC4-BB46-41C0-9E9C-102B981220B0}" srcOrd="4" destOrd="0" presId="urn:microsoft.com/office/officeart/2005/8/layout/hList9"/>
    <dgm:cxn modelId="{321E825D-F78B-4ABE-AF7D-1B4149C17160}" type="presParOf" srcId="{7F7030BC-9C11-4723-A39D-59A005007B1D}" destId="{FC895152-A452-41B0-AA75-BBDCD833F5CF}" srcOrd="5" destOrd="0" presId="urn:microsoft.com/office/officeart/2005/8/layout/hList9"/>
    <dgm:cxn modelId="{FB7456F2-7D9C-4D64-B3C0-95C83FDB3E09}" type="presParOf" srcId="{7F7030BC-9C11-4723-A39D-59A005007B1D}" destId="{8BA6C1A0-801D-4486-AEE8-688CB0D48EA9}" srcOrd="6" destOrd="0" presId="urn:microsoft.com/office/officeart/2005/8/layout/hList9"/>
    <dgm:cxn modelId="{F34FC3BF-4521-4D72-A678-A54BC0CC40AB}" type="presParOf" srcId="{8BA6C1A0-801D-4486-AEE8-688CB0D48EA9}" destId="{F29E562C-AE85-4441-8E2F-AA1A99696E7A}" srcOrd="0" destOrd="0" presId="urn:microsoft.com/office/officeart/2005/8/layout/hList9"/>
    <dgm:cxn modelId="{ED2E5DAF-A905-4212-8768-640464E8EB80}" type="presParOf" srcId="{8BA6C1A0-801D-4486-AEE8-688CB0D48EA9}" destId="{450C6750-7924-4F8A-9B46-0CDD1CD91A3A}" srcOrd="1" destOrd="0" presId="urn:microsoft.com/office/officeart/2005/8/layout/hList9"/>
    <dgm:cxn modelId="{EEB3394B-9CA9-46C6-8A4B-0D4A1825F329}" type="presParOf" srcId="{450C6750-7924-4F8A-9B46-0CDD1CD91A3A}" destId="{9192F001-DBCC-4727-99BF-FDB475B3A0A5}" srcOrd="0" destOrd="0" presId="urn:microsoft.com/office/officeart/2005/8/layout/hList9"/>
    <dgm:cxn modelId="{603D1C98-2E49-4AEF-AB2A-BD40C10C8ECD}" type="presParOf" srcId="{450C6750-7924-4F8A-9B46-0CDD1CD91A3A}" destId="{B1FAB0EB-B8B1-4576-8572-56283CCAF0E5}" srcOrd="1" destOrd="0" presId="urn:microsoft.com/office/officeart/2005/8/layout/hList9"/>
    <dgm:cxn modelId="{D63FA5B9-713B-4488-9DB6-3F5A749E0E8F}" type="presParOf" srcId="{8BA6C1A0-801D-4486-AEE8-688CB0D48EA9}" destId="{BE3EABBF-D83B-4BED-BA17-CF3504FE389F}" srcOrd="2" destOrd="0" presId="urn:microsoft.com/office/officeart/2005/8/layout/hList9"/>
    <dgm:cxn modelId="{2BC87B91-1E14-4F4F-A743-F53FF3B3F655}" type="presParOf" srcId="{BE3EABBF-D83B-4BED-BA17-CF3504FE389F}" destId="{B5785218-A7B3-44C5-8BD4-C4D191BE289A}" srcOrd="0" destOrd="0" presId="urn:microsoft.com/office/officeart/2005/8/layout/hList9"/>
    <dgm:cxn modelId="{78AE8E2D-E176-437D-BC01-24E01C7B8437}" type="presParOf" srcId="{BE3EABBF-D83B-4BED-BA17-CF3504FE389F}" destId="{B88DA74D-79CC-49C4-875C-939A196A0AFC}" srcOrd="1" destOrd="0" presId="urn:microsoft.com/office/officeart/2005/8/layout/hList9"/>
    <dgm:cxn modelId="{E868B958-438A-4231-8A30-A84D994740EE}" type="presParOf" srcId="{7F7030BC-9C11-4723-A39D-59A005007B1D}" destId="{540936A6-78F0-408C-BC99-66F5502D952A}" srcOrd="7" destOrd="0" presId="urn:microsoft.com/office/officeart/2005/8/layout/hList9"/>
    <dgm:cxn modelId="{0FFD043F-D685-48BB-ABAD-4643FCF05FCE}" type="presParOf" srcId="{7F7030BC-9C11-4723-A39D-59A005007B1D}" destId="{4A05294E-0608-44AA-897A-9B74397DBA83}" srcOrd="8" destOrd="0" presId="urn:microsoft.com/office/officeart/2005/8/layout/hList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7B2B30-7AAB-4A56-8B14-E7FB5A60F158}" type="doc">
      <dgm:prSet loTypeId="urn:microsoft.com/office/officeart/2005/8/layout/hList9" loCatId="list" qsTypeId="urn:microsoft.com/office/officeart/2005/8/quickstyle/simple1" qsCatId="simple" csTypeId="urn:microsoft.com/office/officeart/2005/8/colors/accent2_3" csCatId="accent2" phldr="1"/>
      <dgm:spPr/>
      <dgm:t>
        <a:bodyPr/>
        <a:lstStyle/>
        <a:p>
          <a:endParaRPr lang="en-US"/>
        </a:p>
      </dgm:t>
    </dgm:pt>
    <dgm:pt modelId="{A787EFD1-B0F8-4711-A091-35BD81CE9C18}">
      <dgm:prSet phldrT="[Text]"/>
      <dgm:spPr/>
      <dgm:t>
        <a:bodyPr/>
        <a:lstStyle/>
        <a:p>
          <a:r>
            <a:rPr lang="en-US" dirty="0" smtClean="0">
              <a:latin typeface="Times New Roman" panose="02020603050405020304" pitchFamily="18" charset="0"/>
              <a:cs typeface="Times New Roman" panose="02020603050405020304" pitchFamily="18" charset="0"/>
            </a:rPr>
            <a:t>Problem</a:t>
          </a:r>
          <a:endParaRPr lang="en-US" dirty="0">
            <a:latin typeface="Times New Roman" panose="02020603050405020304" pitchFamily="18" charset="0"/>
            <a:cs typeface="Times New Roman" panose="02020603050405020304" pitchFamily="18" charset="0"/>
          </a:endParaRPr>
        </a:p>
      </dgm:t>
    </dgm:pt>
    <dgm:pt modelId="{849FCD5D-95A2-413B-85DC-AF7D8F6020E1}" type="parTrans" cxnId="{8CC14FD5-FE3D-4E02-B954-95C89B8F5D6F}">
      <dgm:prSet/>
      <dgm:spPr/>
      <dgm:t>
        <a:bodyPr/>
        <a:lstStyle/>
        <a:p>
          <a:endParaRPr lang="en-US"/>
        </a:p>
      </dgm:t>
    </dgm:pt>
    <dgm:pt modelId="{ADEFAFDB-6139-46A3-B815-EC33F8EA4153}" type="sibTrans" cxnId="{8CC14FD5-FE3D-4E02-B954-95C89B8F5D6F}">
      <dgm:prSet/>
      <dgm:spPr/>
      <dgm:t>
        <a:bodyPr/>
        <a:lstStyle/>
        <a:p>
          <a:endParaRPr lang="en-US"/>
        </a:p>
      </dgm:t>
    </dgm:pt>
    <dgm:pt modelId="{7E4876F0-B8CF-46DC-BDEE-5B05154DB7F2}">
      <dgm:prSet phldrT="[Text]"/>
      <dgm:spPr/>
      <dgm:t>
        <a:bodyPr/>
        <a:lstStyle/>
        <a:p>
          <a:pPr algn="ctr"/>
          <a:r>
            <a:rPr lang="en-US" dirty="0" smtClean="0">
              <a:latin typeface="Times New Roman" panose="02020603050405020304" pitchFamily="18" charset="0"/>
              <a:cs typeface="Times New Roman" panose="02020603050405020304" pitchFamily="18" charset="0"/>
            </a:rPr>
            <a:t>Dry cooling</a:t>
          </a:r>
          <a:endParaRPr lang="en-US" dirty="0">
            <a:latin typeface="Times New Roman" panose="02020603050405020304" pitchFamily="18" charset="0"/>
            <a:cs typeface="Times New Roman" panose="02020603050405020304" pitchFamily="18" charset="0"/>
          </a:endParaRPr>
        </a:p>
      </dgm:t>
    </dgm:pt>
    <dgm:pt modelId="{89E64531-F45A-4123-88F8-D3FC3F665200}" type="parTrans" cxnId="{01D76489-4A17-401A-88D7-557861517FE4}">
      <dgm:prSet/>
      <dgm:spPr/>
      <dgm:t>
        <a:bodyPr/>
        <a:lstStyle/>
        <a:p>
          <a:endParaRPr lang="en-US"/>
        </a:p>
      </dgm:t>
    </dgm:pt>
    <dgm:pt modelId="{4612E28C-9751-419F-A95E-0213F5B5A20D}" type="sibTrans" cxnId="{01D76489-4A17-401A-88D7-557861517FE4}">
      <dgm:prSet/>
      <dgm:spPr/>
      <dgm:t>
        <a:bodyPr/>
        <a:lstStyle/>
        <a:p>
          <a:endParaRPr lang="en-US"/>
        </a:p>
      </dgm:t>
    </dgm:pt>
    <dgm:pt modelId="{01D33F7C-0B15-4AE9-8A55-394872EC1032}">
      <dgm:prSet phldrT="[Text]"/>
      <dgm:spPr/>
      <dgm:t>
        <a:bodyPr/>
        <a:lstStyle/>
        <a:p>
          <a:pPr algn="l"/>
          <a:r>
            <a:rPr lang="en-US" smtClean="0">
              <a:latin typeface="Times New Roman" panose="02020603050405020304" pitchFamily="18" charset="0"/>
              <a:cs typeface="Times New Roman" panose="02020603050405020304" pitchFamily="18" charset="0"/>
            </a:rPr>
            <a:t>aging </a:t>
          </a:r>
          <a:endParaRPr lang="en-US" dirty="0" smtClean="0">
            <a:latin typeface="Times New Roman" panose="02020603050405020304" pitchFamily="18" charset="0"/>
            <a:cs typeface="Times New Roman" panose="02020603050405020304" pitchFamily="18" charset="0"/>
          </a:endParaRPr>
        </a:p>
        <a:p>
          <a:pPr algn="l"/>
          <a:r>
            <a:rPr lang="en-US" dirty="0" smtClean="0">
              <a:latin typeface="Times New Roman" panose="02020603050405020304" pitchFamily="18" charset="0"/>
              <a:cs typeface="Times New Roman" panose="02020603050405020304" pitchFamily="18" charset="0"/>
            </a:rPr>
            <a:t>water-intensive Hydro and Nuclear plants</a:t>
          </a:r>
          <a:endParaRPr lang="en-US" dirty="0">
            <a:latin typeface="Times New Roman" panose="02020603050405020304" pitchFamily="18" charset="0"/>
            <a:cs typeface="Times New Roman" panose="02020603050405020304" pitchFamily="18" charset="0"/>
          </a:endParaRPr>
        </a:p>
      </dgm:t>
    </dgm:pt>
    <dgm:pt modelId="{DA5373E0-8DB5-4CA1-B2AF-F5A1F09EA91A}" type="parTrans" cxnId="{7BD1F6DE-DD23-4A2D-80D5-E306E6E5D386}">
      <dgm:prSet/>
      <dgm:spPr/>
      <dgm:t>
        <a:bodyPr/>
        <a:lstStyle/>
        <a:p>
          <a:endParaRPr lang="en-US"/>
        </a:p>
      </dgm:t>
    </dgm:pt>
    <dgm:pt modelId="{D5DD5291-8539-4D34-B4EC-560AEF4D7668}" type="sibTrans" cxnId="{7BD1F6DE-DD23-4A2D-80D5-E306E6E5D386}">
      <dgm:prSet/>
      <dgm:spPr/>
      <dgm:t>
        <a:bodyPr/>
        <a:lstStyle/>
        <a:p>
          <a:endParaRPr lang="en-US"/>
        </a:p>
      </dgm:t>
    </dgm:pt>
    <dgm:pt modelId="{37DA6E70-6947-4C40-A1B3-5F043E2A6A5C}">
      <dgm:prSet phldrT="[Text]"/>
      <dgm:spPr/>
      <dgm:t>
        <a:bodyPr/>
        <a:lstStyle/>
        <a:p>
          <a:r>
            <a:rPr lang="en-US" dirty="0" smtClean="0">
              <a:latin typeface="Times New Roman" panose="02020603050405020304" pitchFamily="18" charset="0"/>
              <a:cs typeface="Times New Roman" panose="02020603050405020304" pitchFamily="18" charset="0"/>
            </a:rPr>
            <a:t>Solution</a:t>
          </a:r>
          <a:endParaRPr lang="en-US" dirty="0">
            <a:latin typeface="Times New Roman" panose="02020603050405020304" pitchFamily="18" charset="0"/>
            <a:cs typeface="Times New Roman" panose="02020603050405020304" pitchFamily="18" charset="0"/>
          </a:endParaRPr>
        </a:p>
      </dgm:t>
    </dgm:pt>
    <dgm:pt modelId="{C26D1670-81F3-4E4C-AD16-EF0E7825215D}" type="parTrans" cxnId="{477A2B1C-825B-49EE-931F-C2F598FD2D2A}">
      <dgm:prSet/>
      <dgm:spPr/>
      <dgm:t>
        <a:bodyPr/>
        <a:lstStyle/>
        <a:p>
          <a:endParaRPr lang="en-US"/>
        </a:p>
      </dgm:t>
    </dgm:pt>
    <dgm:pt modelId="{236FA9A3-2729-49C2-BCC5-0C3921A65450}" type="sibTrans" cxnId="{477A2B1C-825B-49EE-931F-C2F598FD2D2A}">
      <dgm:prSet/>
      <dgm:spPr/>
      <dgm:t>
        <a:bodyPr/>
        <a:lstStyle/>
        <a:p>
          <a:endParaRPr lang="en-US"/>
        </a:p>
      </dgm:t>
    </dgm:pt>
    <dgm:pt modelId="{0BC5AA4C-F5A4-458D-8F23-71421A82B215}">
      <dgm:prSet phldrT="[Text]"/>
      <dgm:spPr/>
      <dgm:t>
        <a:bodyPr/>
        <a:lstStyle/>
        <a:p>
          <a:pPr algn="l"/>
          <a:r>
            <a:rPr lang="en-US" dirty="0" smtClean="0">
              <a:latin typeface="Times New Roman" panose="02020603050405020304" pitchFamily="18" charset="0"/>
              <a:cs typeface="Times New Roman" panose="02020603050405020304" pitchFamily="18" charset="0"/>
            </a:rPr>
            <a:t>Hybrid Cooling</a:t>
          </a:r>
          <a:endParaRPr lang="en-US" dirty="0">
            <a:latin typeface="Times New Roman" panose="02020603050405020304" pitchFamily="18" charset="0"/>
            <a:cs typeface="Times New Roman" panose="02020603050405020304" pitchFamily="18" charset="0"/>
          </a:endParaRPr>
        </a:p>
      </dgm:t>
    </dgm:pt>
    <dgm:pt modelId="{EE15770E-7EF2-494B-A910-3B54A87F8EE1}" type="parTrans" cxnId="{43AC474C-9251-459F-B1B6-C525DD243C1B}">
      <dgm:prSet/>
      <dgm:spPr/>
      <dgm:t>
        <a:bodyPr/>
        <a:lstStyle/>
        <a:p>
          <a:endParaRPr lang="en-US"/>
        </a:p>
      </dgm:t>
    </dgm:pt>
    <dgm:pt modelId="{434A2B2B-D661-4D55-94AE-CFDCDCB1220A}" type="sibTrans" cxnId="{43AC474C-9251-459F-B1B6-C525DD243C1B}">
      <dgm:prSet/>
      <dgm:spPr/>
      <dgm:t>
        <a:bodyPr/>
        <a:lstStyle/>
        <a:p>
          <a:endParaRPr lang="en-US"/>
        </a:p>
      </dgm:t>
    </dgm:pt>
    <dgm:pt modelId="{1F02EABC-B5FF-4384-8308-D4430569FD6F}">
      <dgm:prSet phldrT="[Text]"/>
      <dgm:spPr/>
      <dgm:t>
        <a:bodyPr/>
        <a:lstStyle/>
        <a:p>
          <a:pPr algn="l"/>
          <a:r>
            <a:rPr lang="en-US" dirty="0" smtClean="0">
              <a:latin typeface="Times New Roman" panose="02020603050405020304" pitchFamily="18" charset="0"/>
              <a:cs typeface="Times New Roman" panose="02020603050405020304" pitchFamily="18" charset="0"/>
            </a:rPr>
            <a:t>Different Scenarios</a:t>
          </a:r>
          <a:endParaRPr lang="en-US" dirty="0">
            <a:latin typeface="Times New Roman" panose="02020603050405020304" pitchFamily="18" charset="0"/>
            <a:cs typeface="Times New Roman" panose="02020603050405020304" pitchFamily="18" charset="0"/>
          </a:endParaRPr>
        </a:p>
      </dgm:t>
    </dgm:pt>
    <dgm:pt modelId="{3D69304A-6B41-41E7-9955-A45B734B942B}" type="parTrans" cxnId="{06C3C291-5E70-4DB6-8CA3-32767ABC82B3}">
      <dgm:prSet/>
      <dgm:spPr/>
      <dgm:t>
        <a:bodyPr/>
        <a:lstStyle/>
        <a:p>
          <a:endParaRPr lang="en-US"/>
        </a:p>
      </dgm:t>
    </dgm:pt>
    <dgm:pt modelId="{11DE5975-CB84-499B-93A1-10323D8110E5}" type="sibTrans" cxnId="{06C3C291-5E70-4DB6-8CA3-32767ABC82B3}">
      <dgm:prSet/>
      <dgm:spPr/>
      <dgm:t>
        <a:bodyPr/>
        <a:lstStyle/>
        <a:p>
          <a:endParaRPr lang="en-US"/>
        </a:p>
      </dgm:t>
    </dgm:pt>
    <dgm:pt modelId="{A3E7355A-E0C4-4FDC-A095-692798031AA5}" type="pres">
      <dgm:prSet presAssocID="{D27B2B30-7AAB-4A56-8B14-E7FB5A60F158}" presName="list" presStyleCnt="0">
        <dgm:presLayoutVars>
          <dgm:dir/>
          <dgm:animLvl val="lvl"/>
        </dgm:presLayoutVars>
      </dgm:prSet>
      <dgm:spPr/>
      <dgm:t>
        <a:bodyPr/>
        <a:lstStyle/>
        <a:p>
          <a:endParaRPr lang="en-US"/>
        </a:p>
      </dgm:t>
    </dgm:pt>
    <dgm:pt modelId="{3C1C3418-731D-4651-8F42-65746E175387}" type="pres">
      <dgm:prSet presAssocID="{A787EFD1-B0F8-4711-A091-35BD81CE9C18}" presName="posSpace" presStyleCnt="0"/>
      <dgm:spPr/>
    </dgm:pt>
    <dgm:pt modelId="{F3903289-86BE-40D2-A98E-FD9479943D9E}" type="pres">
      <dgm:prSet presAssocID="{A787EFD1-B0F8-4711-A091-35BD81CE9C18}" presName="vertFlow" presStyleCnt="0"/>
      <dgm:spPr/>
    </dgm:pt>
    <dgm:pt modelId="{ADEAF09C-58D9-4FC0-BE8A-46AE69CE7186}" type="pres">
      <dgm:prSet presAssocID="{A787EFD1-B0F8-4711-A091-35BD81CE9C18}" presName="topSpace" presStyleCnt="0"/>
      <dgm:spPr/>
    </dgm:pt>
    <dgm:pt modelId="{9A5C2E1D-7C73-403A-BFE6-9343A426AF2F}" type="pres">
      <dgm:prSet presAssocID="{A787EFD1-B0F8-4711-A091-35BD81CE9C18}" presName="firstComp" presStyleCnt="0"/>
      <dgm:spPr/>
    </dgm:pt>
    <dgm:pt modelId="{733E9A8C-AC9B-4406-BB75-563F1580A225}" type="pres">
      <dgm:prSet presAssocID="{A787EFD1-B0F8-4711-A091-35BD81CE9C18}" presName="firstChild" presStyleLbl="bgAccFollowNode1" presStyleIdx="0" presStyleCnt="4"/>
      <dgm:spPr/>
      <dgm:t>
        <a:bodyPr/>
        <a:lstStyle/>
        <a:p>
          <a:endParaRPr lang="en-US"/>
        </a:p>
      </dgm:t>
    </dgm:pt>
    <dgm:pt modelId="{DB4A396F-6F3A-4DE6-A108-7ADC7C926FC9}" type="pres">
      <dgm:prSet presAssocID="{A787EFD1-B0F8-4711-A091-35BD81CE9C18}" presName="firstChildTx" presStyleLbl="bgAccFollowNode1" presStyleIdx="0" presStyleCnt="4">
        <dgm:presLayoutVars>
          <dgm:bulletEnabled val="1"/>
        </dgm:presLayoutVars>
      </dgm:prSet>
      <dgm:spPr/>
      <dgm:t>
        <a:bodyPr/>
        <a:lstStyle/>
        <a:p>
          <a:endParaRPr lang="en-US"/>
        </a:p>
      </dgm:t>
    </dgm:pt>
    <dgm:pt modelId="{4F559B76-CF44-4F13-8817-A6F9CEC1C1BF}" type="pres">
      <dgm:prSet presAssocID="{01D33F7C-0B15-4AE9-8A55-394872EC1032}" presName="comp" presStyleCnt="0"/>
      <dgm:spPr/>
    </dgm:pt>
    <dgm:pt modelId="{6F5B9477-AE9A-4C71-A825-4F98CB262BE5}" type="pres">
      <dgm:prSet presAssocID="{01D33F7C-0B15-4AE9-8A55-394872EC1032}" presName="child" presStyleLbl="bgAccFollowNode1" presStyleIdx="1" presStyleCnt="4" custScaleY="152703"/>
      <dgm:spPr/>
      <dgm:t>
        <a:bodyPr/>
        <a:lstStyle/>
        <a:p>
          <a:endParaRPr lang="en-US"/>
        </a:p>
      </dgm:t>
    </dgm:pt>
    <dgm:pt modelId="{06D27AE2-3F28-476A-93CA-DD9451FD47D0}" type="pres">
      <dgm:prSet presAssocID="{01D33F7C-0B15-4AE9-8A55-394872EC1032}" presName="childTx" presStyleLbl="bgAccFollowNode1" presStyleIdx="1" presStyleCnt="4">
        <dgm:presLayoutVars>
          <dgm:bulletEnabled val="1"/>
        </dgm:presLayoutVars>
      </dgm:prSet>
      <dgm:spPr/>
      <dgm:t>
        <a:bodyPr/>
        <a:lstStyle/>
        <a:p>
          <a:endParaRPr lang="en-US"/>
        </a:p>
      </dgm:t>
    </dgm:pt>
    <dgm:pt modelId="{5A1383DB-F95F-47B7-AD5D-70978B743095}" type="pres">
      <dgm:prSet presAssocID="{A787EFD1-B0F8-4711-A091-35BD81CE9C18}" presName="negSpace" presStyleCnt="0"/>
      <dgm:spPr/>
    </dgm:pt>
    <dgm:pt modelId="{A33A800D-DF13-425B-A3FA-34E0CFAF2140}" type="pres">
      <dgm:prSet presAssocID="{A787EFD1-B0F8-4711-A091-35BD81CE9C18}" presName="circle" presStyleLbl="node1" presStyleIdx="0" presStyleCnt="2"/>
      <dgm:spPr/>
      <dgm:t>
        <a:bodyPr/>
        <a:lstStyle/>
        <a:p>
          <a:endParaRPr lang="en-US"/>
        </a:p>
      </dgm:t>
    </dgm:pt>
    <dgm:pt modelId="{D0F42AB1-C7F2-4353-9767-DC7EE438B561}" type="pres">
      <dgm:prSet presAssocID="{ADEFAFDB-6139-46A3-B815-EC33F8EA4153}" presName="transSpace" presStyleCnt="0"/>
      <dgm:spPr/>
    </dgm:pt>
    <dgm:pt modelId="{9BC03F9B-CE6D-441B-BCCB-94BA49F1650D}" type="pres">
      <dgm:prSet presAssocID="{37DA6E70-6947-4C40-A1B3-5F043E2A6A5C}" presName="posSpace" presStyleCnt="0"/>
      <dgm:spPr/>
    </dgm:pt>
    <dgm:pt modelId="{1FEBA982-A8B3-4BFA-B9E1-2A531A190552}" type="pres">
      <dgm:prSet presAssocID="{37DA6E70-6947-4C40-A1B3-5F043E2A6A5C}" presName="vertFlow" presStyleCnt="0"/>
      <dgm:spPr/>
    </dgm:pt>
    <dgm:pt modelId="{4DC94832-3D7E-4549-808B-5D9725513F40}" type="pres">
      <dgm:prSet presAssocID="{37DA6E70-6947-4C40-A1B3-5F043E2A6A5C}" presName="topSpace" presStyleCnt="0"/>
      <dgm:spPr/>
    </dgm:pt>
    <dgm:pt modelId="{7232C06A-048B-4AA6-B223-91FC7D430F8E}" type="pres">
      <dgm:prSet presAssocID="{37DA6E70-6947-4C40-A1B3-5F043E2A6A5C}" presName="firstComp" presStyleCnt="0"/>
      <dgm:spPr/>
    </dgm:pt>
    <dgm:pt modelId="{C4AFFEFF-0A84-41AD-A0B4-D7A1A92005A3}" type="pres">
      <dgm:prSet presAssocID="{37DA6E70-6947-4C40-A1B3-5F043E2A6A5C}" presName="firstChild" presStyleLbl="bgAccFollowNode1" presStyleIdx="2" presStyleCnt="4"/>
      <dgm:spPr/>
      <dgm:t>
        <a:bodyPr/>
        <a:lstStyle/>
        <a:p>
          <a:endParaRPr lang="en-US"/>
        </a:p>
      </dgm:t>
    </dgm:pt>
    <dgm:pt modelId="{5FEC4E8B-723F-4DD6-B69E-D2FE318C99E5}" type="pres">
      <dgm:prSet presAssocID="{37DA6E70-6947-4C40-A1B3-5F043E2A6A5C}" presName="firstChildTx" presStyleLbl="bgAccFollowNode1" presStyleIdx="2" presStyleCnt="4">
        <dgm:presLayoutVars>
          <dgm:bulletEnabled val="1"/>
        </dgm:presLayoutVars>
      </dgm:prSet>
      <dgm:spPr/>
      <dgm:t>
        <a:bodyPr/>
        <a:lstStyle/>
        <a:p>
          <a:endParaRPr lang="en-US"/>
        </a:p>
      </dgm:t>
    </dgm:pt>
    <dgm:pt modelId="{4099D49D-B2C6-4D18-A649-979DBF387254}" type="pres">
      <dgm:prSet presAssocID="{1F02EABC-B5FF-4384-8308-D4430569FD6F}" presName="comp" presStyleCnt="0"/>
      <dgm:spPr/>
    </dgm:pt>
    <dgm:pt modelId="{3049F412-36A2-425B-97EA-C8D7C78A1A85}" type="pres">
      <dgm:prSet presAssocID="{1F02EABC-B5FF-4384-8308-D4430569FD6F}" presName="child" presStyleLbl="bgAccFollowNode1" presStyleIdx="3" presStyleCnt="4" custScaleY="153885"/>
      <dgm:spPr/>
      <dgm:t>
        <a:bodyPr/>
        <a:lstStyle/>
        <a:p>
          <a:endParaRPr lang="en-US"/>
        </a:p>
      </dgm:t>
    </dgm:pt>
    <dgm:pt modelId="{8E0B84CA-0AD3-4AA9-8E4E-278B3684892D}" type="pres">
      <dgm:prSet presAssocID="{1F02EABC-B5FF-4384-8308-D4430569FD6F}" presName="childTx" presStyleLbl="bgAccFollowNode1" presStyleIdx="3" presStyleCnt="4">
        <dgm:presLayoutVars>
          <dgm:bulletEnabled val="1"/>
        </dgm:presLayoutVars>
      </dgm:prSet>
      <dgm:spPr/>
      <dgm:t>
        <a:bodyPr/>
        <a:lstStyle/>
        <a:p>
          <a:endParaRPr lang="en-US"/>
        </a:p>
      </dgm:t>
    </dgm:pt>
    <dgm:pt modelId="{C7C31EAA-64CC-4C1A-B48A-F353A8FE12BE}" type="pres">
      <dgm:prSet presAssocID="{37DA6E70-6947-4C40-A1B3-5F043E2A6A5C}" presName="negSpace" presStyleCnt="0"/>
      <dgm:spPr/>
    </dgm:pt>
    <dgm:pt modelId="{C05ADDE0-7945-43F3-9027-8C98AE1FE1EF}" type="pres">
      <dgm:prSet presAssocID="{37DA6E70-6947-4C40-A1B3-5F043E2A6A5C}" presName="circle" presStyleLbl="node1" presStyleIdx="1" presStyleCnt="2"/>
      <dgm:spPr/>
      <dgm:t>
        <a:bodyPr/>
        <a:lstStyle/>
        <a:p>
          <a:endParaRPr lang="en-US"/>
        </a:p>
      </dgm:t>
    </dgm:pt>
  </dgm:ptLst>
  <dgm:cxnLst>
    <dgm:cxn modelId="{456B1AF2-366F-43A9-B501-885F62C5B07D}" type="presOf" srcId="{01D33F7C-0B15-4AE9-8A55-394872EC1032}" destId="{6F5B9477-AE9A-4C71-A825-4F98CB262BE5}" srcOrd="0" destOrd="0" presId="urn:microsoft.com/office/officeart/2005/8/layout/hList9"/>
    <dgm:cxn modelId="{43AC474C-9251-459F-B1B6-C525DD243C1B}" srcId="{37DA6E70-6947-4C40-A1B3-5F043E2A6A5C}" destId="{0BC5AA4C-F5A4-458D-8F23-71421A82B215}" srcOrd="0" destOrd="0" parTransId="{EE15770E-7EF2-494B-A910-3B54A87F8EE1}" sibTransId="{434A2B2B-D661-4D55-94AE-CFDCDCB1220A}"/>
    <dgm:cxn modelId="{2FC8A13A-9FD3-41E0-925F-C1F8F5E29EE6}" type="presOf" srcId="{01D33F7C-0B15-4AE9-8A55-394872EC1032}" destId="{06D27AE2-3F28-476A-93CA-DD9451FD47D0}" srcOrd="1" destOrd="0" presId="urn:microsoft.com/office/officeart/2005/8/layout/hList9"/>
    <dgm:cxn modelId="{D0A01466-3714-4649-92F6-8AFED1FD2EF5}" type="presOf" srcId="{37DA6E70-6947-4C40-A1B3-5F043E2A6A5C}" destId="{C05ADDE0-7945-43F3-9027-8C98AE1FE1EF}" srcOrd="0" destOrd="0" presId="urn:microsoft.com/office/officeart/2005/8/layout/hList9"/>
    <dgm:cxn modelId="{0E3EB6D3-80C7-48C3-8711-33FC5B5D88AA}" type="presOf" srcId="{A787EFD1-B0F8-4711-A091-35BD81CE9C18}" destId="{A33A800D-DF13-425B-A3FA-34E0CFAF2140}" srcOrd="0" destOrd="0" presId="urn:microsoft.com/office/officeart/2005/8/layout/hList9"/>
    <dgm:cxn modelId="{8CC14FD5-FE3D-4E02-B954-95C89B8F5D6F}" srcId="{D27B2B30-7AAB-4A56-8B14-E7FB5A60F158}" destId="{A787EFD1-B0F8-4711-A091-35BD81CE9C18}" srcOrd="0" destOrd="0" parTransId="{849FCD5D-95A2-413B-85DC-AF7D8F6020E1}" sibTransId="{ADEFAFDB-6139-46A3-B815-EC33F8EA4153}"/>
    <dgm:cxn modelId="{7FAA1389-9460-4B00-80C7-3D44CA62CE5E}" type="presOf" srcId="{D27B2B30-7AAB-4A56-8B14-E7FB5A60F158}" destId="{A3E7355A-E0C4-4FDC-A095-692798031AA5}" srcOrd="0" destOrd="0" presId="urn:microsoft.com/office/officeart/2005/8/layout/hList9"/>
    <dgm:cxn modelId="{01D76489-4A17-401A-88D7-557861517FE4}" srcId="{A787EFD1-B0F8-4711-A091-35BD81CE9C18}" destId="{7E4876F0-B8CF-46DC-BDEE-5B05154DB7F2}" srcOrd="0" destOrd="0" parTransId="{89E64531-F45A-4123-88F8-D3FC3F665200}" sibTransId="{4612E28C-9751-419F-A95E-0213F5B5A20D}"/>
    <dgm:cxn modelId="{7BD1F6DE-DD23-4A2D-80D5-E306E6E5D386}" srcId="{A787EFD1-B0F8-4711-A091-35BD81CE9C18}" destId="{01D33F7C-0B15-4AE9-8A55-394872EC1032}" srcOrd="1" destOrd="0" parTransId="{DA5373E0-8DB5-4CA1-B2AF-F5A1F09EA91A}" sibTransId="{D5DD5291-8539-4D34-B4EC-560AEF4D7668}"/>
    <dgm:cxn modelId="{E5ED714B-F4D2-4D53-8819-D7E3761C17E5}" type="presOf" srcId="{1F02EABC-B5FF-4384-8308-D4430569FD6F}" destId="{8E0B84CA-0AD3-4AA9-8E4E-278B3684892D}" srcOrd="1" destOrd="0" presId="urn:microsoft.com/office/officeart/2005/8/layout/hList9"/>
    <dgm:cxn modelId="{477A2B1C-825B-49EE-931F-C2F598FD2D2A}" srcId="{D27B2B30-7AAB-4A56-8B14-E7FB5A60F158}" destId="{37DA6E70-6947-4C40-A1B3-5F043E2A6A5C}" srcOrd="1" destOrd="0" parTransId="{C26D1670-81F3-4E4C-AD16-EF0E7825215D}" sibTransId="{236FA9A3-2729-49C2-BCC5-0C3921A65450}"/>
    <dgm:cxn modelId="{9C2C9007-79F1-4632-AB7A-0E768BDDA0F3}" type="presOf" srcId="{7E4876F0-B8CF-46DC-BDEE-5B05154DB7F2}" destId="{733E9A8C-AC9B-4406-BB75-563F1580A225}" srcOrd="0" destOrd="0" presId="urn:microsoft.com/office/officeart/2005/8/layout/hList9"/>
    <dgm:cxn modelId="{06C3C291-5E70-4DB6-8CA3-32767ABC82B3}" srcId="{37DA6E70-6947-4C40-A1B3-5F043E2A6A5C}" destId="{1F02EABC-B5FF-4384-8308-D4430569FD6F}" srcOrd="1" destOrd="0" parTransId="{3D69304A-6B41-41E7-9955-A45B734B942B}" sibTransId="{11DE5975-CB84-499B-93A1-10323D8110E5}"/>
    <dgm:cxn modelId="{99A9E475-8A81-484B-8733-AD78E7802417}" type="presOf" srcId="{7E4876F0-B8CF-46DC-BDEE-5B05154DB7F2}" destId="{DB4A396F-6F3A-4DE6-A108-7ADC7C926FC9}" srcOrd="1" destOrd="0" presId="urn:microsoft.com/office/officeart/2005/8/layout/hList9"/>
    <dgm:cxn modelId="{FE3451E0-1F97-42EF-A88F-62900C726896}" type="presOf" srcId="{1F02EABC-B5FF-4384-8308-D4430569FD6F}" destId="{3049F412-36A2-425B-97EA-C8D7C78A1A85}" srcOrd="0" destOrd="0" presId="urn:microsoft.com/office/officeart/2005/8/layout/hList9"/>
    <dgm:cxn modelId="{ED0F7964-F583-4666-9A4B-8803BCFD5E61}" type="presOf" srcId="{0BC5AA4C-F5A4-458D-8F23-71421A82B215}" destId="{5FEC4E8B-723F-4DD6-B69E-D2FE318C99E5}" srcOrd="1" destOrd="0" presId="urn:microsoft.com/office/officeart/2005/8/layout/hList9"/>
    <dgm:cxn modelId="{42BA6E27-CAF7-4A85-B081-4B8CAEA8A94C}" type="presOf" srcId="{0BC5AA4C-F5A4-458D-8F23-71421A82B215}" destId="{C4AFFEFF-0A84-41AD-A0B4-D7A1A92005A3}" srcOrd="0" destOrd="0" presId="urn:microsoft.com/office/officeart/2005/8/layout/hList9"/>
    <dgm:cxn modelId="{DD025718-FB91-4AE6-B97E-3B3FD6590718}" type="presParOf" srcId="{A3E7355A-E0C4-4FDC-A095-692798031AA5}" destId="{3C1C3418-731D-4651-8F42-65746E175387}" srcOrd="0" destOrd="0" presId="urn:microsoft.com/office/officeart/2005/8/layout/hList9"/>
    <dgm:cxn modelId="{8902D739-D352-4D76-A0A1-BD8C94F84D82}" type="presParOf" srcId="{A3E7355A-E0C4-4FDC-A095-692798031AA5}" destId="{F3903289-86BE-40D2-A98E-FD9479943D9E}" srcOrd="1" destOrd="0" presId="urn:microsoft.com/office/officeart/2005/8/layout/hList9"/>
    <dgm:cxn modelId="{88413802-105F-445A-92B7-15BD68154585}" type="presParOf" srcId="{F3903289-86BE-40D2-A98E-FD9479943D9E}" destId="{ADEAF09C-58D9-4FC0-BE8A-46AE69CE7186}" srcOrd="0" destOrd="0" presId="urn:microsoft.com/office/officeart/2005/8/layout/hList9"/>
    <dgm:cxn modelId="{D1EA5871-D14A-4D5D-8859-26B7AEDF0E9D}" type="presParOf" srcId="{F3903289-86BE-40D2-A98E-FD9479943D9E}" destId="{9A5C2E1D-7C73-403A-BFE6-9343A426AF2F}" srcOrd="1" destOrd="0" presId="urn:microsoft.com/office/officeart/2005/8/layout/hList9"/>
    <dgm:cxn modelId="{8DA73C34-AB6B-43E5-ADFC-313B129F35F6}" type="presParOf" srcId="{9A5C2E1D-7C73-403A-BFE6-9343A426AF2F}" destId="{733E9A8C-AC9B-4406-BB75-563F1580A225}" srcOrd="0" destOrd="0" presId="urn:microsoft.com/office/officeart/2005/8/layout/hList9"/>
    <dgm:cxn modelId="{E6F9163D-9DE1-40A5-BC4B-84E9FFB8F84D}" type="presParOf" srcId="{9A5C2E1D-7C73-403A-BFE6-9343A426AF2F}" destId="{DB4A396F-6F3A-4DE6-A108-7ADC7C926FC9}" srcOrd="1" destOrd="0" presId="urn:microsoft.com/office/officeart/2005/8/layout/hList9"/>
    <dgm:cxn modelId="{3CF97137-6313-4763-BB53-2200747EECBE}" type="presParOf" srcId="{F3903289-86BE-40D2-A98E-FD9479943D9E}" destId="{4F559B76-CF44-4F13-8817-A6F9CEC1C1BF}" srcOrd="2" destOrd="0" presId="urn:microsoft.com/office/officeart/2005/8/layout/hList9"/>
    <dgm:cxn modelId="{8BCA5BC7-BE7B-4FCF-99EA-46E560E69A5A}" type="presParOf" srcId="{4F559B76-CF44-4F13-8817-A6F9CEC1C1BF}" destId="{6F5B9477-AE9A-4C71-A825-4F98CB262BE5}" srcOrd="0" destOrd="0" presId="urn:microsoft.com/office/officeart/2005/8/layout/hList9"/>
    <dgm:cxn modelId="{DBAC41D0-E981-4FB4-A57E-1381031B5B40}" type="presParOf" srcId="{4F559B76-CF44-4F13-8817-A6F9CEC1C1BF}" destId="{06D27AE2-3F28-476A-93CA-DD9451FD47D0}" srcOrd="1" destOrd="0" presId="urn:microsoft.com/office/officeart/2005/8/layout/hList9"/>
    <dgm:cxn modelId="{AD759BBA-F142-46F1-98C2-0CA3931AC60C}" type="presParOf" srcId="{A3E7355A-E0C4-4FDC-A095-692798031AA5}" destId="{5A1383DB-F95F-47B7-AD5D-70978B743095}" srcOrd="2" destOrd="0" presId="urn:microsoft.com/office/officeart/2005/8/layout/hList9"/>
    <dgm:cxn modelId="{393C0BA6-E790-4577-8F96-278E97864983}" type="presParOf" srcId="{A3E7355A-E0C4-4FDC-A095-692798031AA5}" destId="{A33A800D-DF13-425B-A3FA-34E0CFAF2140}" srcOrd="3" destOrd="0" presId="urn:microsoft.com/office/officeart/2005/8/layout/hList9"/>
    <dgm:cxn modelId="{40A924CD-1E93-42AF-9BFE-671756CF104B}" type="presParOf" srcId="{A3E7355A-E0C4-4FDC-A095-692798031AA5}" destId="{D0F42AB1-C7F2-4353-9767-DC7EE438B561}" srcOrd="4" destOrd="0" presId="urn:microsoft.com/office/officeart/2005/8/layout/hList9"/>
    <dgm:cxn modelId="{75DC6CC2-E806-4497-BFBE-B4DAF80F02A9}" type="presParOf" srcId="{A3E7355A-E0C4-4FDC-A095-692798031AA5}" destId="{9BC03F9B-CE6D-441B-BCCB-94BA49F1650D}" srcOrd="5" destOrd="0" presId="urn:microsoft.com/office/officeart/2005/8/layout/hList9"/>
    <dgm:cxn modelId="{E7299359-D2A7-4BF2-A732-C5C380A8856E}" type="presParOf" srcId="{A3E7355A-E0C4-4FDC-A095-692798031AA5}" destId="{1FEBA982-A8B3-4BFA-B9E1-2A531A190552}" srcOrd="6" destOrd="0" presId="urn:microsoft.com/office/officeart/2005/8/layout/hList9"/>
    <dgm:cxn modelId="{BA32981B-9BD0-4DE6-B864-105E2BF5407C}" type="presParOf" srcId="{1FEBA982-A8B3-4BFA-B9E1-2A531A190552}" destId="{4DC94832-3D7E-4549-808B-5D9725513F40}" srcOrd="0" destOrd="0" presId="urn:microsoft.com/office/officeart/2005/8/layout/hList9"/>
    <dgm:cxn modelId="{F45B4425-4B1E-4345-BB63-F8D072D63166}" type="presParOf" srcId="{1FEBA982-A8B3-4BFA-B9E1-2A531A190552}" destId="{7232C06A-048B-4AA6-B223-91FC7D430F8E}" srcOrd="1" destOrd="0" presId="urn:microsoft.com/office/officeart/2005/8/layout/hList9"/>
    <dgm:cxn modelId="{494A7728-297A-4E0A-B3A4-200E484761DC}" type="presParOf" srcId="{7232C06A-048B-4AA6-B223-91FC7D430F8E}" destId="{C4AFFEFF-0A84-41AD-A0B4-D7A1A92005A3}" srcOrd="0" destOrd="0" presId="urn:microsoft.com/office/officeart/2005/8/layout/hList9"/>
    <dgm:cxn modelId="{D04A69C2-A16F-4120-A82E-AAFB69736198}" type="presParOf" srcId="{7232C06A-048B-4AA6-B223-91FC7D430F8E}" destId="{5FEC4E8B-723F-4DD6-B69E-D2FE318C99E5}" srcOrd="1" destOrd="0" presId="urn:microsoft.com/office/officeart/2005/8/layout/hList9"/>
    <dgm:cxn modelId="{D4B829B2-646F-4611-9E85-F531E33ADBBA}" type="presParOf" srcId="{1FEBA982-A8B3-4BFA-B9E1-2A531A190552}" destId="{4099D49D-B2C6-4D18-A649-979DBF387254}" srcOrd="2" destOrd="0" presId="urn:microsoft.com/office/officeart/2005/8/layout/hList9"/>
    <dgm:cxn modelId="{AAC7E866-3CF4-4823-9B38-FBCB208F0988}" type="presParOf" srcId="{4099D49D-B2C6-4D18-A649-979DBF387254}" destId="{3049F412-36A2-425B-97EA-C8D7C78A1A85}" srcOrd="0" destOrd="0" presId="urn:microsoft.com/office/officeart/2005/8/layout/hList9"/>
    <dgm:cxn modelId="{3E1CE840-821E-4282-A454-56AECFC1E2AF}" type="presParOf" srcId="{4099D49D-B2C6-4D18-A649-979DBF387254}" destId="{8E0B84CA-0AD3-4AA9-8E4E-278B3684892D}" srcOrd="1" destOrd="0" presId="urn:microsoft.com/office/officeart/2005/8/layout/hList9"/>
    <dgm:cxn modelId="{E80A8D7F-7BD1-4F88-BF1D-CB7A14121DD0}" type="presParOf" srcId="{A3E7355A-E0C4-4FDC-A095-692798031AA5}" destId="{C7C31EAA-64CC-4C1A-B48A-F353A8FE12BE}" srcOrd="7" destOrd="0" presId="urn:microsoft.com/office/officeart/2005/8/layout/hList9"/>
    <dgm:cxn modelId="{293C84B7-2A21-4353-A80E-7BB766065CB9}" type="presParOf" srcId="{A3E7355A-E0C4-4FDC-A095-692798031AA5}" destId="{C05ADDE0-7945-43F3-9027-8C98AE1FE1EF}" srcOrd="8" destOrd="0" presId="urn:microsoft.com/office/officeart/2005/8/layout/hList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70D3CE4-94F0-42D8-B761-9D5D003560D5}" type="doc">
      <dgm:prSet loTypeId="urn:microsoft.com/office/officeart/2005/8/layout/radial4" loCatId="relationship" qsTypeId="urn:microsoft.com/office/officeart/2005/8/quickstyle/simple1" qsCatId="simple" csTypeId="urn:microsoft.com/office/officeart/2005/8/colors/accent2_2" csCatId="accent2" phldr="1"/>
      <dgm:spPr/>
      <dgm:t>
        <a:bodyPr/>
        <a:lstStyle/>
        <a:p>
          <a:endParaRPr lang="en-US"/>
        </a:p>
      </dgm:t>
    </dgm:pt>
    <dgm:pt modelId="{3F107E2C-83BE-4C75-8ED5-AB1AC54B0250}">
      <dgm:prSet phldrT="[Text]"/>
      <dgm:spPr/>
      <dgm:t>
        <a:bodyPr/>
        <a:lstStyle/>
        <a:p>
          <a:r>
            <a:rPr lang="en-US" dirty="0" smtClean="0">
              <a:solidFill>
                <a:schemeClr val="tx1"/>
              </a:solidFill>
              <a:latin typeface="Times New Roman" panose="02020603050405020304" pitchFamily="18" charset="0"/>
              <a:cs typeface="Times New Roman" panose="02020603050405020304" pitchFamily="18" charset="0"/>
            </a:rPr>
            <a:t>Energy Storage </a:t>
          </a:r>
          <a:endParaRPr lang="en-US" dirty="0">
            <a:solidFill>
              <a:schemeClr val="tx1"/>
            </a:solidFill>
            <a:latin typeface="Times New Roman" panose="02020603050405020304" pitchFamily="18" charset="0"/>
            <a:cs typeface="Times New Roman" panose="02020603050405020304" pitchFamily="18" charset="0"/>
          </a:endParaRPr>
        </a:p>
      </dgm:t>
    </dgm:pt>
    <dgm:pt modelId="{5A4BABDA-D487-4B62-9ADE-8988651CC84C}" type="parTrans" cxnId="{66F88EDF-D335-4203-A66F-3EF96A7B4349}">
      <dgm:prSet/>
      <dgm:spPr/>
      <dgm:t>
        <a:bodyPr/>
        <a:lstStyle/>
        <a:p>
          <a:endParaRPr lang="en-US"/>
        </a:p>
      </dgm:t>
    </dgm:pt>
    <dgm:pt modelId="{9555A80B-AE03-4998-86FE-42D258DEE2EC}" type="sibTrans" cxnId="{66F88EDF-D335-4203-A66F-3EF96A7B4349}">
      <dgm:prSet/>
      <dgm:spPr/>
      <dgm:t>
        <a:bodyPr/>
        <a:lstStyle/>
        <a:p>
          <a:endParaRPr lang="en-US"/>
        </a:p>
      </dgm:t>
    </dgm:pt>
    <dgm:pt modelId="{884ED023-A4BD-4C56-AA33-CADA0F0BB23F}">
      <dgm:prSet phldrT="[Text]"/>
      <dgm:spPr/>
      <dgm:t>
        <a:bodyPr/>
        <a:lstStyle/>
        <a:p>
          <a:r>
            <a:rPr lang="en-US" dirty="0" smtClean="0">
              <a:solidFill>
                <a:schemeClr val="tx1"/>
              </a:solidFill>
              <a:latin typeface="Times New Roman" panose="02020603050405020304" pitchFamily="18" charset="0"/>
              <a:cs typeface="Times New Roman" panose="02020603050405020304" pitchFamily="18" charset="0"/>
            </a:rPr>
            <a:t>Reliability</a:t>
          </a:r>
          <a:endParaRPr lang="en-US" dirty="0">
            <a:solidFill>
              <a:schemeClr val="tx1"/>
            </a:solidFill>
            <a:latin typeface="Times New Roman" panose="02020603050405020304" pitchFamily="18" charset="0"/>
            <a:cs typeface="Times New Roman" panose="02020603050405020304" pitchFamily="18" charset="0"/>
          </a:endParaRPr>
        </a:p>
      </dgm:t>
    </dgm:pt>
    <dgm:pt modelId="{DD55BFB1-A475-485B-84D5-9DCB5129C059}" type="parTrans" cxnId="{19BD6BAD-310E-4FEE-A773-0ABFC43D1EBB}">
      <dgm:prSet/>
      <dgm:spPr/>
      <dgm:t>
        <a:bodyPr/>
        <a:lstStyle/>
        <a:p>
          <a:endParaRPr lang="en-US"/>
        </a:p>
      </dgm:t>
    </dgm:pt>
    <dgm:pt modelId="{DB81AF0E-8370-415A-B3F4-2739CC0955D8}" type="sibTrans" cxnId="{19BD6BAD-310E-4FEE-A773-0ABFC43D1EBB}">
      <dgm:prSet/>
      <dgm:spPr/>
      <dgm:t>
        <a:bodyPr/>
        <a:lstStyle/>
        <a:p>
          <a:endParaRPr lang="en-US"/>
        </a:p>
      </dgm:t>
    </dgm:pt>
    <dgm:pt modelId="{E1E5974A-AC8B-4CD1-A117-880AF9476D8A}">
      <dgm:prSet phldrT="[Text]" custT="1"/>
      <dgm:spPr/>
      <dgm:t>
        <a:bodyPr/>
        <a:lstStyle/>
        <a:p>
          <a:r>
            <a:rPr lang="en-US" sz="4000" dirty="0" smtClean="0">
              <a:solidFill>
                <a:schemeClr val="tx1"/>
              </a:solidFill>
              <a:latin typeface="Times New Roman" panose="02020603050405020304" pitchFamily="18" charset="0"/>
              <a:cs typeface="Times New Roman" panose="02020603050405020304" pitchFamily="18" charset="0"/>
            </a:rPr>
            <a:t>Energy Loss</a:t>
          </a:r>
          <a:endParaRPr lang="en-US" sz="4000" dirty="0">
            <a:solidFill>
              <a:schemeClr val="tx1"/>
            </a:solidFill>
            <a:latin typeface="Times New Roman" panose="02020603050405020304" pitchFamily="18" charset="0"/>
            <a:cs typeface="Times New Roman" panose="02020603050405020304" pitchFamily="18" charset="0"/>
          </a:endParaRPr>
        </a:p>
      </dgm:t>
    </dgm:pt>
    <dgm:pt modelId="{BBA2DA1B-DDE8-4FAB-AFE8-89074D1FC2DA}" type="parTrans" cxnId="{86678BB3-7FAE-498D-BE91-CE3663FA697E}">
      <dgm:prSet/>
      <dgm:spPr/>
      <dgm:t>
        <a:bodyPr/>
        <a:lstStyle/>
        <a:p>
          <a:endParaRPr lang="en-US"/>
        </a:p>
      </dgm:t>
    </dgm:pt>
    <dgm:pt modelId="{BB96FE07-66A2-4602-974B-AB4E939410D9}" type="sibTrans" cxnId="{86678BB3-7FAE-498D-BE91-CE3663FA697E}">
      <dgm:prSet/>
      <dgm:spPr/>
      <dgm:t>
        <a:bodyPr/>
        <a:lstStyle/>
        <a:p>
          <a:endParaRPr lang="en-US"/>
        </a:p>
      </dgm:t>
    </dgm:pt>
    <dgm:pt modelId="{ACF4B640-7BCE-4C02-96A2-6246C570C56D}" type="pres">
      <dgm:prSet presAssocID="{470D3CE4-94F0-42D8-B761-9D5D003560D5}" presName="cycle" presStyleCnt="0">
        <dgm:presLayoutVars>
          <dgm:chMax val="1"/>
          <dgm:dir/>
          <dgm:animLvl val="ctr"/>
          <dgm:resizeHandles val="exact"/>
        </dgm:presLayoutVars>
      </dgm:prSet>
      <dgm:spPr/>
      <dgm:t>
        <a:bodyPr/>
        <a:lstStyle/>
        <a:p>
          <a:endParaRPr lang="en-US"/>
        </a:p>
      </dgm:t>
    </dgm:pt>
    <dgm:pt modelId="{31105B2D-01B0-4787-BEF3-23A60A6D0994}" type="pres">
      <dgm:prSet presAssocID="{3F107E2C-83BE-4C75-8ED5-AB1AC54B0250}" presName="centerShape" presStyleLbl="node0" presStyleIdx="0" presStyleCnt="1"/>
      <dgm:spPr/>
      <dgm:t>
        <a:bodyPr/>
        <a:lstStyle/>
        <a:p>
          <a:endParaRPr lang="en-US"/>
        </a:p>
      </dgm:t>
    </dgm:pt>
    <dgm:pt modelId="{9F9466D8-2030-4C0D-AED7-CF9B0758B1D4}" type="pres">
      <dgm:prSet presAssocID="{DD55BFB1-A475-485B-84D5-9DCB5129C059}" presName="parTrans" presStyleLbl="bgSibTrans2D1" presStyleIdx="0" presStyleCnt="2"/>
      <dgm:spPr/>
      <dgm:t>
        <a:bodyPr/>
        <a:lstStyle/>
        <a:p>
          <a:endParaRPr lang="en-US"/>
        </a:p>
      </dgm:t>
    </dgm:pt>
    <dgm:pt modelId="{3B76C557-AD9F-492F-A371-9152A745BD44}" type="pres">
      <dgm:prSet presAssocID="{884ED023-A4BD-4C56-AA33-CADA0F0BB23F}" presName="node" presStyleLbl="node1" presStyleIdx="0" presStyleCnt="2">
        <dgm:presLayoutVars>
          <dgm:bulletEnabled val="1"/>
        </dgm:presLayoutVars>
      </dgm:prSet>
      <dgm:spPr/>
      <dgm:t>
        <a:bodyPr/>
        <a:lstStyle/>
        <a:p>
          <a:endParaRPr lang="en-US"/>
        </a:p>
      </dgm:t>
    </dgm:pt>
    <dgm:pt modelId="{B49C4FEE-1105-4D46-890C-038460779E47}" type="pres">
      <dgm:prSet presAssocID="{BBA2DA1B-DDE8-4FAB-AFE8-89074D1FC2DA}" presName="parTrans" presStyleLbl="bgSibTrans2D1" presStyleIdx="1" presStyleCnt="2"/>
      <dgm:spPr/>
      <dgm:t>
        <a:bodyPr/>
        <a:lstStyle/>
        <a:p>
          <a:endParaRPr lang="en-US"/>
        </a:p>
      </dgm:t>
    </dgm:pt>
    <dgm:pt modelId="{01B03A64-2878-4E6A-A524-3813981DE4F8}" type="pres">
      <dgm:prSet presAssocID="{E1E5974A-AC8B-4CD1-A117-880AF9476D8A}" presName="node" presStyleLbl="node1" presStyleIdx="1" presStyleCnt="2">
        <dgm:presLayoutVars>
          <dgm:bulletEnabled val="1"/>
        </dgm:presLayoutVars>
      </dgm:prSet>
      <dgm:spPr/>
      <dgm:t>
        <a:bodyPr/>
        <a:lstStyle/>
        <a:p>
          <a:endParaRPr lang="en-US"/>
        </a:p>
      </dgm:t>
    </dgm:pt>
  </dgm:ptLst>
  <dgm:cxnLst>
    <dgm:cxn modelId="{CCE48897-2F82-45C9-AC67-F31CB4BF89CB}" type="presOf" srcId="{884ED023-A4BD-4C56-AA33-CADA0F0BB23F}" destId="{3B76C557-AD9F-492F-A371-9152A745BD44}" srcOrd="0" destOrd="0" presId="urn:microsoft.com/office/officeart/2005/8/layout/radial4"/>
    <dgm:cxn modelId="{9D068E05-08B4-49A9-91E7-06AD4FE6F416}" type="presOf" srcId="{470D3CE4-94F0-42D8-B761-9D5D003560D5}" destId="{ACF4B640-7BCE-4C02-96A2-6246C570C56D}" srcOrd="0" destOrd="0" presId="urn:microsoft.com/office/officeart/2005/8/layout/radial4"/>
    <dgm:cxn modelId="{3EF11422-6A31-470E-B913-7ED582DB3DC9}" type="presOf" srcId="{3F107E2C-83BE-4C75-8ED5-AB1AC54B0250}" destId="{31105B2D-01B0-4787-BEF3-23A60A6D0994}" srcOrd="0" destOrd="0" presId="urn:microsoft.com/office/officeart/2005/8/layout/radial4"/>
    <dgm:cxn modelId="{66F88EDF-D335-4203-A66F-3EF96A7B4349}" srcId="{470D3CE4-94F0-42D8-B761-9D5D003560D5}" destId="{3F107E2C-83BE-4C75-8ED5-AB1AC54B0250}" srcOrd="0" destOrd="0" parTransId="{5A4BABDA-D487-4B62-9ADE-8988651CC84C}" sibTransId="{9555A80B-AE03-4998-86FE-42D258DEE2EC}"/>
    <dgm:cxn modelId="{86678BB3-7FAE-498D-BE91-CE3663FA697E}" srcId="{3F107E2C-83BE-4C75-8ED5-AB1AC54B0250}" destId="{E1E5974A-AC8B-4CD1-A117-880AF9476D8A}" srcOrd="1" destOrd="0" parTransId="{BBA2DA1B-DDE8-4FAB-AFE8-89074D1FC2DA}" sibTransId="{BB96FE07-66A2-4602-974B-AB4E939410D9}"/>
    <dgm:cxn modelId="{239E90CF-7A80-43A9-8083-85D22361F118}" type="presOf" srcId="{BBA2DA1B-DDE8-4FAB-AFE8-89074D1FC2DA}" destId="{B49C4FEE-1105-4D46-890C-038460779E47}" srcOrd="0" destOrd="0" presId="urn:microsoft.com/office/officeart/2005/8/layout/radial4"/>
    <dgm:cxn modelId="{C47E547F-1A06-485D-A306-C08E0FD65737}" type="presOf" srcId="{E1E5974A-AC8B-4CD1-A117-880AF9476D8A}" destId="{01B03A64-2878-4E6A-A524-3813981DE4F8}" srcOrd="0" destOrd="0" presId="urn:microsoft.com/office/officeart/2005/8/layout/radial4"/>
    <dgm:cxn modelId="{19BD6BAD-310E-4FEE-A773-0ABFC43D1EBB}" srcId="{3F107E2C-83BE-4C75-8ED5-AB1AC54B0250}" destId="{884ED023-A4BD-4C56-AA33-CADA0F0BB23F}" srcOrd="0" destOrd="0" parTransId="{DD55BFB1-A475-485B-84D5-9DCB5129C059}" sibTransId="{DB81AF0E-8370-415A-B3F4-2739CC0955D8}"/>
    <dgm:cxn modelId="{66E49702-F17B-47A0-A687-89AEB84DD488}" type="presOf" srcId="{DD55BFB1-A475-485B-84D5-9DCB5129C059}" destId="{9F9466D8-2030-4C0D-AED7-CF9B0758B1D4}" srcOrd="0" destOrd="0" presId="urn:microsoft.com/office/officeart/2005/8/layout/radial4"/>
    <dgm:cxn modelId="{1DD1657E-D7BE-490F-84CD-ADD4AE2ACC8A}" type="presParOf" srcId="{ACF4B640-7BCE-4C02-96A2-6246C570C56D}" destId="{31105B2D-01B0-4787-BEF3-23A60A6D0994}" srcOrd="0" destOrd="0" presId="urn:microsoft.com/office/officeart/2005/8/layout/radial4"/>
    <dgm:cxn modelId="{CC73A83E-8FD1-4065-AA14-325906994819}" type="presParOf" srcId="{ACF4B640-7BCE-4C02-96A2-6246C570C56D}" destId="{9F9466D8-2030-4C0D-AED7-CF9B0758B1D4}" srcOrd="1" destOrd="0" presId="urn:microsoft.com/office/officeart/2005/8/layout/radial4"/>
    <dgm:cxn modelId="{85B5829C-526B-4A99-9004-1E3B4BE75DDA}" type="presParOf" srcId="{ACF4B640-7BCE-4C02-96A2-6246C570C56D}" destId="{3B76C557-AD9F-492F-A371-9152A745BD44}" srcOrd="2" destOrd="0" presId="urn:microsoft.com/office/officeart/2005/8/layout/radial4"/>
    <dgm:cxn modelId="{741C1F3E-F71D-450D-B78A-C0CD4B90AB73}" type="presParOf" srcId="{ACF4B640-7BCE-4C02-96A2-6246C570C56D}" destId="{B49C4FEE-1105-4D46-890C-038460779E47}" srcOrd="3" destOrd="0" presId="urn:microsoft.com/office/officeart/2005/8/layout/radial4"/>
    <dgm:cxn modelId="{CE81A08E-5A8E-4529-9D23-9C3B8E806F40}" type="presParOf" srcId="{ACF4B640-7BCE-4C02-96A2-6246C570C56D}" destId="{01B03A64-2878-4E6A-A524-3813981DE4F8}" srcOrd="4" destOrd="0" presId="urn:microsoft.com/office/officeart/2005/8/layout/radial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10EBEA-ECA9-4823-804A-8ADFEB72114E}" type="datetimeFigureOut">
              <a:rPr lang="en-US" smtClean="0"/>
              <a:t>12/14/2015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0D369D-43CA-487F-8A4F-F7C214192DF6}" type="slidenum">
              <a:rPr lang="en-US" smtClean="0"/>
              <a:t>‹#›</a:t>
            </a:fld>
            <a:endParaRPr lang="en-US"/>
          </a:p>
        </p:txBody>
      </p:sp>
    </p:spTree>
    <p:extLst>
      <p:ext uri="{BB962C8B-B14F-4D97-AF65-F5344CB8AC3E}">
        <p14:creationId xmlns:p14="http://schemas.microsoft.com/office/powerpoint/2010/main" val="3805782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Hello everyone </a:t>
            </a:r>
          </a:p>
          <a:p>
            <a:r>
              <a:rPr lang="en-US" dirty="0" smtClean="0"/>
              <a:t>Welcome to my thesis defense</a:t>
            </a:r>
            <a:r>
              <a:rPr lang="en-US" baseline="0" dirty="0" smtClean="0"/>
              <a:t> and thank you for coming here today</a:t>
            </a:r>
          </a:p>
          <a:p>
            <a:r>
              <a:rPr lang="en-US" baseline="0" dirty="0" smtClean="0"/>
              <a:t>My study is about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As it is clear from the topic we are going </a:t>
            </a:r>
            <a:r>
              <a:rPr lang="en-US" sz="1200" kern="1200" dirty="0" smtClean="0">
                <a:solidFill>
                  <a:schemeClr val="tx1"/>
                </a:solidFill>
                <a:effectLst/>
                <a:latin typeface="+mn-lt"/>
                <a:ea typeface="+mn-ea"/>
                <a:cs typeface="+mn-cs"/>
              </a:rPr>
              <a:t>to analyze and quantify water withdrawals and consumption of various electricity generation sources </a:t>
            </a:r>
          </a:p>
          <a:p>
            <a:r>
              <a:rPr lang="en-US" baseline="0" dirty="0" smtClean="0"/>
              <a:t> by identifying best energy generating technologies in case of water consumption through formulating a basic linear model and then we investigate different energy generating mix for </a:t>
            </a:r>
            <a:r>
              <a:rPr lang="en-US" baseline="0" dirty="0" err="1" smtClean="0"/>
              <a:t>califonia</a:t>
            </a:r>
            <a:r>
              <a:rPr lang="en-US" baseline="0" dirty="0" smtClean="0"/>
              <a:t> state that is our target for this study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1</a:t>
            </a:fld>
            <a:endParaRPr lang="en-US"/>
          </a:p>
        </p:txBody>
      </p:sp>
    </p:spTree>
    <p:extLst>
      <p:ext uri="{BB962C8B-B14F-4D97-AF65-F5344CB8AC3E}">
        <p14:creationId xmlns:p14="http://schemas.microsoft.com/office/powerpoint/2010/main" val="26181218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also some actions regarding less water consumption being done in the energy sector such as these that have been done in the recent years but they need a lot of detailed</a:t>
            </a:r>
            <a:r>
              <a:rPr lang="en-US" baseline="0" dirty="0" smtClean="0"/>
              <a:t> modifications to save more water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10</a:t>
            </a:fld>
            <a:endParaRPr lang="en-US"/>
          </a:p>
        </p:txBody>
      </p:sp>
    </p:spTree>
    <p:extLst>
      <p:ext uri="{BB962C8B-B14F-4D97-AF65-F5344CB8AC3E}">
        <p14:creationId xmlns:p14="http://schemas.microsoft.com/office/powerpoint/2010/main" val="1278756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Water is</a:t>
            </a:r>
            <a:r>
              <a:rPr lang="en-US" baseline="0" dirty="0" smtClean="0"/>
              <a:t> the base component for Hydro</a:t>
            </a:r>
          </a:p>
          <a:p>
            <a:r>
              <a:rPr lang="en-US" baseline="0" dirty="0" smtClean="0"/>
              <a:t>Coal use water for fuel extraction as well as cooling system</a:t>
            </a:r>
          </a:p>
          <a:p>
            <a:r>
              <a:rPr lang="en-US" baseline="0" dirty="0" smtClean="0"/>
              <a:t>Wind use water for washing the turbines</a:t>
            </a:r>
          </a:p>
          <a:p>
            <a:r>
              <a:rPr lang="en-US" baseline="0" dirty="0" smtClean="0"/>
              <a:t>Combined cycle is more efficient than single cycle so it generates more energy with same amount of water consumed</a:t>
            </a:r>
          </a:p>
          <a:p>
            <a:r>
              <a:rPr lang="en-US" baseline="0" dirty="0" smtClean="0"/>
              <a:t> once through uses water in the entire process while dry cooling uses air instead of water</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11</a:t>
            </a:fld>
            <a:endParaRPr lang="en-US"/>
          </a:p>
        </p:txBody>
      </p:sp>
    </p:spTree>
    <p:extLst>
      <p:ext uri="{BB962C8B-B14F-4D97-AF65-F5344CB8AC3E}">
        <p14:creationId xmlns:p14="http://schemas.microsoft.com/office/powerpoint/2010/main" val="2613107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Works just like once through but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13</a:t>
            </a:fld>
            <a:endParaRPr lang="en-US"/>
          </a:p>
        </p:txBody>
      </p:sp>
    </p:spTree>
    <p:extLst>
      <p:ext uri="{BB962C8B-B14F-4D97-AF65-F5344CB8AC3E}">
        <p14:creationId xmlns:p14="http://schemas.microsoft.com/office/powerpoint/2010/main" val="38624369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Natural</a:t>
            </a:r>
            <a:r>
              <a:rPr lang="en-US" baseline="0" dirty="0" smtClean="0"/>
              <a:t> gas fulfills the largest portion of demand and coal has the lowest percentage since California doesn’t have coal mining</a:t>
            </a:r>
          </a:p>
          <a:p>
            <a:r>
              <a:rPr lang="en-US" baseline="0" dirty="0" smtClean="0"/>
              <a:t>Wind and solar percentage are considerable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17</a:t>
            </a:fld>
            <a:endParaRPr lang="en-US"/>
          </a:p>
        </p:txBody>
      </p:sp>
    </p:spTree>
    <p:extLst>
      <p:ext uri="{BB962C8B-B14F-4D97-AF65-F5344CB8AC3E}">
        <p14:creationId xmlns:p14="http://schemas.microsoft.com/office/powerpoint/2010/main" val="3683567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61%</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anose="02020603050405020304" pitchFamily="18" charset="0"/>
                <a:cs typeface="Times New Roman" panose="02020603050405020304" pitchFamily="18" charset="0"/>
              </a:rPr>
              <a:t>it is basically the first process of the combined-cycle technology and there are a limited number of power plants that are currently using it</a:t>
            </a:r>
          </a:p>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18</a:t>
            </a:fld>
            <a:endParaRPr lang="en-US"/>
          </a:p>
        </p:txBody>
      </p:sp>
    </p:spTree>
    <p:extLst>
      <p:ext uri="{BB962C8B-B14F-4D97-AF65-F5344CB8AC3E}">
        <p14:creationId xmlns:p14="http://schemas.microsoft.com/office/powerpoint/2010/main" val="4043949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8.6%</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anose="02020603050405020304" pitchFamily="18" charset="0"/>
                <a:cs typeface="Times New Roman" panose="02020603050405020304" pitchFamily="18" charset="0"/>
              </a:rPr>
              <a:t>Nuclear plants produce heat by splitting the atoms of uranium. Then water inters to reactor vessels and will be heated at about 300 ͦ C. To prevent from boiling at this stage it should be pressurized. Pressurized hot water goes into steam generator and will be converted to steam. In the last step this steam spins a series of turbines and generate electricity</a:t>
            </a:r>
          </a:p>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19</a:t>
            </a:fld>
            <a:endParaRPr lang="en-US"/>
          </a:p>
        </p:txBody>
      </p:sp>
    </p:spTree>
    <p:extLst>
      <p:ext uri="{BB962C8B-B14F-4D97-AF65-F5344CB8AC3E}">
        <p14:creationId xmlns:p14="http://schemas.microsoft.com/office/powerpoint/2010/main" val="14846564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8.3% </a:t>
            </a:r>
          </a:p>
          <a:p>
            <a:r>
              <a:rPr lang="en-US" dirty="0" smtClean="0"/>
              <a:t>Large and small hydro depending on their capacity compare to 30 mw</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21</a:t>
            </a:fld>
            <a:endParaRPr lang="en-US"/>
          </a:p>
        </p:txBody>
      </p:sp>
    </p:spTree>
    <p:extLst>
      <p:ext uri="{BB962C8B-B14F-4D97-AF65-F5344CB8AC3E}">
        <p14:creationId xmlns:p14="http://schemas.microsoft.com/office/powerpoint/2010/main" val="20158586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Therefore facilities with a large hydraulic head, consume less water while generating more energy</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22</a:t>
            </a:fld>
            <a:endParaRPr lang="en-US"/>
          </a:p>
        </p:txBody>
      </p:sp>
    </p:spTree>
    <p:extLst>
      <p:ext uri="{BB962C8B-B14F-4D97-AF65-F5344CB8AC3E}">
        <p14:creationId xmlns:p14="http://schemas.microsoft.com/office/powerpoint/2010/main" val="9322059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6.5%</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23</a:t>
            </a:fld>
            <a:endParaRPr lang="en-US"/>
          </a:p>
        </p:txBody>
      </p:sp>
    </p:spTree>
    <p:extLst>
      <p:ext uri="{BB962C8B-B14F-4D97-AF65-F5344CB8AC3E}">
        <p14:creationId xmlns:p14="http://schemas.microsoft.com/office/powerpoint/2010/main" val="28699268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6.1</a:t>
            </a:r>
          </a:p>
          <a:p>
            <a:pPr marL="285750" indent="-285750" algn="just">
              <a:lnSpc>
                <a:spcPct val="200000"/>
              </a:lnSpc>
              <a:buFont typeface="Wingdings" panose="05000000000000000000" pitchFamily="2" charset="2"/>
              <a:buChar char="ü"/>
            </a:pPr>
            <a:r>
              <a:rPr lang="en-US" sz="1200" b="1" dirty="0" smtClean="0">
                <a:latin typeface="Times New Roman" panose="02020603050405020304" pitchFamily="18" charset="0"/>
                <a:cs typeface="Times New Roman" panose="02020603050405020304" pitchFamily="18" charset="0"/>
              </a:rPr>
              <a:t>Steam</a:t>
            </a:r>
            <a:r>
              <a:rPr lang="en-US" sz="1200" dirty="0" smtClean="0">
                <a:latin typeface="Times New Roman" panose="02020603050405020304" pitchFamily="18" charset="0"/>
                <a:cs typeface="Times New Roman" panose="02020603050405020304" pitchFamily="18" charset="0"/>
              </a:rPr>
              <a:t>: such as Geysers draw steam directly from underground</a:t>
            </a:r>
          </a:p>
          <a:p>
            <a:pPr marL="285750" indent="-285750" algn="just">
              <a:lnSpc>
                <a:spcPct val="200000"/>
              </a:lnSpc>
              <a:buFont typeface="Wingdings" panose="05000000000000000000" pitchFamily="2" charset="2"/>
              <a:buChar char="ü"/>
            </a:pPr>
            <a:r>
              <a:rPr lang="en-US" sz="1200" b="1" dirty="0" smtClean="0">
                <a:latin typeface="Times New Roman" panose="02020603050405020304" pitchFamily="18" charset="0"/>
                <a:cs typeface="Times New Roman" panose="02020603050405020304" pitchFamily="18" charset="0"/>
              </a:rPr>
              <a:t>flash steam</a:t>
            </a:r>
            <a:r>
              <a:rPr lang="en-US" sz="1200" dirty="0" smtClean="0">
                <a:latin typeface="Times New Roman" panose="02020603050405020304" pitchFamily="18" charset="0"/>
                <a:cs typeface="Times New Roman" panose="02020603050405020304" pitchFamily="18" charset="0"/>
              </a:rPr>
              <a:t>: pulls up hot water with temperatures greater than 360°F through wells. The pressurized water loose its pressure on its way up, so it causes the water to boil into steam</a:t>
            </a:r>
          </a:p>
          <a:p>
            <a:pPr marL="285750" indent="-285750" algn="just">
              <a:lnSpc>
                <a:spcPct val="200000"/>
              </a:lnSpc>
              <a:buFont typeface="Wingdings" panose="05000000000000000000" pitchFamily="2" charset="2"/>
              <a:buChar char="ü"/>
            </a:pPr>
            <a:r>
              <a:rPr lang="en-US" sz="1200" b="1" dirty="0" smtClean="0">
                <a:latin typeface="Times New Roman" panose="02020603050405020304" pitchFamily="18" charset="0"/>
                <a:cs typeface="Times New Roman" panose="02020603050405020304" pitchFamily="18" charset="0"/>
              </a:rPr>
              <a:t>Binary</a:t>
            </a:r>
            <a:r>
              <a:rPr lang="en-US" sz="1200" dirty="0" smtClean="0">
                <a:latin typeface="Times New Roman" panose="02020603050405020304" pitchFamily="18" charset="0"/>
                <a:cs typeface="Times New Roman" panose="02020603050405020304" pitchFamily="18" charset="0"/>
              </a:rPr>
              <a:t>: use water at lower temperatures of about 225°-360°F. It uses hot water to boil a fluid, with a low boiling point and use the steam to spin the turbine</a:t>
            </a:r>
          </a:p>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25</a:t>
            </a:fld>
            <a:endParaRPr lang="en-US"/>
          </a:p>
        </p:txBody>
      </p:sp>
    </p:spTree>
    <p:extLst>
      <p:ext uri="{BB962C8B-B14F-4D97-AF65-F5344CB8AC3E}">
        <p14:creationId xmlns:p14="http://schemas.microsoft.com/office/powerpoint/2010/main" val="1154089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this</a:t>
            </a:r>
            <a:r>
              <a:rPr lang="en-US" baseline="0" dirty="0" smtClean="0"/>
              <a:t> is what this study</a:t>
            </a:r>
            <a:r>
              <a:rPr lang="en-US" dirty="0" smtClean="0"/>
              <a:t> goes over throughout this presentation.</a:t>
            </a:r>
          </a:p>
          <a:p>
            <a:r>
              <a:rPr lang="en-US" dirty="0" smtClean="0"/>
              <a:t>It starts from a quick lit</a:t>
            </a:r>
            <a:r>
              <a:rPr lang="en-US" baseline="0" dirty="0" smtClean="0"/>
              <a:t> review of water energy nexus, why we chose California and different cooling technologies</a:t>
            </a:r>
          </a:p>
          <a:p>
            <a:r>
              <a:rPr lang="en-US" baseline="0" dirty="0" smtClean="0"/>
              <a:t>It reviews all energy generating sources, their conversion and cooling technologies and their associated water withdrawal and consumption</a:t>
            </a:r>
          </a:p>
          <a:p>
            <a:r>
              <a:rPr lang="en-US" baseline="0" dirty="0" smtClean="0"/>
              <a:t>It formulates a linear model to reduce water consumption</a:t>
            </a:r>
          </a:p>
          <a:p>
            <a:r>
              <a:rPr lang="en-US" baseline="0" dirty="0" smtClean="0"/>
              <a:t>Investigates different scenarios that </a:t>
            </a:r>
            <a:r>
              <a:rPr lang="en-US" baseline="0" dirty="0" err="1" smtClean="0"/>
              <a:t>california</a:t>
            </a:r>
            <a:r>
              <a:rPr lang="en-US" baseline="0" dirty="0" smtClean="0"/>
              <a:t> might go through in the coming decade</a:t>
            </a:r>
          </a:p>
          <a:p>
            <a:r>
              <a:rPr lang="en-US" baseline="0" dirty="0" smtClean="0"/>
              <a:t>Offers some modifications to the proposed scenarios </a:t>
            </a:r>
          </a:p>
          <a:p>
            <a:endParaRPr lang="en-US" baseline="0" dirty="0" smtClean="0"/>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2</a:t>
            </a:fld>
            <a:endParaRPr lang="en-US"/>
          </a:p>
        </p:txBody>
      </p:sp>
    </p:spTree>
    <p:extLst>
      <p:ext uri="{BB962C8B-B14F-4D97-AF65-F5344CB8AC3E}">
        <p14:creationId xmlns:p14="http://schemas.microsoft.com/office/powerpoint/2010/main" val="2172648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anose="02020603050405020304" pitchFamily="18" charset="0"/>
                <a:ea typeface="Calibri" panose="020F0502020204030204" pitchFamily="34" charset="0"/>
              </a:rPr>
              <a:t> Geothermal plants can use either geothermal fluid or fresh water for cooling processes. </a:t>
            </a:r>
          </a:p>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26</a:t>
            </a:fld>
            <a:endParaRPr lang="en-US"/>
          </a:p>
        </p:txBody>
      </p:sp>
    </p:spTree>
    <p:extLst>
      <p:ext uri="{BB962C8B-B14F-4D97-AF65-F5344CB8AC3E}">
        <p14:creationId xmlns:p14="http://schemas.microsoft.com/office/powerpoint/2010/main" val="40228297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5.3</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27</a:t>
            </a:fld>
            <a:endParaRPr lang="en-US"/>
          </a:p>
        </p:txBody>
      </p:sp>
    </p:spTree>
    <p:extLst>
      <p:ext uri="{BB962C8B-B14F-4D97-AF65-F5344CB8AC3E}">
        <p14:creationId xmlns:p14="http://schemas.microsoft.com/office/powerpoint/2010/main" val="24525217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3.4</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29</a:t>
            </a:fld>
            <a:endParaRPr lang="en-US"/>
          </a:p>
        </p:txBody>
      </p:sp>
    </p:spTree>
    <p:extLst>
      <p:ext uri="{BB962C8B-B14F-4D97-AF65-F5344CB8AC3E}">
        <p14:creationId xmlns:p14="http://schemas.microsoft.com/office/powerpoint/2010/main" val="2328171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chart for energy consumption and withdrawal for different technologies </a:t>
            </a:r>
          </a:p>
          <a:p>
            <a:r>
              <a:rPr lang="en-US" baseline="0" dirty="0" smtClean="0"/>
              <a:t>It is showing how different they are</a:t>
            </a:r>
          </a:p>
          <a:p>
            <a:r>
              <a:rPr lang="en-US" baseline="0" dirty="0" smtClean="0"/>
              <a:t>Having these information we only need the capacity and demand for </a:t>
            </a:r>
            <a:r>
              <a:rPr lang="en-US" baseline="0" dirty="0" err="1" smtClean="0"/>
              <a:t>california</a:t>
            </a:r>
            <a:r>
              <a:rPr lang="en-US" baseline="0" dirty="0" smtClean="0"/>
              <a:t> to start formulating the problem</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33</a:t>
            </a:fld>
            <a:endParaRPr lang="en-US"/>
          </a:p>
        </p:txBody>
      </p:sp>
    </p:spTree>
    <p:extLst>
      <p:ext uri="{BB962C8B-B14F-4D97-AF65-F5344CB8AC3E}">
        <p14:creationId xmlns:p14="http://schemas.microsoft.com/office/powerpoint/2010/main" val="39461923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Total demand</a:t>
            </a:r>
            <a:r>
              <a:rPr lang="en-US" baseline="0" dirty="0" smtClean="0"/>
              <a:t> is satisfied by </a:t>
            </a:r>
            <a:r>
              <a:rPr lang="en-US" baseline="0" dirty="0" err="1" smtClean="0"/>
              <a:t>california</a:t>
            </a:r>
            <a:r>
              <a:rPr lang="en-US" baseline="0" dirty="0" smtClean="0"/>
              <a:t> in sate electricity generating capacity</a:t>
            </a:r>
          </a:p>
          <a:p>
            <a:r>
              <a:rPr lang="en-US" baseline="0" dirty="0" smtClean="0"/>
              <a:t>All sources except hydro need to generate electricity at their maximum capacity </a:t>
            </a:r>
          </a:p>
          <a:p>
            <a:r>
              <a:rPr lang="en-US" baseline="0" dirty="0" smtClean="0"/>
              <a:t>Large hydro still need to generate more than half of it’s real capacity</a:t>
            </a:r>
          </a:p>
          <a:p>
            <a:r>
              <a:rPr lang="en-US" sz="1200" kern="1200" dirty="0" smtClean="0">
                <a:solidFill>
                  <a:schemeClr val="tx1"/>
                </a:solidFill>
                <a:effectLst/>
                <a:latin typeface="+mn-lt"/>
                <a:ea typeface="+mn-ea"/>
                <a:cs typeface="+mn-cs"/>
              </a:rPr>
              <a:t>This result is also showing the best technology among all, for each energy source. For example geothermal flash is the best technology between all the methods using geothermal as a source. Although there are various technologies in different power plants but, the best way to save water is to change the facilities to those methods with lowest water consumption</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38</a:t>
            </a:fld>
            <a:endParaRPr lang="en-US"/>
          </a:p>
        </p:txBody>
      </p:sp>
    </p:spTree>
    <p:extLst>
      <p:ext uri="{BB962C8B-B14F-4D97-AF65-F5344CB8AC3E}">
        <p14:creationId xmlns:p14="http://schemas.microsoft.com/office/powerpoint/2010/main" val="5299441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most of fossil fuel power plants must switch all their cooling technologies to dry cooling. The efficiency of dry cooling is less than wet cooling and that’s because the heat capacity of air is less than water, so the temperature of steam after being cooled in air dry cooling is always higher than any type of cooling that water is involved in the cooling process.</a:t>
            </a:r>
          </a:p>
          <a:p>
            <a:r>
              <a:rPr lang="en-US" sz="1200" kern="1200" dirty="0" smtClean="0">
                <a:solidFill>
                  <a:schemeClr val="tx1"/>
                </a:solidFill>
                <a:effectLst/>
                <a:latin typeface="+mn-lt"/>
                <a:ea typeface="+mn-ea"/>
                <a:cs typeface="+mn-cs"/>
              </a:rPr>
              <a:t>Using</a:t>
            </a:r>
            <a:r>
              <a:rPr lang="en-US" sz="1200" kern="1200" baseline="0" dirty="0" smtClean="0">
                <a:solidFill>
                  <a:schemeClr val="tx1"/>
                </a:solidFill>
                <a:effectLst/>
                <a:latin typeface="+mn-lt"/>
                <a:ea typeface="+mn-ea"/>
                <a:cs typeface="+mn-cs"/>
              </a:rPr>
              <a:t> hybrid cooling can solve this problem by using wet components in the hot days to increase the efficiency</a:t>
            </a:r>
          </a:p>
          <a:p>
            <a:r>
              <a:rPr lang="en-US" sz="1200" kern="1200" dirty="0" smtClean="0">
                <a:solidFill>
                  <a:schemeClr val="tx1"/>
                </a:solidFill>
                <a:effectLst/>
                <a:latin typeface="+mn-lt"/>
                <a:ea typeface="+mn-ea"/>
                <a:cs typeface="+mn-cs"/>
              </a:rPr>
              <a:t>there are a lot of aging water-intensive plants in California that are approaching their lifetime end session in this coming decade and the world is going toward more water and energy efficient methods.</a:t>
            </a:r>
          </a:p>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39</a:t>
            </a:fld>
            <a:endParaRPr lang="en-US"/>
          </a:p>
        </p:txBody>
      </p:sp>
    </p:spTree>
    <p:extLst>
      <p:ext uri="{BB962C8B-B14F-4D97-AF65-F5344CB8AC3E}">
        <p14:creationId xmlns:p14="http://schemas.microsoft.com/office/powerpoint/2010/main" val="29738632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Recently four hydro power plants on the Klamath River have been shut down by environmentalists to rescue the salmon that migrate upstream in this river and to solve the irrigation problem close to these dams for farmers</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40</a:t>
            </a:fld>
            <a:endParaRPr lang="en-US"/>
          </a:p>
        </p:txBody>
      </p:sp>
    </p:spTree>
    <p:extLst>
      <p:ext uri="{BB962C8B-B14F-4D97-AF65-F5344CB8AC3E}">
        <p14:creationId xmlns:p14="http://schemas.microsoft.com/office/powerpoint/2010/main" val="26444525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Going forward to the next step we investigate what would happen if California shut down all its nuclear</a:t>
            </a:r>
            <a:r>
              <a:rPr lang="en-US" baseline="0" dirty="0" smtClean="0"/>
              <a:t> and hydro plants</a:t>
            </a:r>
          </a:p>
          <a:p>
            <a:r>
              <a:rPr lang="en-US" baseline="0" dirty="0" smtClean="0"/>
              <a:t>The problem that would rise is that all other sources can not satisfy the demand </a:t>
            </a:r>
          </a:p>
          <a:p>
            <a:r>
              <a:rPr lang="en-US" baseline="0" dirty="0" smtClean="0"/>
              <a:t>There is about 50000 </a:t>
            </a:r>
            <a:r>
              <a:rPr lang="en-US" baseline="0" dirty="0" err="1" smtClean="0"/>
              <a:t>GWh</a:t>
            </a:r>
            <a:r>
              <a:rPr lang="en-US" baseline="0" dirty="0" smtClean="0"/>
              <a:t> shortage </a:t>
            </a:r>
          </a:p>
          <a:p>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42</a:t>
            </a:fld>
            <a:endParaRPr lang="en-US"/>
          </a:p>
        </p:txBody>
      </p:sp>
    </p:spTree>
    <p:extLst>
      <p:ext uri="{BB962C8B-B14F-4D97-AF65-F5344CB8AC3E}">
        <p14:creationId xmlns:p14="http://schemas.microsoft.com/office/powerpoint/2010/main" val="26468793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Next scenario is considering a case when nuclear plants are still on to see if nuclear capacity is enough to fulfill the shortage and how much more water it consumes.</a:t>
            </a:r>
          </a:p>
        </p:txBody>
      </p:sp>
      <p:sp>
        <p:nvSpPr>
          <p:cNvPr id="4" name="Slide Number Placeholder 3"/>
          <p:cNvSpPr>
            <a:spLocks noGrp="1"/>
          </p:cNvSpPr>
          <p:nvPr>
            <p:ph type="sldNum" sz="quarter" idx="10"/>
          </p:nvPr>
        </p:nvSpPr>
        <p:spPr/>
        <p:txBody>
          <a:bodyPr/>
          <a:lstStyle/>
          <a:p>
            <a:fld id="{7C0D369D-43CA-487F-8A4F-F7C214192DF6}" type="slidenum">
              <a:rPr lang="en-US" smtClean="0"/>
              <a:t>43</a:t>
            </a:fld>
            <a:endParaRPr lang="en-US"/>
          </a:p>
        </p:txBody>
      </p:sp>
    </p:spTree>
    <p:extLst>
      <p:ext uri="{BB962C8B-B14F-4D97-AF65-F5344CB8AC3E}">
        <p14:creationId xmlns:p14="http://schemas.microsoft.com/office/powerpoint/2010/main" val="763407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44</a:t>
            </a:fld>
            <a:endParaRPr lang="en-US"/>
          </a:p>
        </p:txBody>
      </p:sp>
    </p:spTree>
    <p:extLst>
      <p:ext uri="{BB962C8B-B14F-4D97-AF65-F5344CB8AC3E}">
        <p14:creationId xmlns:p14="http://schemas.microsoft.com/office/powerpoint/2010/main" val="2441877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Traditionally water and energy have been addressed to be as two separate issues. However they are deeply interdependent and a successful management, requires consideration of both. </a:t>
            </a:r>
          </a:p>
          <a:p>
            <a:r>
              <a:rPr lang="en-US" sz="1200" kern="1200" dirty="0" smtClean="0">
                <a:solidFill>
                  <a:schemeClr val="tx1"/>
                </a:solidFill>
                <a:effectLst/>
                <a:latin typeface="+mn-lt"/>
                <a:ea typeface="+mn-ea"/>
                <a:cs typeface="+mn-cs"/>
              </a:rPr>
              <a:t>The most important reason behind this mutual dependency is that producing energy requires a large share of available water starting from the extraction of the fuel and constructing the power plant to the cooling process in electricity generating phase. On the other hand collect, treat, transfer and storing water consume a large amount of energy</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3</a:t>
            </a:fld>
            <a:endParaRPr lang="en-US"/>
          </a:p>
        </p:txBody>
      </p:sp>
    </p:spTree>
    <p:extLst>
      <p:ext uri="{BB962C8B-B14F-4D97-AF65-F5344CB8AC3E}">
        <p14:creationId xmlns:p14="http://schemas.microsoft.com/office/powerpoint/2010/main" val="22833491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Times New Roman" panose="02020603050405020304" pitchFamily="18" charset="0"/>
                <a:cs typeface="Times New Roman" panose="02020603050405020304" pitchFamily="18" charset="0"/>
              </a:rPr>
              <a:t>California cannot shut down and destroy all its large hydro facilities because it might cause a </a:t>
            </a:r>
            <a:r>
              <a:rPr lang="en-US" sz="1200" b="1" dirty="0" smtClean="0">
                <a:latin typeface="Times New Roman" panose="02020603050405020304" pitchFamily="18" charset="0"/>
                <a:cs typeface="Times New Roman" panose="02020603050405020304" pitchFamily="18" charset="0"/>
              </a:rPr>
              <a:t>flood</a:t>
            </a:r>
          </a:p>
          <a:p>
            <a:r>
              <a:rPr lang="en-US" sz="1200" kern="1200" dirty="0" smtClean="0">
                <a:solidFill>
                  <a:schemeClr val="tx1"/>
                </a:solidFill>
                <a:effectLst/>
                <a:latin typeface="+mn-lt"/>
                <a:ea typeface="+mn-ea"/>
                <a:cs typeface="+mn-cs"/>
              </a:rPr>
              <a:t>California energy commission has a list of California hydro plants from 2014. According to this list </a:t>
            </a:r>
            <a:r>
              <a:rPr lang="en-US" sz="1200" kern="1200" dirty="0" err="1" smtClean="0">
                <a:solidFill>
                  <a:schemeClr val="tx1"/>
                </a:solidFill>
                <a:effectLst/>
                <a:latin typeface="+mn-lt"/>
                <a:ea typeface="+mn-ea"/>
                <a:cs typeface="+mn-cs"/>
              </a:rPr>
              <a:t>Forbestown</a:t>
            </a:r>
            <a:r>
              <a:rPr lang="en-US" sz="1200" kern="1200" dirty="0" smtClean="0">
                <a:solidFill>
                  <a:schemeClr val="tx1"/>
                </a:solidFill>
                <a:effectLst/>
                <a:latin typeface="+mn-lt"/>
                <a:ea typeface="+mn-ea"/>
                <a:cs typeface="+mn-cs"/>
              </a:rPr>
              <a:t> power plant that has the lowest capacity between large hydro plants has the ability to fulfill the shortage with about 95 thousand </a:t>
            </a:r>
            <a:r>
              <a:rPr lang="en-US" sz="1200" kern="1200" dirty="0" err="1" smtClean="0">
                <a:solidFill>
                  <a:schemeClr val="tx1"/>
                </a:solidFill>
                <a:effectLst/>
                <a:latin typeface="+mn-lt"/>
                <a:ea typeface="+mn-ea"/>
                <a:cs typeface="+mn-cs"/>
              </a:rPr>
              <a:t>GWh</a:t>
            </a:r>
            <a:r>
              <a:rPr lang="en-US" sz="1200" kern="1200" dirty="0" smtClean="0">
                <a:solidFill>
                  <a:schemeClr val="tx1"/>
                </a:solidFill>
                <a:effectLst/>
                <a:latin typeface="+mn-lt"/>
                <a:ea typeface="+mn-ea"/>
                <a:cs typeface="+mn-cs"/>
              </a:rPr>
              <a:t> capacity. </a:t>
            </a:r>
          </a:p>
          <a:p>
            <a:r>
              <a:rPr lang="en-US" sz="1200" kern="1200" dirty="0" smtClean="0">
                <a:solidFill>
                  <a:schemeClr val="tx1"/>
                </a:solidFill>
                <a:effectLst/>
                <a:latin typeface="+mn-lt"/>
                <a:ea typeface="+mn-ea"/>
                <a:cs typeface="+mn-cs"/>
              </a:rPr>
              <a:t>Next scenario is showing a case when all the nuclear and small hydro plants are shut down and only one out of 71 large hydro plants are working.</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45</a:t>
            </a:fld>
            <a:endParaRPr lang="en-US"/>
          </a:p>
        </p:txBody>
      </p:sp>
    </p:spTree>
    <p:extLst>
      <p:ext uri="{BB962C8B-B14F-4D97-AF65-F5344CB8AC3E}">
        <p14:creationId xmlns:p14="http://schemas.microsoft.com/office/powerpoint/2010/main" val="23956786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2</a:t>
            </a:r>
            <a:r>
              <a:rPr lang="en-US" baseline="0" dirty="0" smtClean="0"/>
              <a:t> million gallon difference between water consumption in this scenario and the general scenario is because large hydro is making up for nuclear and it consumes more water than nuclear</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46</a:t>
            </a:fld>
            <a:endParaRPr lang="en-US"/>
          </a:p>
        </p:txBody>
      </p:sp>
    </p:spTree>
    <p:extLst>
      <p:ext uri="{BB962C8B-B14F-4D97-AF65-F5344CB8AC3E}">
        <p14:creationId xmlns:p14="http://schemas.microsoft.com/office/powerpoint/2010/main" val="12396893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way to reduce the effects of this problem is to establish</a:t>
            </a:r>
            <a:r>
              <a:rPr lang="en-US" baseline="0" dirty="0" smtClean="0"/>
              <a:t> wind- solar hybrid farms</a:t>
            </a:r>
          </a:p>
          <a:p>
            <a:r>
              <a:rPr lang="en-US" sz="1200" kern="1200" dirty="0" smtClean="0">
                <a:solidFill>
                  <a:schemeClr val="tx1"/>
                </a:solidFill>
                <a:effectLst/>
                <a:latin typeface="+mn-lt"/>
                <a:ea typeface="+mn-ea"/>
                <a:cs typeface="+mn-cs"/>
              </a:rPr>
              <a:t>Solar-wind hybrids are common in backyard setups in the U.S. In locations where there is no grid service or to minimize grid reliance, a combination of solar panels and a small wind turbine may be useful</a:t>
            </a:r>
          </a:p>
          <a:p>
            <a:r>
              <a:rPr lang="en-US" sz="1200" kern="1200" dirty="0" smtClean="0">
                <a:solidFill>
                  <a:schemeClr val="tx1"/>
                </a:solidFill>
                <a:effectLst/>
                <a:latin typeface="+mn-lt"/>
                <a:ea typeface="+mn-ea"/>
                <a:cs typeface="+mn-cs"/>
              </a:rPr>
              <a:t>But if we want a</a:t>
            </a:r>
            <a:r>
              <a:rPr lang="en-US" sz="1200" kern="1200" baseline="0" dirty="0" smtClean="0">
                <a:solidFill>
                  <a:schemeClr val="tx1"/>
                </a:solidFill>
                <a:effectLst/>
                <a:latin typeface="+mn-lt"/>
                <a:ea typeface="+mn-ea"/>
                <a:cs typeface="+mn-cs"/>
              </a:rPr>
              <a:t> hybrid system in a large scale the configuration of the farm would play an important role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47</a:t>
            </a:fld>
            <a:endParaRPr lang="en-US"/>
          </a:p>
        </p:txBody>
      </p:sp>
    </p:spTree>
    <p:extLst>
      <p:ext uri="{BB962C8B-B14F-4D97-AF65-F5344CB8AC3E}">
        <p14:creationId xmlns:p14="http://schemas.microsoft.com/office/powerpoint/2010/main" val="15182593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First image that comes to mind regarding the combination of solar and wind is a turbine with solar panel blades. Although there are some problems associated with this type of turbines that stops researchers from applying it in the real world. </a:t>
            </a:r>
          </a:p>
          <a:p>
            <a:r>
              <a:rPr lang="en-US" sz="1200" kern="1200" dirty="0" smtClean="0">
                <a:solidFill>
                  <a:schemeClr val="tx1"/>
                </a:solidFill>
                <a:effectLst/>
                <a:latin typeface="+mn-lt"/>
                <a:ea typeface="+mn-ea"/>
                <a:cs typeface="+mn-cs"/>
              </a:rPr>
              <a:t>The most important issue is that the blades are located vertically, so panels would only get solar power with the Sun low in the sky at sunrise or sunset while Solar panels need to be pitched at an angle 30 - 45 degree for optimum performance. Also, the reflection of the blades can send blinding beams of light to the airplanes </a:t>
            </a:r>
          </a:p>
          <a:p>
            <a:r>
              <a:rPr lang="en-US" sz="1200" kern="1200" dirty="0" smtClean="0">
                <a:solidFill>
                  <a:schemeClr val="tx1"/>
                </a:solidFill>
                <a:effectLst/>
                <a:latin typeface="+mn-lt"/>
                <a:ea typeface="+mn-ea"/>
                <a:cs typeface="+mn-cs"/>
              </a:rPr>
              <a:t>On the other hand, sharing land between wind and solar sources in the configuration of picture leads to a lot of benefits.</a:t>
            </a:r>
          </a:p>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48</a:t>
            </a:fld>
            <a:endParaRPr lang="en-US"/>
          </a:p>
        </p:txBody>
      </p:sp>
    </p:spTree>
    <p:extLst>
      <p:ext uri="{BB962C8B-B14F-4D97-AF65-F5344CB8AC3E}">
        <p14:creationId xmlns:p14="http://schemas.microsoft.com/office/powerpoint/2010/main" val="12641681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most of the potential lands are located in southern California. Kern, San Bernardino and a portion of Inyo County have the best opportunities to launch a new hybrid wind-solar plant. Water availability is not the same all over through California. Two third of California’s water is happened to be in the northern parts of the California while two third of state’s population is located in southern parts, consequently there is a complexity in the water distribution system. State water project uses 12.2 billion kWh annually to transfer water to southern California and this average will increase as the population growth occurs in California [7]. Establishing new hybrid renewable farms helps southern California to produce its own electricity without relying on water.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50</a:t>
            </a:fld>
            <a:endParaRPr lang="en-US"/>
          </a:p>
        </p:txBody>
      </p:sp>
    </p:spTree>
    <p:extLst>
      <p:ext uri="{BB962C8B-B14F-4D97-AF65-F5344CB8AC3E}">
        <p14:creationId xmlns:p14="http://schemas.microsoft.com/office/powerpoint/2010/main" val="35850276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Using solar and wind in a large scale for providing</a:t>
            </a:r>
            <a:r>
              <a:rPr lang="en-US" baseline="0" dirty="0" smtClean="0"/>
              <a:t> electricity has some drawbacks </a:t>
            </a:r>
          </a:p>
          <a:p>
            <a:r>
              <a:rPr lang="en-US" dirty="0" smtClean="0"/>
              <a:t>Reliability and energy loss are the</a:t>
            </a:r>
            <a:r>
              <a:rPr lang="en-US" baseline="0" dirty="0" smtClean="0"/>
              <a:t> most important disadvantages of wind and solar </a:t>
            </a:r>
          </a:p>
          <a:p>
            <a:r>
              <a:rPr lang="en-US" baseline="0" dirty="0" smtClean="0"/>
              <a:t>Energy storage systems can not fix it 100% but they can reduce their effects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51</a:t>
            </a:fld>
            <a:endParaRPr lang="en-US"/>
          </a:p>
        </p:txBody>
      </p:sp>
    </p:spTree>
    <p:extLst>
      <p:ext uri="{BB962C8B-B14F-4D97-AF65-F5344CB8AC3E}">
        <p14:creationId xmlns:p14="http://schemas.microsoft.com/office/powerpoint/2010/main" val="17704403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 energy loss as</a:t>
            </a:r>
            <a:r>
              <a:rPr lang="en-US" baseline="0" dirty="0" smtClean="0"/>
              <a:t> it was clear from capacity factors, wind and solar have high ratio of energy loss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52</a:t>
            </a:fld>
            <a:endParaRPr lang="en-US"/>
          </a:p>
        </p:txBody>
      </p:sp>
    </p:spTree>
    <p:extLst>
      <p:ext uri="{BB962C8B-B14F-4D97-AF65-F5344CB8AC3E}">
        <p14:creationId xmlns:p14="http://schemas.microsoft.com/office/powerpoint/2010/main" val="26039246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anose="02020603050405020304" pitchFamily="18" charset="0"/>
                <a:cs typeface="Times New Roman" panose="02020603050405020304" pitchFamily="18" charset="0"/>
              </a:rPr>
              <a:t>absorb energy, Store it for a period of time and then release it to the energy suppliers or power services.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anose="02020603050405020304" pitchFamily="18" charset="0"/>
                <a:ea typeface="Calibri" panose="020F0502020204030204" pitchFamily="34" charset="0"/>
                <a:cs typeface="Times New Roman" panose="02020603050405020304" pitchFamily="18" charset="0"/>
              </a:rPr>
              <a:t>when the demands or the prices are higher or</a:t>
            </a:r>
            <a:endParaRPr lang="en-US" sz="1200" b="1" dirty="0" smtClean="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7C0D369D-43CA-487F-8A4F-F7C214192DF6}" type="slidenum">
              <a:rPr lang="en-US" smtClean="0"/>
              <a:t>53</a:t>
            </a:fld>
            <a:endParaRPr lang="en-US"/>
          </a:p>
        </p:txBody>
      </p:sp>
    </p:spTree>
    <p:extLst>
      <p:ext uri="{BB962C8B-B14F-4D97-AF65-F5344CB8AC3E}">
        <p14:creationId xmlns:p14="http://schemas.microsoft.com/office/powerpoint/2010/main" val="11491309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Concluding all</a:t>
            </a:r>
            <a:r>
              <a:rPr lang="en-US" baseline="0" dirty="0" smtClean="0"/>
              <a:t> the materials we covered in this presentation</a:t>
            </a:r>
          </a:p>
          <a:p>
            <a:r>
              <a:rPr lang="en-US" baseline="0" dirty="0" smtClean="0"/>
              <a:t>We started gathering all the data for different cooling and conversion technologies for each energy source and their associated water consumption and withdrawal and formulate a model with the objective of reducing water consumption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54</a:t>
            </a:fld>
            <a:endParaRPr lang="en-US"/>
          </a:p>
        </p:txBody>
      </p:sp>
    </p:spTree>
    <p:extLst>
      <p:ext uri="{BB962C8B-B14F-4D97-AF65-F5344CB8AC3E}">
        <p14:creationId xmlns:p14="http://schemas.microsoft.com/office/powerpoint/2010/main" val="26010654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55</a:t>
            </a:fld>
            <a:endParaRPr lang="en-US"/>
          </a:p>
        </p:txBody>
      </p:sp>
    </p:spTree>
    <p:extLst>
      <p:ext uri="{BB962C8B-B14F-4D97-AF65-F5344CB8AC3E}">
        <p14:creationId xmlns:p14="http://schemas.microsoft.com/office/powerpoint/2010/main" val="1625838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Recent drought emergency throughout the entire US especially in 2012 was an alarm for the power sector of vulnerability of this sector to water shortage.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4</a:t>
            </a:fld>
            <a:endParaRPr lang="en-US"/>
          </a:p>
        </p:txBody>
      </p:sp>
    </p:spTree>
    <p:extLst>
      <p:ext uri="{BB962C8B-B14F-4D97-AF65-F5344CB8AC3E}">
        <p14:creationId xmlns:p14="http://schemas.microsoft.com/office/powerpoint/2010/main" val="20783876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56</a:t>
            </a:fld>
            <a:endParaRPr lang="en-US"/>
          </a:p>
        </p:txBody>
      </p:sp>
    </p:spTree>
    <p:extLst>
      <p:ext uri="{BB962C8B-B14F-4D97-AF65-F5344CB8AC3E}">
        <p14:creationId xmlns:p14="http://schemas.microsoft.com/office/powerpoint/2010/main" val="923497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Purifying coal from sulfur </a:t>
            </a:r>
          </a:p>
          <a:p>
            <a:r>
              <a:rPr lang="en-US" dirty="0" smtClean="0"/>
              <a:t>Transported in mixed</a:t>
            </a:r>
            <a:r>
              <a:rPr lang="en-US" baseline="0" dirty="0" smtClean="0"/>
              <a:t> with water and transfer through pipes</a:t>
            </a:r>
          </a:p>
          <a:p>
            <a:r>
              <a:rPr lang="en-US" baseline="0" dirty="0" smtClean="0"/>
              <a:t>Other water consuming processes like washing turbines and solar cell surfaces that are negligible</a:t>
            </a:r>
          </a:p>
        </p:txBody>
      </p:sp>
      <p:sp>
        <p:nvSpPr>
          <p:cNvPr id="4" name="Slide Number Placeholder 3"/>
          <p:cNvSpPr>
            <a:spLocks noGrp="1"/>
          </p:cNvSpPr>
          <p:nvPr>
            <p:ph type="sldNum" sz="quarter" idx="10"/>
          </p:nvPr>
        </p:nvSpPr>
        <p:spPr/>
        <p:txBody>
          <a:bodyPr/>
          <a:lstStyle/>
          <a:p>
            <a:fld id="{7C0D369D-43CA-487F-8A4F-F7C214192DF6}" type="slidenum">
              <a:rPr lang="en-US" smtClean="0"/>
              <a:t>5</a:t>
            </a:fld>
            <a:endParaRPr lang="en-US"/>
          </a:p>
        </p:txBody>
      </p:sp>
    </p:spTree>
    <p:extLst>
      <p:ext uri="{BB962C8B-B14F-4D97-AF65-F5344CB8AC3E}">
        <p14:creationId xmlns:p14="http://schemas.microsoft.com/office/powerpoint/2010/main" val="26386282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of the most important factors that can effect water energy nexus are </a:t>
            </a:r>
          </a:p>
          <a:p>
            <a:r>
              <a:rPr lang="en-US" dirty="0" smtClean="0"/>
              <a:t>Rising temperature can lead to less efficiency in the thermoelectric</a:t>
            </a:r>
            <a:r>
              <a:rPr lang="en-US" baseline="0" dirty="0" smtClean="0"/>
              <a:t> cooling and generation as well as more demand for electricity</a:t>
            </a:r>
          </a:p>
          <a:p>
            <a:r>
              <a:rPr lang="en-US" baseline="0" dirty="0" smtClean="0"/>
              <a:t>While decreasing precipitation can effect the quantity of water supplies</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6</a:t>
            </a:fld>
            <a:endParaRPr lang="en-US"/>
          </a:p>
        </p:txBody>
      </p:sp>
    </p:spTree>
    <p:extLst>
      <p:ext uri="{BB962C8B-B14F-4D97-AF65-F5344CB8AC3E}">
        <p14:creationId xmlns:p14="http://schemas.microsoft.com/office/powerpoint/2010/main" val="6552346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anose="02020603050405020304" pitchFamily="18" charset="0"/>
                <a:cs typeface="Times New Roman" panose="02020603050405020304" pitchFamily="18" charset="0"/>
              </a:rPr>
              <a:t>although there are a lot of options for generating electricity, considering water-energy nexus, options would be limited to those that have less water intensity.</a:t>
            </a:r>
          </a:p>
          <a:p>
            <a:r>
              <a:rPr lang="en-US" dirty="0" smtClean="0"/>
              <a:t>Electricity providing source determine</a:t>
            </a:r>
            <a:r>
              <a:rPr lang="en-US" baseline="0" dirty="0" smtClean="0"/>
              <a:t>s the amount of water needed for the process</a:t>
            </a:r>
          </a:p>
          <a:p>
            <a:r>
              <a:rPr lang="en-US" baseline="0" dirty="0" smtClean="0"/>
              <a:t>Lower efficiency of the plant means less electricity is being generated with same amount of process being done and that means more water for generating same amount of energy</a:t>
            </a:r>
          </a:p>
          <a:p>
            <a:r>
              <a:rPr lang="en-US" sz="1200" kern="1200" dirty="0" smtClean="0">
                <a:solidFill>
                  <a:schemeClr val="tx1"/>
                </a:solidFill>
                <a:effectLst/>
                <a:latin typeface="+mn-lt"/>
                <a:ea typeface="+mn-ea"/>
                <a:cs typeface="+mn-cs"/>
              </a:rPr>
              <a:t>Of the all four factors that have an effect on the annual amount of water used in energy sectors, climate change and population growth are the hardest to manage, if any control on these were possible, it would take a long time for California to implement  it. Moreover, the location of power plants cannot have great impacts on the final results since this study is investigating all the power plants within California’s borders. Therefore, technology options for electricity generation is the only factor left to be discussed. </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7</a:t>
            </a:fld>
            <a:endParaRPr lang="en-US"/>
          </a:p>
        </p:txBody>
      </p:sp>
    </p:spTree>
    <p:extLst>
      <p:ext uri="{BB962C8B-B14F-4D97-AF65-F5344CB8AC3E}">
        <p14:creationId xmlns:p14="http://schemas.microsoft.com/office/powerpoint/2010/main" val="2606304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Although water is an abundant resource, wise utilization of this precious source must be considered since, water is not always available in the place and time needed. </a:t>
            </a:r>
          </a:p>
          <a:p>
            <a:r>
              <a:rPr lang="en-US" dirty="0" smtClean="0"/>
              <a:t>For the purpose</a:t>
            </a:r>
            <a:r>
              <a:rPr lang="en-US" baseline="0" dirty="0" smtClean="0"/>
              <a:t> of this study after discussing with my advisors I decided to focus on water consumption and withdrawal in the energy sector in </a:t>
            </a:r>
            <a:r>
              <a:rPr lang="en-US" baseline="0" dirty="0" err="1" smtClean="0"/>
              <a:t>california</a:t>
            </a:r>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8</a:t>
            </a:fld>
            <a:endParaRPr lang="en-US"/>
          </a:p>
        </p:txBody>
      </p:sp>
    </p:spTree>
    <p:extLst>
      <p:ext uri="{BB962C8B-B14F-4D97-AF65-F5344CB8AC3E}">
        <p14:creationId xmlns:p14="http://schemas.microsoft.com/office/powerpoint/2010/main" val="2139236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0D369D-43CA-487F-8A4F-F7C214192DF6}" type="slidenum">
              <a:rPr lang="en-US" smtClean="0"/>
              <a:t>9</a:t>
            </a:fld>
            <a:endParaRPr lang="en-US"/>
          </a:p>
        </p:txBody>
      </p:sp>
    </p:spTree>
    <p:extLst>
      <p:ext uri="{BB962C8B-B14F-4D97-AF65-F5344CB8AC3E}">
        <p14:creationId xmlns:p14="http://schemas.microsoft.com/office/powerpoint/2010/main" val="23938574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7"/>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2"/>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21D9965-8848-4A69-9D0F-89C7FEEF279D}" type="datetime1">
              <a:rPr lang="en-US" smtClean="0"/>
              <a:t>12/14/2015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4158946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5"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5"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5"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E217F8-C5EE-4F68-9064-EB734E1B20AD}" type="datetime1">
              <a:rPr lang="en-US" smtClean="0"/>
              <a:t>12/14/2015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107395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1"/>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5C3579-AA27-4B26-B5EF-1E2BBD7E98F4}" type="datetime1">
              <a:rPr lang="en-US" smtClean="0"/>
              <a:t>12/14/2015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32653874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5"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5" y="4372798"/>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C6A0A2-F2AF-4EBD-BB6F-4EAAB3465C2B}" type="datetime1">
              <a:rPr lang="en-US" smtClean="0"/>
              <a:t>12/14/2015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F9D198-D6A7-4ABF-B472-04FB1D5998A9}"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9"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941097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3"/>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2A631E-8F56-4848-966F-D9DDD15B700D}" type="datetime1">
              <a:rPr lang="en-US" smtClean="0"/>
              <a:t>12/14/2015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593037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5"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5"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5" y="2943357"/>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90"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50" y="2943357"/>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9"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9" y="2943357"/>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2DB4B6A-5FED-4FC0-8C75-BD31E18EAD91}" type="datetime1">
              <a:rPr lang="en-US" smtClean="0"/>
              <a:t>12/14/2015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3061501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5"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6"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6"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6"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2"/>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300"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9"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4" y="4781080"/>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6B68191-BDAC-4BD7-87C5-5FD089BEFC22}" type="datetime1">
              <a:rPr lang="en-US" smtClean="0"/>
              <a:t>12/14/2015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5074472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5"/>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618A29-EE82-4971-B68D-37CEE86CC8FD}" type="datetime1">
              <a:rPr lang="en-US" smtClean="0"/>
              <a:t>12/14/2015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23751488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1" y="609603"/>
            <a:ext cx="2553327"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3"/>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5EA55B-96DE-4FE2-B8D3-1A153B22C237}" type="datetime1">
              <a:rPr lang="en-US" smtClean="0"/>
              <a:t>12/14/2015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3056425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3" y="2367094"/>
            <a:ext cx="10363827"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BCDC16-94C5-4230-87ED-5C8A08B3C45A}" type="datetime1">
              <a:rPr lang="en-US" smtClean="0"/>
              <a:t>12/14/2015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1224496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828565"/>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5" y="3657459"/>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13E0C-D1F9-44AF-A845-25606AE87851}" type="datetime1">
              <a:rPr lang="en-US" smtClean="0"/>
              <a:t>12/14/2015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1139304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6" y="618519"/>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3" y="2367094"/>
            <a:ext cx="5106027"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4"/>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74DFA4-A798-4604-B134-955B6514EF8A}" type="datetime1">
              <a:rPr lang="en-US" smtClean="0"/>
              <a:t>12/14/2015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1660227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6" y="618519"/>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5"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5" y="3051014"/>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1" y="3051014"/>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4650CA-4EFA-4117-A033-EB7CCFB51EE2}" type="datetime1">
              <a:rPr lang="en-US" smtClean="0"/>
              <a:t>12/14/2015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2041161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9E9F6AA-94D6-44CB-AB04-4176A1D2DA57}" type="datetime1">
              <a:rPr lang="en-US" smtClean="0"/>
              <a:t>12/14/2015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1807370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C4DCA8B8-904F-4363-BAA2-F816D8D52227}" type="datetime1">
              <a:rPr lang="en-US" smtClean="0"/>
              <a:t>12/14/2015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2382104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3" y="609602"/>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6"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AC1E3B-0BCC-4458-A269-6642F3D56FF1}" type="datetime1">
              <a:rPr lang="en-US" smtClean="0"/>
              <a:t>12/14/2015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160613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6"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9"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2632854"/>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843232-E0FF-4EF6-9EB5-92136A4E4499}" type="datetime1">
              <a:rPr lang="en-US" smtClean="0"/>
              <a:t>12/14/2015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F9D198-D6A7-4ABF-B472-04FB1D5998A9}" type="slidenum">
              <a:rPr lang="en-US" smtClean="0"/>
              <a:t>‹#›</a:t>
            </a:fld>
            <a:endParaRPr lang="en-US"/>
          </a:p>
        </p:txBody>
      </p:sp>
    </p:spTree>
    <p:extLst>
      <p:ext uri="{BB962C8B-B14F-4D97-AF65-F5344CB8AC3E}">
        <p14:creationId xmlns:p14="http://schemas.microsoft.com/office/powerpoint/2010/main" val="129222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chemeClr val="bg2">
                <a:tint val="84000"/>
                <a:shade val="100000"/>
                <a:hueMod val="92000"/>
                <a:satMod val="180000"/>
                <a:lumMod val="114000"/>
              </a:schemeClr>
            </a:gs>
            <a:gs pos="100000">
              <a:schemeClr val="bg2">
                <a:shade val="92000"/>
                <a:satMod val="170000"/>
                <a:lumMod val="96000"/>
              </a:schemeClr>
            </a:gs>
          </a:gsLst>
          <a:path path="shape">
            <a:fillToRect l="50000" t="50000" r="50000" b="50000"/>
          </a:path>
          <a:tileRect/>
        </a:gradFill>
        <a:effectLst/>
      </p:bgPr>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1" y="2"/>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6" y="618519"/>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5"/>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7"/>
            <a:ext cx="2743200" cy="365125"/>
          </a:xfrm>
          <a:prstGeom prst="rect">
            <a:avLst/>
          </a:prstGeom>
        </p:spPr>
        <p:txBody>
          <a:bodyPr vert="horz" lIns="91440" tIns="45720" rIns="91440" bIns="45720" rtlCol="0" anchor="ctr"/>
          <a:lstStyle>
            <a:lvl1pPr algn="r">
              <a:defRPr sz="1000">
                <a:solidFill>
                  <a:schemeClr val="tx1"/>
                </a:solidFill>
              </a:defRPr>
            </a:lvl1pPr>
          </a:lstStyle>
          <a:p>
            <a:fld id="{54F2A99B-E42E-44D0-9B55-89F712B581D3}" type="datetime1">
              <a:rPr lang="en-US" smtClean="0"/>
              <a:t>12/14/2015</a:t>
            </a:fld>
            <a:endParaRPr lang="en-US"/>
          </a:p>
        </p:txBody>
      </p:sp>
      <p:sp>
        <p:nvSpPr>
          <p:cNvPr id="5" name="Footer Placeholder 4"/>
          <p:cNvSpPr>
            <a:spLocks noGrp="1"/>
          </p:cNvSpPr>
          <p:nvPr>
            <p:ph type="ftr" sz="quarter" idx="3"/>
          </p:nvPr>
        </p:nvSpPr>
        <p:spPr>
          <a:xfrm>
            <a:off x="913775" y="5883277"/>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3" y="5883277"/>
            <a:ext cx="764215" cy="365125"/>
          </a:xfrm>
          <a:prstGeom prst="rect">
            <a:avLst/>
          </a:prstGeom>
        </p:spPr>
        <p:txBody>
          <a:bodyPr vert="horz" lIns="91440" tIns="45720" rIns="91440" bIns="45720" rtlCol="0" anchor="ctr"/>
          <a:lstStyle>
            <a:lvl1pPr algn="r">
              <a:defRPr sz="1000">
                <a:solidFill>
                  <a:schemeClr val="tx1"/>
                </a:solidFill>
              </a:defRPr>
            </a:lvl1pPr>
          </a:lstStyle>
          <a:p>
            <a:fld id="{23F9D198-D6A7-4ABF-B472-04FB1D5998A9}" type="slidenum">
              <a:rPr lang="en-US" smtClean="0"/>
              <a:t>‹#›</a:t>
            </a:fld>
            <a:endParaRPr lang="en-US"/>
          </a:p>
        </p:txBody>
      </p:sp>
    </p:spTree>
    <p:extLst>
      <p:ext uri="{BB962C8B-B14F-4D97-AF65-F5344CB8AC3E}">
        <p14:creationId xmlns:p14="http://schemas.microsoft.com/office/powerpoint/2010/main" val="242644830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hf hdr="0" ft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17.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8.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19.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microsoft.com/office/2007/relationships/hdphoto" Target="../media/hdphoto4.wdp"/><Relationship Id="rId5" Type="http://schemas.openxmlformats.org/officeDocument/2006/relationships/image" Target="../media/image21.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23.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jp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5.jpg"/><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180.pn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4.png"/><Relationship Id="rId7" Type="http://schemas.openxmlformats.org/officeDocument/2006/relationships/diagramQuickStyle" Target="../diagrams/quickStyle3.xml"/><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5.png"/><Relationship Id="rId9" Type="http://schemas.microsoft.com/office/2007/relationships/diagramDrawing" Target="../diagrams/drawing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27.jpg"/><Relationship Id="rId5" Type="http://schemas.openxmlformats.org/officeDocument/2006/relationships/image" Target="../media/image26.jpg"/><Relationship Id="rId4" Type="http://schemas.openxmlformats.org/officeDocument/2006/relationships/image" Target="../media/image5.png"/></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5.png"/><Relationship Id="rId9" Type="http://schemas.microsoft.com/office/2007/relationships/diagramDrawing" Target="../diagrams/drawing2.xml"/></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4.png"/><Relationship Id="rId7" Type="http://schemas.openxmlformats.org/officeDocument/2006/relationships/diagramQuickStyle" Target="../diagrams/quickStyle4.xml"/><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5.png"/><Relationship Id="rId9" Type="http://schemas.microsoft.com/office/2007/relationships/diagramDrawing" Target="../diagrams/drawing4.xml"/></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4.png"/><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4266" y="556206"/>
            <a:ext cx="9630979" cy="3874280"/>
          </a:xfrm>
        </p:spPr>
        <p:txBody>
          <a:bodyPr>
            <a:normAutofit fontScale="90000"/>
          </a:bodyPr>
          <a:lstStyle/>
          <a:p>
            <a:r>
              <a:rPr lang="en-US" sz="2700" b="1" dirty="0">
                <a:latin typeface="Times New Roman" panose="02020603050405020304" pitchFamily="18" charset="0"/>
                <a:cs typeface="Times New Roman" panose="02020603050405020304" pitchFamily="18" charset="0"/>
              </a:rPr>
              <a:t>WATER WITHDRAWAL AND CONSUMPTION REDUCTION ANALYSIS FOR ELECTRICAL ENERGY GENERATION </a:t>
            </a:r>
            <a:r>
              <a:rPr lang="en-US" sz="2700" b="1" dirty="0" smtClean="0">
                <a:latin typeface="Times New Roman" panose="02020603050405020304" pitchFamily="18" charset="0"/>
                <a:cs typeface="Times New Roman" panose="02020603050405020304" pitchFamily="18" charset="0"/>
              </a:rPr>
              <a:t>SYSTEMs</a:t>
            </a:r>
            <a:r>
              <a:rPr lang="en-US" sz="2000" b="1" dirty="0"/>
              <a:t/>
            </a:r>
            <a:br>
              <a:rPr lang="en-US" sz="2000" b="1" dirty="0"/>
            </a:br>
            <a:r>
              <a:rPr lang="en-US" sz="2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sz="2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by</a:t>
            </a:r>
            <a:br>
              <a:rPr lang="en-US" sz="2200" dirty="0">
                <a:latin typeface="Times New Roman" panose="02020603050405020304" pitchFamily="18" charset="0"/>
                <a:cs typeface="Times New Roman" panose="02020603050405020304" pitchFamily="18" charset="0"/>
              </a:rPr>
            </a:br>
            <a:r>
              <a:rPr lang="en-US" sz="2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Narjes Nouri</a:t>
            </a: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Under the Supervision of Professor </a:t>
            </a: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b="1" dirty="0" smtClean="0">
                <a:latin typeface="Times New Roman" panose="02020603050405020304" pitchFamily="18" charset="0"/>
                <a:cs typeface="Times New Roman" panose="02020603050405020304" pitchFamily="18" charset="0"/>
              </a:rPr>
              <a:t>Hamid </a:t>
            </a:r>
            <a:r>
              <a:rPr lang="en-US" sz="2200" b="1" dirty="0">
                <a:latin typeface="Times New Roman" panose="02020603050405020304" pitchFamily="18" charset="0"/>
                <a:cs typeface="Times New Roman" panose="02020603050405020304" pitchFamily="18" charset="0"/>
              </a:rPr>
              <a:t>Seifoddini</a:t>
            </a: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200" b="1" dirty="0" smtClean="0">
                <a:latin typeface="Times New Roman" panose="02020603050405020304" pitchFamily="18" charset="0"/>
                <a:cs typeface="Times New Roman" panose="02020603050405020304" pitchFamily="18" charset="0"/>
              </a:rPr>
              <a:t>Adel </a:t>
            </a:r>
            <a:r>
              <a:rPr lang="en-US" sz="2200" b="1" dirty="0">
                <a:latin typeface="Times New Roman" panose="02020603050405020304" pitchFamily="18" charset="0"/>
                <a:cs typeface="Times New Roman" panose="02020603050405020304" pitchFamily="18" charset="0"/>
              </a:rPr>
              <a:t>Nasiri </a:t>
            </a:r>
            <a:r>
              <a:rPr lang="en-US" dirty="0" smtClean="0"/>
              <a:t/>
            </a:r>
            <a:br>
              <a:rPr lang="en-US" dirty="0" smtClean="0"/>
            </a:br>
            <a:endParaRPr lang="en-US" dirty="0"/>
          </a:p>
        </p:txBody>
      </p:sp>
      <p:sp>
        <p:nvSpPr>
          <p:cNvPr id="3" name="Subtitle 2"/>
          <p:cNvSpPr>
            <a:spLocks noGrp="1"/>
          </p:cNvSpPr>
          <p:nvPr>
            <p:ph type="subTitle" idx="1"/>
          </p:nvPr>
        </p:nvSpPr>
        <p:spPr>
          <a:xfrm>
            <a:off x="1454768" y="4430486"/>
            <a:ext cx="8689976" cy="1371599"/>
          </a:xfrm>
        </p:spPr>
        <p:txBody>
          <a:bodyPr/>
          <a:lstStyle/>
          <a:p>
            <a:r>
              <a:rPr lang="en-US" sz="1800" b="1" dirty="0">
                <a:solidFill>
                  <a:schemeClr val="tx1"/>
                </a:solidFill>
                <a:latin typeface="Times New Roman" panose="02020603050405020304" pitchFamily="18" charset="0"/>
                <a:cs typeface="Times New Roman" panose="02020603050405020304" pitchFamily="18" charset="0"/>
              </a:rPr>
              <a:t>The University of </a:t>
            </a:r>
            <a:r>
              <a:rPr lang="en-US" sz="1800" b="1" dirty="0" smtClean="0">
                <a:solidFill>
                  <a:schemeClr val="tx1"/>
                </a:solidFill>
                <a:latin typeface="Times New Roman" panose="02020603050405020304" pitchFamily="18" charset="0"/>
                <a:cs typeface="Times New Roman" panose="02020603050405020304" pitchFamily="18" charset="0"/>
              </a:rPr>
              <a:t>Wisconsin-Milwaukee</a:t>
            </a:r>
          </a:p>
          <a:p>
            <a:r>
              <a:rPr lang="en-US" sz="1800" b="1" dirty="0" smtClean="0">
                <a:solidFill>
                  <a:schemeClr val="tx1"/>
                </a:solidFill>
                <a:latin typeface="Times New Roman" panose="02020603050405020304" pitchFamily="18" charset="0"/>
                <a:cs typeface="Times New Roman" panose="02020603050405020304" pitchFamily="18" charset="0"/>
              </a:rPr>
              <a:t>December 2015</a:t>
            </a:r>
          </a:p>
          <a:p>
            <a:endParaRPr lang="en-US" sz="1800" b="1" dirty="0" smtClean="0">
              <a:solidFill>
                <a:schemeClr val="tx1"/>
              </a:solidFill>
              <a:latin typeface="Times New Roman" panose="02020603050405020304" pitchFamily="18" charset="0"/>
              <a:cs typeface="Times New Roman" panose="02020603050405020304" pitchFamily="18" charset="0"/>
            </a:endParaRPr>
          </a:p>
          <a:p>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8" name="Slide Number Placeholder 7"/>
          <p:cNvSpPr>
            <a:spLocks noGrp="1"/>
          </p:cNvSpPr>
          <p:nvPr>
            <p:ph type="sldNum" sz="quarter" idx="12"/>
          </p:nvPr>
        </p:nvSpPr>
        <p:spPr>
          <a:xfrm>
            <a:off x="10615245" y="5970068"/>
            <a:ext cx="764215" cy="365125"/>
          </a:xfrm>
        </p:spPr>
        <p:txBody>
          <a:bodyPr/>
          <a:lstStyle/>
          <a:p>
            <a:fld id="{23F9D198-D6A7-4ABF-B472-04FB1D5998A9}" type="slidenum">
              <a:rPr lang="en-US" sz="2000" smtClean="0"/>
              <a:t>1</a:t>
            </a:fld>
            <a:endParaRPr lang="en-US" dirty="0"/>
          </a:p>
        </p:txBody>
      </p:sp>
    </p:spTree>
    <p:extLst>
      <p:ext uri="{BB962C8B-B14F-4D97-AF65-F5344CB8AC3E}">
        <p14:creationId xmlns:p14="http://schemas.microsoft.com/office/powerpoint/2010/main" val="7734507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Water Savings in Energy Sector</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8" name="Rectangle 7"/>
          <p:cNvSpPr/>
          <p:nvPr/>
        </p:nvSpPr>
        <p:spPr>
          <a:xfrm>
            <a:off x="1068952" y="1466207"/>
            <a:ext cx="9538183" cy="2616101"/>
          </a:xfrm>
          <a:prstGeom prst="rect">
            <a:avLst/>
          </a:prstGeom>
        </p:spPr>
        <p:txBody>
          <a:bodyPr wrap="square">
            <a:spAutoFit/>
          </a:bodyPr>
          <a:lstStyle/>
          <a:p>
            <a:pPr marL="285750" marR="304800" indent="-285750" algn="justLow">
              <a:lnSpc>
                <a:spcPct val="200000"/>
              </a:lnSpc>
              <a:spcAft>
                <a:spcPts val="1200"/>
              </a:spcAft>
              <a:buFont typeface="Arial" panose="020B0604020202020204" pitchFamily="34" charset="0"/>
              <a:buChar char="•"/>
            </a:pP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Using </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less electricity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by </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making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buildings</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 and vehicles more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efficient</a:t>
            </a:r>
          </a:p>
          <a:p>
            <a:pPr marL="285750" marR="304800" indent="-285750" algn="justLow">
              <a:lnSpc>
                <a:spcPct val="200000"/>
              </a:lnSpc>
              <a:spcAft>
                <a:spcPts val="1200"/>
              </a:spcAft>
              <a:buFont typeface="Arial" panose="020B0604020202020204" pitchFamily="34" charset="0"/>
              <a:buChar char="•"/>
            </a:pP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Using renewable </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energy technologies such as wind and photovoltaics </a:t>
            </a:r>
            <a:endPar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marL="285750" marR="304800" indent="-285750" algn="justLow">
              <a:lnSpc>
                <a:spcPct val="200000"/>
              </a:lnSpc>
              <a:spcAft>
                <a:spcPts val="1200"/>
              </a:spcAft>
              <a:buFont typeface="Arial" panose="020B0604020202020204" pitchFamily="34" charset="0"/>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R</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etrofitting </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old </a:t>
            </a:r>
            <a:r>
              <a:rPr lang="en-US" sz="24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plants </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with more water-efficient cooling technologies </a:t>
            </a:r>
            <a:endParaRPr lang="en-US" sz="2000" dirty="0">
              <a:latin typeface="Calibri" panose="020F0502020204030204" pitchFamily="34" charset="0"/>
              <a:ea typeface="Calibri" panose="020F050202020403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23F9D198-D6A7-4ABF-B472-04FB1D5998A9}" type="slidenum">
              <a:rPr lang="en-US" smtClean="0"/>
              <a:t>10</a:t>
            </a:fld>
            <a:endParaRPr lang="en-US"/>
          </a:p>
        </p:txBody>
      </p:sp>
    </p:spTree>
    <p:extLst>
      <p:ext uri="{BB962C8B-B14F-4D97-AF65-F5344CB8AC3E}">
        <p14:creationId xmlns:p14="http://schemas.microsoft.com/office/powerpoint/2010/main" val="17716315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t/>
            </a:r>
            <a:br>
              <a:rPr lang="en-US" sz="2400" dirty="0" smtClean="0"/>
            </a:br>
            <a:endParaRPr lang="en-US" sz="24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solidFill>
                  <a:schemeClr val="tx1"/>
                </a:solidFill>
                <a:latin typeface="Times New Roman" panose="02020603050405020304" pitchFamily="18" charset="0"/>
                <a:cs typeface="Times New Roman" panose="02020603050405020304" pitchFamily="18" charset="0"/>
              </a:rPr>
              <a:t>      </a:t>
            </a:r>
            <a:r>
              <a:rPr lang="en-US" sz="3200" b="1" dirty="0" smtClean="0">
                <a:solidFill>
                  <a:schemeClr val="tx1"/>
                </a:solidFill>
                <a:latin typeface="Times New Roman" panose="02020603050405020304" pitchFamily="18" charset="0"/>
                <a:cs typeface="Times New Roman" panose="02020603050405020304" pitchFamily="18" charset="0"/>
              </a:rPr>
              <a:t>Energy Sector</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510363" y="1594884"/>
            <a:ext cx="10898372" cy="718466"/>
          </a:xfrm>
          <a:prstGeom prst="rect">
            <a:avLst/>
          </a:prstGeom>
          <a:noFill/>
        </p:spPr>
        <p:txBody>
          <a:bodyPr wrap="square" rtlCol="0">
            <a:spAutoFit/>
          </a:bodyPr>
          <a:lstStyle/>
          <a:p>
            <a:pPr marL="342900" indent="-342900">
              <a:lnSpc>
                <a:spcPct val="200000"/>
              </a:lnSpc>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786580" y="1828800"/>
            <a:ext cx="8845099" cy="3046988"/>
          </a:xfrm>
          <a:prstGeom prst="rect">
            <a:avLst/>
          </a:prstGeom>
          <a:noFill/>
        </p:spPr>
        <p:txBody>
          <a:bodyPr wrap="square" rtlCol="0">
            <a:spAutoFit/>
          </a:bodyPr>
          <a:lstStyle/>
          <a:p>
            <a:pPr>
              <a:lnSpc>
                <a:spcPct val="200000"/>
              </a:lnSpc>
            </a:pPr>
            <a:r>
              <a:rPr lang="en-US" sz="2400" dirty="0">
                <a:latin typeface="Times New Roman" panose="02020603050405020304" pitchFamily="18" charset="0"/>
                <a:cs typeface="Times New Roman" panose="02020603050405020304" pitchFamily="18" charset="0"/>
              </a:rPr>
              <a:t>Water intensity for electricity generation strongly depends </a:t>
            </a:r>
            <a:r>
              <a:rPr lang="en-US" sz="2400" dirty="0" smtClean="0">
                <a:latin typeface="Times New Roman" panose="02020603050405020304" pitchFamily="18" charset="0"/>
                <a:cs typeface="Times New Roman" panose="02020603050405020304" pitchFamily="18" charset="0"/>
              </a:rPr>
              <a:t>on:</a:t>
            </a:r>
          </a:p>
          <a:p>
            <a:pPr marL="285750" indent="-285750">
              <a:lnSpc>
                <a:spcPct val="200000"/>
              </a:lnSpc>
              <a:buFont typeface="Wingdings" panose="05000000000000000000" pitchFamily="2" charset="2"/>
              <a:buChar char="ü"/>
            </a:pPr>
            <a:r>
              <a:rPr lang="en-US" sz="2400" b="1" dirty="0" smtClean="0">
                <a:latin typeface="Times New Roman" panose="02020603050405020304" pitchFamily="18" charset="0"/>
                <a:cs typeface="Times New Roman" panose="02020603050405020304" pitchFamily="18" charset="0"/>
              </a:rPr>
              <a:t>energy source: </a:t>
            </a:r>
            <a:r>
              <a:rPr lang="en-US" sz="2400" dirty="0" smtClean="0">
                <a:latin typeface="Times New Roman" panose="02020603050405020304" pitchFamily="18" charset="0"/>
                <a:cs typeface="Times New Roman" panose="02020603050405020304" pitchFamily="18" charset="0"/>
              </a:rPr>
              <a:t>hydro vs coal vs wind and </a:t>
            </a:r>
            <a:r>
              <a:rPr lang="en-US" sz="2400" dirty="0" err="1" smtClean="0">
                <a:latin typeface="Times New Roman" panose="02020603050405020304" pitchFamily="18" charset="0"/>
                <a:cs typeface="Times New Roman" panose="02020603050405020304" pitchFamily="18" charset="0"/>
              </a:rPr>
              <a:t>etc</a:t>
            </a:r>
            <a:endParaRPr lang="en-US" sz="2400" dirty="0" smtClean="0">
              <a:latin typeface="Times New Roman" panose="02020603050405020304" pitchFamily="18" charset="0"/>
              <a:cs typeface="Times New Roman" panose="02020603050405020304" pitchFamily="18" charset="0"/>
            </a:endParaRPr>
          </a:p>
          <a:p>
            <a:pPr marL="285750" indent="-285750">
              <a:lnSpc>
                <a:spcPct val="200000"/>
              </a:lnSpc>
              <a:buFont typeface="Wingdings" panose="05000000000000000000" pitchFamily="2" charset="2"/>
              <a:buChar char="ü"/>
            </a:pPr>
            <a:r>
              <a:rPr lang="en-US" sz="2400" b="1" dirty="0" smtClean="0">
                <a:latin typeface="Times New Roman" panose="02020603050405020304" pitchFamily="18" charset="0"/>
                <a:cs typeface="Times New Roman" panose="02020603050405020304" pitchFamily="18" charset="0"/>
              </a:rPr>
              <a:t>conversion technology: </a:t>
            </a:r>
            <a:r>
              <a:rPr lang="en-US" sz="2400" dirty="0" smtClean="0">
                <a:latin typeface="Times New Roman" panose="02020603050405020304" pitchFamily="18" charset="0"/>
                <a:cs typeface="Times New Roman" panose="02020603050405020304" pitchFamily="18" charset="0"/>
              </a:rPr>
              <a:t>combined cycle vs single cycle</a:t>
            </a:r>
          </a:p>
          <a:p>
            <a:pPr marL="285750" indent="-285750">
              <a:lnSpc>
                <a:spcPct val="200000"/>
              </a:lnSpc>
              <a:buFont typeface="Wingdings" panose="05000000000000000000" pitchFamily="2" charset="2"/>
              <a:buChar char="ü"/>
            </a:pPr>
            <a:r>
              <a:rPr lang="en-US" sz="2400" b="1" dirty="0" smtClean="0">
                <a:latin typeface="Times New Roman" panose="02020603050405020304" pitchFamily="18" charset="0"/>
                <a:cs typeface="Times New Roman" panose="02020603050405020304" pitchFamily="18" charset="0"/>
              </a:rPr>
              <a:t>cooling system: </a:t>
            </a:r>
            <a:r>
              <a:rPr lang="en-US" sz="2400" dirty="0" smtClean="0">
                <a:latin typeface="Times New Roman" panose="02020603050405020304" pitchFamily="18" charset="0"/>
                <a:cs typeface="Times New Roman" panose="02020603050405020304" pitchFamily="18" charset="0"/>
              </a:rPr>
              <a:t>once-through vs dry and </a:t>
            </a:r>
            <a:r>
              <a:rPr lang="en-US" sz="2400" dirty="0" err="1" smtClean="0">
                <a:latin typeface="Times New Roman" panose="02020603050405020304" pitchFamily="18" charset="0"/>
                <a:cs typeface="Times New Roman" panose="02020603050405020304" pitchFamily="18" charset="0"/>
              </a:rPr>
              <a:t>etc</a:t>
            </a:r>
            <a:endParaRPr lang="en-US" sz="2400"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23F9D198-D6A7-4ABF-B472-04FB1D5998A9}" type="slidenum">
              <a:rPr lang="en-US" smtClean="0"/>
              <a:t>11</a:t>
            </a:fld>
            <a:endParaRPr lang="en-US"/>
          </a:p>
        </p:txBody>
      </p:sp>
    </p:spTree>
    <p:extLst>
      <p:ext uri="{BB962C8B-B14F-4D97-AF65-F5344CB8AC3E}">
        <p14:creationId xmlns:p14="http://schemas.microsoft.com/office/powerpoint/2010/main" val="6418814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Once - through</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731316" y="1014865"/>
            <a:ext cx="9245199" cy="4955203"/>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Water is withdrawn from a natural water source, goes through a steam condenser and then pumps back into the boiler, slightly heated usually about </a:t>
            </a:r>
            <a:r>
              <a:rPr lang="en-US" sz="2000" dirty="0" smtClean="0">
                <a:latin typeface="Times New Roman" panose="02020603050405020304" pitchFamily="18" charset="0"/>
                <a:cs typeface="Times New Roman" panose="02020603050405020304" pitchFamily="18" charset="0"/>
              </a:rPr>
              <a:t>10-30ºF </a:t>
            </a:r>
            <a:r>
              <a:rPr lang="en-US" sz="2000" dirty="0">
                <a:latin typeface="Times New Roman" panose="02020603050405020304" pitchFamily="18" charset="0"/>
                <a:cs typeface="Times New Roman" panose="02020603050405020304" pitchFamily="18" charset="0"/>
              </a:rPr>
              <a:t>and then comes back to the source </a:t>
            </a:r>
            <a:r>
              <a:rPr lang="en-US" sz="2000" dirty="0" smtClean="0">
                <a:latin typeface="Times New Roman" panose="02020603050405020304" pitchFamily="18" charset="0"/>
                <a:cs typeface="Times New Roman" panose="02020603050405020304" pitchFamily="18" charset="0"/>
              </a:rPr>
              <a:t>again</a:t>
            </a:r>
          </a:p>
          <a:p>
            <a:pPr marL="285750" indent="-285750" algn="just">
              <a:lnSpc>
                <a:spcPct val="200000"/>
              </a:lnSpc>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amount of water consumption is </a:t>
            </a:r>
            <a:r>
              <a:rPr lang="en-US" sz="2000" dirty="0">
                <a:latin typeface="Times New Roman" panose="02020603050405020304" pitchFamily="18" charset="0"/>
                <a:cs typeface="Times New Roman" panose="02020603050405020304" pitchFamily="18" charset="0"/>
              </a:rPr>
              <a:t>estimated to be 0.5–2% of the withdrawn </a:t>
            </a:r>
            <a:r>
              <a:rPr lang="en-US" sz="2000" dirty="0" smtClean="0">
                <a:latin typeface="Times New Roman" panose="02020603050405020304" pitchFamily="18" charset="0"/>
                <a:cs typeface="Times New Roman" panose="02020603050405020304" pitchFamily="18" charset="0"/>
              </a:rPr>
              <a:t>amount</a:t>
            </a:r>
          </a:p>
          <a:p>
            <a:pPr marL="285750" indent="-285750" algn="just">
              <a:lnSpc>
                <a:spcPct val="200000"/>
              </a:lnSpc>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Water consumption </a:t>
            </a:r>
            <a:r>
              <a:rPr lang="en-US" sz="2000" dirty="0">
                <a:latin typeface="Times New Roman" panose="02020603050405020304" pitchFamily="18" charset="0"/>
                <a:cs typeface="Times New Roman" panose="02020603050405020304" pitchFamily="18" charset="0"/>
              </a:rPr>
              <a:t>is highly dependent to the type of the power plant and the temperature of the returned </a:t>
            </a:r>
            <a:r>
              <a:rPr lang="en-US" sz="2000" dirty="0" smtClean="0">
                <a:latin typeface="Times New Roman" panose="02020603050405020304" pitchFamily="18" charset="0"/>
                <a:cs typeface="Times New Roman" panose="02020603050405020304" pitchFamily="18" charset="0"/>
              </a:rPr>
              <a:t>water</a:t>
            </a:r>
            <a:endParaRPr lang="en-US" sz="2000" dirty="0">
              <a:latin typeface="Times New Roman" panose="02020603050405020304" pitchFamily="18" charset="0"/>
              <a:cs typeface="Times New Roman" panose="02020603050405020304" pitchFamily="18" charset="0"/>
            </a:endParaRPr>
          </a:p>
          <a:p>
            <a:pPr marL="285750" indent="-285750" algn="just">
              <a:lnSpc>
                <a:spcPct val="200000"/>
              </a:lnSpc>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23F9D198-D6A7-4ABF-B472-04FB1D5998A9}" type="slidenum">
              <a:rPr lang="en-US" smtClean="0"/>
              <a:t>12</a:t>
            </a:fld>
            <a:endParaRPr lang="en-US"/>
          </a:p>
        </p:txBody>
      </p:sp>
    </p:spTree>
    <p:extLst>
      <p:ext uri="{BB962C8B-B14F-4D97-AF65-F5344CB8AC3E}">
        <p14:creationId xmlns:p14="http://schemas.microsoft.com/office/powerpoint/2010/main" val="347439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Wet - Recirculating</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1022554" y="1710813"/>
            <a:ext cx="9792591" cy="3447098"/>
          </a:xfrm>
          <a:prstGeom prst="rect">
            <a:avLst/>
          </a:prstGeom>
          <a:noFill/>
        </p:spPr>
        <p:txBody>
          <a:bodyPr wrap="square" rtlCol="0">
            <a:spAutoFit/>
          </a:bodyPr>
          <a:lstStyle/>
          <a:p>
            <a:pPr marL="342900" indent="-342900" algn="just">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W</a:t>
            </a:r>
            <a:r>
              <a:rPr lang="en-US" sz="2000" dirty="0" smtClean="0">
                <a:latin typeface="Times New Roman" panose="02020603050405020304" pitchFamily="18" charset="0"/>
                <a:cs typeface="Times New Roman" panose="02020603050405020304" pitchFamily="18" charset="0"/>
              </a:rPr>
              <a:t>ater </a:t>
            </a:r>
            <a:r>
              <a:rPr lang="en-US" sz="2000" dirty="0">
                <a:latin typeface="Times New Roman" panose="02020603050405020304" pitchFamily="18" charset="0"/>
                <a:cs typeface="Times New Roman" panose="02020603050405020304" pitchFamily="18" charset="0"/>
              </a:rPr>
              <a:t>will be pumped to a cooling tower to be cooled instead of going back to the </a:t>
            </a:r>
            <a:r>
              <a:rPr lang="en-US" sz="2000" dirty="0" smtClean="0">
                <a:latin typeface="Times New Roman" panose="02020603050405020304" pitchFamily="18" charset="0"/>
                <a:cs typeface="Times New Roman" panose="02020603050405020304" pitchFamily="18" charset="0"/>
              </a:rPr>
              <a:t>source</a:t>
            </a:r>
          </a:p>
          <a:p>
            <a:pPr marL="342900" indent="-342900" algn="just">
              <a:lnSpc>
                <a:spcPct val="200000"/>
              </a:lnSpc>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Withdraw </a:t>
            </a:r>
            <a:r>
              <a:rPr lang="en-US" sz="2000" dirty="0">
                <a:latin typeface="Times New Roman" panose="02020603050405020304" pitchFamily="18" charset="0"/>
                <a:cs typeface="Times New Roman" panose="02020603050405020304" pitchFamily="18" charset="0"/>
              </a:rPr>
              <a:t>less water from the source compare to once through </a:t>
            </a:r>
            <a:r>
              <a:rPr lang="en-US" sz="2000" dirty="0" smtClean="0">
                <a:latin typeface="Times New Roman" panose="02020603050405020304" pitchFamily="18" charset="0"/>
                <a:cs typeface="Times New Roman" panose="02020603050405020304" pitchFamily="18" charset="0"/>
              </a:rPr>
              <a:t>cooling, about 2-3</a:t>
            </a:r>
            <a:r>
              <a:rPr lang="en-US" sz="2000" dirty="0">
                <a:latin typeface="Times New Roman" panose="02020603050405020304" pitchFamily="18" charset="0"/>
                <a:cs typeface="Times New Roman" panose="02020603050405020304" pitchFamily="18" charset="0"/>
              </a:rPr>
              <a:t>% but</a:t>
            </a:r>
            <a:r>
              <a:rPr lang="en-US" sz="2000" dirty="0" smtClean="0">
                <a:latin typeface="Times New Roman" panose="02020603050405020304" pitchFamily="18" charset="0"/>
                <a:cs typeface="Times New Roman" panose="02020603050405020304" pitchFamily="18" charset="0"/>
              </a:rPr>
              <a:t>, consumes most of it and the </a:t>
            </a:r>
            <a:r>
              <a:rPr lang="en-US" sz="2000" dirty="0">
                <a:latin typeface="Times New Roman" panose="02020603050405020304" pitchFamily="18" charset="0"/>
                <a:cs typeface="Times New Roman" panose="02020603050405020304" pitchFamily="18" charset="0"/>
              </a:rPr>
              <a:t>temperature </a:t>
            </a:r>
            <a:r>
              <a:rPr lang="en-US" sz="2000" dirty="0" smtClean="0">
                <a:latin typeface="Times New Roman" panose="02020603050405020304" pitchFamily="18" charset="0"/>
                <a:cs typeface="Times New Roman" panose="02020603050405020304" pitchFamily="18" charset="0"/>
              </a:rPr>
              <a:t>of returned water is </a:t>
            </a:r>
            <a:r>
              <a:rPr lang="en-US" sz="2000" dirty="0">
                <a:latin typeface="Times New Roman" panose="02020603050405020304" pitchFamily="18" charset="0"/>
                <a:cs typeface="Times New Roman" panose="02020603050405020304" pitchFamily="18" charset="0"/>
              </a:rPr>
              <a:t>higher </a:t>
            </a:r>
            <a:r>
              <a:rPr lang="en-US" sz="2000" dirty="0" smtClean="0">
                <a:latin typeface="Times New Roman" panose="02020603050405020304" pitchFamily="18" charset="0"/>
                <a:cs typeface="Times New Roman" panose="02020603050405020304" pitchFamily="18" charset="0"/>
              </a:rPr>
              <a:t> </a:t>
            </a:r>
          </a:p>
          <a:p>
            <a:pPr marL="342900" indent="-342900" algn="just">
              <a:lnSpc>
                <a:spcPct val="200000"/>
              </a:lnSpc>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Prevents </a:t>
            </a:r>
            <a:r>
              <a:rPr lang="en-US" sz="2000" dirty="0">
                <a:latin typeface="Times New Roman" panose="02020603050405020304" pitchFamily="18" charset="0"/>
                <a:cs typeface="Times New Roman" panose="02020603050405020304" pitchFamily="18" charset="0"/>
              </a:rPr>
              <a:t>from pouring high temperature water back into the reservoir that can kill a lot of marine creatures and change their </a:t>
            </a:r>
            <a:r>
              <a:rPr lang="en-US" sz="2000" dirty="0" smtClean="0">
                <a:latin typeface="Times New Roman" panose="02020603050405020304" pitchFamily="18" charset="0"/>
                <a:cs typeface="Times New Roman" panose="02020603050405020304" pitchFamily="18" charset="0"/>
              </a:rPr>
              <a:t>habitat</a:t>
            </a:r>
          </a:p>
          <a:p>
            <a:endParaRPr lang="en-US" dirty="0"/>
          </a:p>
        </p:txBody>
      </p:sp>
      <p:sp>
        <p:nvSpPr>
          <p:cNvPr id="2" name="Slide Number Placeholder 1"/>
          <p:cNvSpPr>
            <a:spLocks noGrp="1"/>
          </p:cNvSpPr>
          <p:nvPr>
            <p:ph type="sldNum" sz="quarter" idx="12"/>
          </p:nvPr>
        </p:nvSpPr>
        <p:spPr/>
        <p:txBody>
          <a:bodyPr/>
          <a:lstStyle/>
          <a:p>
            <a:fld id="{23F9D198-D6A7-4ABF-B472-04FB1D5998A9}" type="slidenum">
              <a:rPr lang="en-US" smtClean="0"/>
              <a:t>13</a:t>
            </a:fld>
            <a:endParaRPr lang="en-US"/>
          </a:p>
        </p:txBody>
      </p:sp>
    </p:spTree>
    <p:extLst>
      <p:ext uri="{BB962C8B-B14F-4D97-AF65-F5344CB8AC3E}">
        <p14:creationId xmlns:p14="http://schemas.microsoft.com/office/powerpoint/2010/main" val="7141296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t/>
            </a:r>
            <a:br>
              <a:rPr lang="en-US" sz="2400" dirty="0" smtClean="0"/>
            </a:br>
            <a:endParaRPr lang="en-US" sz="2400"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Dry Cooling</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589935" y="1415845"/>
            <a:ext cx="9281652" cy="3477875"/>
          </a:xfrm>
          <a:prstGeom prst="rect">
            <a:avLst/>
          </a:prstGeom>
          <a:noFill/>
        </p:spPr>
        <p:txBody>
          <a:bodyPr wrap="square" rtlCol="0">
            <a:spAutoFit/>
          </a:bodyPr>
          <a:lstStyle/>
          <a:p>
            <a:pPr>
              <a:lnSpc>
                <a:spcPct val="200000"/>
              </a:lnSpc>
            </a:pPr>
            <a:r>
              <a:rPr lang="en-US" sz="2000" dirty="0" smtClean="0">
                <a:latin typeface="Times New Roman" panose="02020603050405020304" pitchFamily="18" charset="0"/>
                <a:cs typeface="Times New Roman" panose="02020603050405020304" pitchFamily="18" charset="0"/>
              </a:rPr>
              <a:t>Two Types: </a:t>
            </a:r>
          </a:p>
          <a:p>
            <a:pPr marL="342900" indent="-342900">
              <a:lnSpc>
                <a:spcPct val="200000"/>
              </a:lnSpc>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Direct</a:t>
            </a:r>
            <a:r>
              <a:rPr lang="en-US" sz="2000" dirty="0" smtClean="0">
                <a:latin typeface="Times New Roman" panose="02020603050405020304" pitchFamily="18" charset="0"/>
                <a:cs typeface="Times New Roman" panose="02020603050405020304" pitchFamily="18" charset="0"/>
              </a:rPr>
              <a:t> Cooling: </a:t>
            </a:r>
            <a:r>
              <a:rPr lang="en-US" sz="2000" dirty="0">
                <a:latin typeface="Times New Roman" panose="02020603050405020304" pitchFamily="18" charset="0"/>
                <a:cs typeface="Times New Roman" panose="02020603050405020304" pitchFamily="18" charset="0"/>
              </a:rPr>
              <a:t>steam is being transferred to an air cooled condenser, it will be cooled and pumped </a:t>
            </a:r>
            <a:r>
              <a:rPr lang="en-US" sz="2000" dirty="0" smtClean="0">
                <a:latin typeface="Times New Roman" panose="02020603050405020304" pitchFamily="18" charset="0"/>
                <a:cs typeface="Times New Roman" panose="02020603050405020304" pitchFamily="18" charset="0"/>
              </a:rPr>
              <a:t>back again </a:t>
            </a:r>
            <a:r>
              <a:rPr lang="en-US" sz="2000" dirty="0">
                <a:latin typeface="Times New Roman" panose="02020603050405020304" pitchFamily="18" charset="0"/>
                <a:cs typeface="Times New Roman" panose="02020603050405020304" pitchFamily="18" charset="0"/>
              </a:rPr>
              <a:t>to the steam condenser</a:t>
            </a:r>
            <a:endParaRPr lang="en-US" sz="2000" dirty="0" smtClean="0">
              <a:latin typeface="Times New Roman" panose="02020603050405020304" pitchFamily="18" charset="0"/>
              <a:cs typeface="Times New Roman" panose="02020603050405020304" pitchFamily="18" charset="0"/>
            </a:endParaRPr>
          </a:p>
          <a:p>
            <a:pPr marL="342900" indent="-342900">
              <a:lnSpc>
                <a:spcPct val="200000"/>
              </a:lnSpc>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Indirect </a:t>
            </a:r>
            <a:r>
              <a:rPr lang="en-US" sz="2000" dirty="0" smtClean="0">
                <a:latin typeface="Times New Roman" panose="02020603050405020304" pitchFamily="18" charset="0"/>
                <a:cs typeface="Times New Roman" panose="02020603050405020304" pitchFamily="18" charset="0"/>
              </a:rPr>
              <a:t>Cooling: </a:t>
            </a:r>
            <a:r>
              <a:rPr lang="en-US" sz="2000" dirty="0">
                <a:latin typeface="Times New Roman" panose="02020603050405020304" pitchFamily="18" charset="0"/>
                <a:cs typeface="Times New Roman" panose="02020603050405020304" pitchFamily="18" charset="0"/>
              </a:rPr>
              <a:t>Heated steam will transfer to a water cooled condensers and the water itself will be cooled in an air cooled condenser</a:t>
            </a: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23F9D198-D6A7-4ABF-B472-04FB1D5998A9}" type="slidenum">
              <a:rPr lang="en-US" smtClean="0"/>
              <a:t>14</a:t>
            </a:fld>
            <a:endParaRPr lang="en-US"/>
          </a:p>
        </p:txBody>
      </p:sp>
    </p:spTree>
    <p:extLst>
      <p:ext uri="{BB962C8B-B14F-4D97-AF65-F5344CB8AC3E}">
        <p14:creationId xmlns:p14="http://schemas.microsoft.com/office/powerpoint/2010/main" val="41339751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Hybrid Cooling</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619431" y="1632154"/>
            <a:ext cx="9547123" cy="2554545"/>
          </a:xfrm>
          <a:prstGeom prst="rect">
            <a:avLst/>
          </a:prstGeom>
          <a:noFill/>
        </p:spPr>
        <p:txBody>
          <a:bodyPr wrap="square" rtlCol="0">
            <a:spAutoFit/>
          </a:bodyPr>
          <a:lstStyle/>
          <a:p>
            <a:pPr marL="342900" indent="-342900">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a:t>
            </a:r>
            <a:r>
              <a:rPr lang="en-US" sz="2000" dirty="0" smtClean="0">
                <a:latin typeface="Times New Roman" panose="02020603050405020304" pitchFamily="18" charset="0"/>
                <a:cs typeface="Times New Roman" panose="02020603050405020304" pitchFamily="18" charset="0"/>
              </a:rPr>
              <a:t>ual </a:t>
            </a:r>
            <a:r>
              <a:rPr lang="en-US" sz="2000" dirty="0">
                <a:latin typeface="Times New Roman" panose="02020603050405020304" pitchFamily="18" charset="0"/>
                <a:cs typeface="Times New Roman" panose="02020603050405020304" pitchFamily="18" charset="0"/>
              </a:rPr>
              <a:t>cooling systems with both </a:t>
            </a:r>
            <a:r>
              <a:rPr lang="en-US" sz="2000" b="1" dirty="0">
                <a:latin typeface="Times New Roman" panose="02020603050405020304" pitchFamily="18" charset="0"/>
                <a:cs typeface="Times New Roman" panose="02020603050405020304" pitchFamily="18" charset="0"/>
              </a:rPr>
              <a:t>wet and dry cooling </a:t>
            </a:r>
            <a:r>
              <a:rPr lang="en-US" sz="2000" b="1" dirty="0" smtClean="0">
                <a:latin typeface="Times New Roman" panose="02020603050405020304" pitchFamily="18" charset="0"/>
                <a:cs typeface="Times New Roman" panose="02020603050405020304" pitchFamily="18" charset="0"/>
              </a:rPr>
              <a:t>components</a:t>
            </a:r>
          </a:p>
          <a:p>
            <a:pPr marL="342900" indent="-342900" algn="just">
              <a:lnSpc>
                <a:spcPct val="200000"/>
              </a:lnSpc>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In </a:t>
            </a:r>
            <a:r>
              <a:rPr lang="en-US" sz="2000" dirty="0">
                <a:latin typeface="Times New Roman" panose="02020603050405020304" pitchFamily="18" charset="0"/>
                <a:cs typeface="Times New Roman" panose="02020603050405020304" pitchFamily="18" charset="0"/>
              </a:rPr>
              <a:t>hot days of summer hybrid cooling can use more wet cooling components to increase the efficiency compare to dry cooling and in other times of the year </a:t>
            </a:r>
            <a:r>
              <a:rPr lang="en-US" sz="2000" dirty="0" smtClean="0">
                <a:latin typeface="Times New Roman" panose="02020603050405020304" pitchFamily="18" charset="0"/>
                <a:cs typeface="Times New Roman" panose="02020603050405020304" pitchFamily="18" charset="0"/>
              </a:rPr>
              <a:t>more </a:t>
            </a:r>
            <a:r>
              <a:rPr lang="en-US" sz="2000" dirty="0">
                <a:latin typeface="Times New Roman" panose="02020603050405020304" pitchFamily="18" charset="0"/>
                <a:cs typeface="Times New Roman" panose="02020603050405020304" pitchFamily="18" charset="0"/>
              </a:rPr>
              <a:t>dry cooling components </a:t>
            </a:r>
            <a:r>
              <a:rPr lang="en-US" sz="2000" dirty="0" smtClean="0">
                <a:latin typeface="Times New Roman" panose="02020603050405020304" pitchFamily="18" charset="0"/>
                <a:cs typeface="Times New Roman" panose="02020603050405020304" pitchFamily="18" charset="0"/>
              </a:rPr>
              <a:t>can be used to </a:t>
            </a:r>
            <a:r>
              <a:rPr lang="en-US" sz="2000" dirty="0">
                <a:latin typeface="Times New Roman" panose="02020603050405020304" pitchFamily="18" charset="0"/>
                <a:cs typeface="Times New Roman" panose="02020603050405020304" pitchFamily="18" charset="0"/>
              </a:rPr>
              <a:t>reduce the amount of water needed in the process.</a:t>
            </a:r>
            <a:endParaRPr lang="en-US" sz="2000" b="1"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23F9D198-D6A7-4ABF-B472-04FB1D5998A9}" type="slidenum">
              <a:rPr lang="en-US" smtClean="0"/>
              <a:t>15</a:t>
            </a:fld>
            <a:endParaRPr lang="en-US"/>
          </a:p>
        </p:txBody>
      </p:sp>
    </p:spTree>
    <p:extLst>
      <p:ext uri="{BB962C8B-B14F-4D97-AF65-F5344CB8AC3E}">
        <p14:creationId xmlns:p14="http://schemas.microsoft.com/office/powerpoint/2010/main" val="11259710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Comparison of Cooling </a:t>
            </a:r>
            <a:r>
              <a:rPr lang="en-US" sz="2800" b="1" dirty="0">
                <a:solidFill>
                  <a:schemeClr val="tx1"/>
                </a:solidFill>
                <a:latin typeface="Times New Roman" panose="02020603050405020304" pitchFamily="18" charset="0"/>
                <a:cs typeface="Times New Roman" panose="02020603050405020304" pitchFamily="18" charset="0"/>
              </a:rPr>
              <a:t>S</a:t>
            </a:r>
            <a:r>
              <a:rPr lang="en-US" sz="2800" b="1" dirty="0" smtClean="0">
                <a:solidFill>
                  <a:schemeClr val="tx1"/>
                </a:solidFill>
                <a:latin typeface="Times New Roman" panose="02020603050405020304" pitchFamily="18" charset="0"/>
                <a:cs typeface="Times New Roman" panose="02020603050405020304" pitchFamily="18" charset="0"/>
              </a:rPr>
              <a:t>ystems</a:t>
            </a:r>
            <a:endParaRPr lang="en-US" sz="2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792957822"/>
              </p:ext>
            </p:extLst>
          </p:nvPr>
        </p:nvGraphicFramePr>
        <p:xfrm>
          <a:off x="1462631" y="1528308"/>
          <a:ext cx="9236902" cy="3636493"/>
        </p:xfrm>
        <a:graphic>
          <a:graphicData uri="http://schemas.openxmlformats.org/drawingml/2006/table">
            <a:tbl>
              <a:tblPr firstRow="1" firstCol="1" bandRow="1">
                <a:tableStyleId>{5C22544A-7EE6-4342-B048-85BDC9FD1C3A}</a:tableStyleId>
              </a:tblPr>
              <a:tblGrid>
                <a:gridCol w="2945823"/>
                <a:gridCol w="3209734"/>
                <a:gridCol w="3081345"/>
              </a:tblGrid>
              <a:tr h="723169">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Cooling </a:t>
                      </a:r>
                      <a:r>
                        <a:rPr lang="en-US" sz="1800" b="1" dirty="0" smtClean="0">
                          <a:effectLst/>
                          <a:latin typeface="Times New Roman" panose="02020603050405020304" pitchFamily="18" charset="0"/>
                          <a:cs typeface="Times New Roman" panose="02020603050405020304" pitchFamily="18" charset="0"/>
                        </a:rPr>
                        <a:t>Technology</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Average Water Consumption</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Average Water Withdrawal</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r>
              <a:tr h="798319">
                <a:tc>
                  <a:txBody>
                    <a:bodyPr/>
                    <a:lstStyle/>
                    <a:p>
                      <a:pPr marL="0" marR="0" algn="ctr">
                        <a:lnSpc>
                          <a:spcPct val="107000"/>
                        </a:lnSpc>
                        <a:spcBef>
                          <a:spcPts val="0"/>
                        </a:spcBef>
                        <a:spcAft>
                          <a:spcPts val="0"/>
                        </a:spcAft>
                      </a:pPr>
                      <a:r>
                        <a:rPr lang="en-US" sz="1800" b="1" dirty="0" smtClean="0">
                          <a:effectLst/>
                          <a:latin typeface="Times New Roman" panose="02020603050405020304" pitchFamily="18" charset="0"/>
                          <a:cs typeface="Times New Roman" panose="02020603050405020304" pitchFamily="18" charset="0"/>
                        </a:rPr>
                        <a:t>Once-Through</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0.38</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142.69</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668667">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Wet-Recirculating</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4.16</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4.54</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723169">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Dry</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Less than 5% of wet cooling</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Less than 5% of wet cooling</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723169">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Hybrid</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Variable between wet and dry</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Variable between wet and dry</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2" name="Slide Number Placeholder 1"/>
          <p:cNvSpPr>
            <a:spLocks noGrp="1"/>
          </p:cNvSpPr>
          <p:nvPr>
            <p:ph type="sldNum" sz="quarter" idx="12"/>
          </p:nvPr>
        </p:nvSpPr>
        <p:spPr/>
        <p:txBody>
          <a:bodyPr/>
          <a:lstStyle/>
          <a:p>
            <a:fld id="{23F9D198-D6A7-4ABF-B472-04FB1D5998A9}" type="slidenum">
              <a:rPr lang="en-US" smtClean="0"/>
              <a:t>16</a:t>
            </a:fld>
            <a:endParaRPr lang="en-US"/>
          </a:p>
        </p:txBody>
      </p:sp>
    </p:spTree>
    <p:extLst>
      <p:ext uri="{BB962C8B-B14F-4D97-AF65-F5344CB8AC3E}">
        <p14:creationId xmlns:p14="http://schemas.microsoft.com/office/powerpoint/2010/main" val="20661240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California Energy Generation Mix</a:t>
            </a:r>
            <a:endParaRPr lang="en-US" sz="2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774295523"/>
              </p:ext>
            </p:extLst>
          </p:nvPr>
        </p:nvGraphicFramePr>
        <p:xfrm>
          <a:off x="2469932" y="944880"/>
          <a:ext cx="7262648" cy="5913120"/>
        </p:xfrm>
        <a:graphic>
          <a:graphicData uri="http://schemas.openxmlformats.org/drawingml/2006/table">
            <a:tbl>
              <a:tblPr firstRow="1" firstCol="1" bandRow="1">
                <a:tableStyleId>{5C22544A-7EE6-4342-B048-85BDC9FD1C3A}</a:tableStyleId>
              </a:tblPr>
              <a:tblGrid>
                <a:gridCol w="2423576"/>
                <a:gridCol w="2419536"/>
                <a:gridCol w="2419536"/>
              </a:tblGrid>
              <a:tr h="751013">
                <a:tc>
                  <a:txBody>
                    <a:bodyPr/>
                    <a:lstStyle/>
                    <a:p>
                      <a:pPr marL="0" marR="304800" algn="ctr">
                        <a:lnSpc>
                          <a:spcPct val="200000"/>
                        </a:lnSpc>
                        <a:spcBef>
                          <a:spcPts val="0"/>
                        </a:spcBef>
                        <a:spcAft>
                          <a:spcPts val="1200"/>
                        </a:spcAft>
                      </a:pPr>
                      <a:r>
                        <a:rPr lang="en-US" sz="1800" dirty="0">
                          <a:effectLst/>
                          <a:latin typeface="Times New Roman" panose="02020603050405020304" pitchFamily="18" charset="0"/>
                          <a:cs typeface="Times New Roman" panose="02020603050405020304" pitchFamily="18" charset="0"/>
                        </a:rPr>
                        <a:t>Fuel Type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c>
                  <a:txBody>
                    <a:bodyPr/>
                    <a:lstStyle/>
                    <a:p>
                      <a:pPr marL="0" marR="304800" algn="ctr">
                        <a:lnSpc>
                          <a:spcPct val="200000"/>
                        </a:lnSpc>
                        <a:spcBef>
                          <a:spcPts val="0"/>
                        </a:spcBef>
                        <a:spcAft>
                          <a:spcPts val="1200"/>
                        </a:spcAft>
                      </a:pPr>
                      <a:r>
                        <a:rPr lang="en-US" sz="1600" dirty="0">
                          <a:effectLst/>
                          <a:latin typeface="Times New Roman" panose="02020603050405020304" pitchFamily="18" charset="0"/>
                          <a:cs typeface="Times New Roman" panose="02020603050405020304" pitchFamily="18" charset="0"/>
                        </a:rPr>
                        <a:t>California In State Generation (</a:t>
                      </a:r>
                      <a:r>
                        <a:rPr lang="en-US" sz="1600" dirty="0" err="1">
                          <a:effectLst/>
                          <a:latin typeface="Times New Roman" panose="02020603050405020304" pitchFamily="18" charset="0"/>
                          <a:cs typeface="Times New Roman" panose="02020603050405020304" pitchFamily="18" charset="0"/>
                        </a:rPr>
                        <a:t>GWh</a:t>
                      </a:r>
                      <a:r>
                        <a:rPr lang="en-US" sz="1600" dirty="0">
                          <a:effectLst/>
                          <a:latin typeface="Times New Roman" panose="02020603050405020304" pitchFamily="18" charset="0"/>
                          <a:cs typeface="Times New Roman" panose="02020603050405020304" pitchFamily="18" charset="0"/>
                        </a:rPr>
                        <a: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c>
                  <a:txBody>
                    <a:bodyPr/>
                    <a:lstStyle/>
                    <a:p>
                      <a:pPr marL="0" marR="304800" algn="ctr">
                        <a:lnSpc>
                          <a:spcPct val="200000"/>
                        </a:lnSpc>
                        <a:spcBef>
                          <a:spcPts val="0"/>
                        </a:spcBef>
                        <a:spcAft>
                          <a:spcPts val="1200"/>
                        </a:spcAft>
                      </a:pPr>
                      <a:r>
                        <a:rPr lang="en-US" sz="1600" dirty="0">
                          <a:effectLst/>
                          <a:latin typeface="Times New Roman" panose="02020603050405020304" pitchFamily="18" charset="0"/>
                          <a:cs typeface="Times New Roman" panose="02020603050405020304" pitchFamily="18" charset="0"/>
                        </a:rPr>
                        <a:t>Percent Of California In State Generation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r>
              <a:tr h="375506">
                <a:tc>
                  <a:txBody>
                    <a:bodyPr/>
                    <a:lstStyle/>
                    <a:p>
                      <a:pPr marL="0" marR="304800" algn="ctr">
                        <a:lnSpc>
                          <a:spcPct val="200000"/>
                        </a:lnSpc>
                        <a:spcBef>
                          <a:spcPts val="0"/>
                        </a:spcBef>
                        <a:spcAft>
                          <a:spcPts val="1200"/>
                        </a:spcAft>
                      </a:pPr>
                      <a:r>
                        <a:rPr lang="en-US" sz="1800" dirty="0">
                          <a:effectLst/>
                          <a:latin typeface="Times New Roman" panose="02020603050405020304" pitchFamily="18" charset="0"/>
                          <a:cs typeface="Times New Roman" panose="02020603050405020304" pitchFamily="18" charset="0"/>
                        </a:rPr>
                        <a:t>Natural Gas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c>
                  <a:txBody>
                    <a:bodyPr/>
                    <a:lstStyle/>
                    <a:p>
                      <a:pPr marL="0" marR="304800" algn="ctr">
                        <a:lnSpc>
                          <a:spcPct val="200000"/>
                        </a:lnSpc>
                        <a:spcBef>
                          <a:spcPts val="0"/>
                        </a:spcBef>
                        <a:spcAft>
                          <a:spcPts val="1200"/>
                        </a:spcAft>
                      </a:pPr>
                      <a:r>
                        <a:rPr lang="en-US" sz="1800" b="1">
                          <a:effectLst/>
                          <a:latin typeface="Times New Roman" panose="02020603050405020304" pitchFamily="18" charset="0"/>
                          <a:cs typeface="Times New Roman" panose="02020603050405020304" pitchFamily="18" charset="0"/>
                        </a:rPr>
                        <a:t>121,934</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c>
                  <a:txBody>
                    <a:bodyPr/>
                    <a:lstStyle/>
                    <a:p>
                      <a:pPr marL="0" marR="304800" algn="ctr">
                        <a:lnSpc>
                          <a:spcPct val="200000"/>
                        </a:lnSpc>
                        <a:spcBef>
                          <a:spcPts val="0"/>
                        </a:spcBef>
                        <a:spcAft>
                          <a:spcPts val="1200"/>
                        </a:spcAft>
                      </a:pPr>
                      <a:r>
                        <a:rPr lang="en-US" sz="1800" b="1" dirty="0">
                          <a:effectLst/>
                          <a:latin typeface="Times New Roman" panose="02020603050405020304" pitchFamily="18" charset="0"/>
                          <a:cs typeface="Times New Roman" panose="02020603050405020304" pitchFamily="18" charset="0"/>
                        </a:rPr>
                        <a:t>61.3%</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r>
              <a:tr h="375506">
                <a:tc>
                  <a:txBody>
                    <a:bodyPr/>
                    <a:lstStyle/>
                    <a:p>
                      <a:pPr marL="0" marR="304800" algn="ctr">
                        <a:lnSpc>
                          <a:spcPct val="200000"/>
                        </a:lnSpc>
                        <a:spcBef>
                          <a:spcPts val="0"/>
                        </a:spcBef>
                        <a:spcAft>
                          <a:spcPts val="1200"/>
                        </a:spcAft>
                      </a:pPr>
                      <a:r>
                        <a:rPr lang="en-US" sz="1800" dirty="0">
                          <a:effectLst/>
                          <a:latin typeface="Times New Roman" panose="02020603050405020304" pitchFamily="18" charset="0"/>
                          <a:cs typeface="Times New Roman" panose="02020603050405020304" pitchFamily="18" charset="0"/>
                        </a:rPr>
                        <a:t>Nuclear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c>
                  <a:txBody>
                    <a:bodyPr/>
                    <a:lstStyle/>
                    <a:p>
                      <a:pPr marL="0" marR="304800" algn="ctr">
                        <a:lnSpc>
                          <a:spcPct val="200000"/>
                        </a:lnSpc>
                        <a:spcBef>
                          <a:spcPts val="0"/>
                        </a:spcBef>
                        <a:spcAft>
                          <a:spcPts val="1200"/>
                        </a:spcAft>
                      </a:pPr>
                      <a:r>
                        <a:rPr lang="en-US" sz="1800" b="1">
                          <a:effectLst/>
                          <a:latin typeface="Times New Roman" panose="02020603050405020304" pitchFamily="18" charset="0"/>
                          <a:cs typeface="Times New Roman" panose="02020603050405020304" pitchFamily="18" charset="0"/>
                        </a:rPr>
                        <a:t>17,027</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c>
                  <a:txBody>
                    <a:bodyPr/>
                    <a:lstStyle/>
                    <a:p>
                      <a:pPr marL="0" marR="304800" algn="ctr">
                        <a:lnSpc>
                          <a:spcPct val="200000"/>
                        </a:lnSpc>
                        <a:spcBef>
                          <a:spcPts val="0"/>
                        </a:spcBef>
                        <a:spcAft>
                          <a:spcPts val="1200"/>
                        </a:spcAft>
                      </a:pPr>
                      <a:r>
                        <a:rPr lang="en-US" sz="1800" b="1">
                          <a:effectLst/>
                          <a:latin typeface="Times New Roman" panose="02020603050405020304" pitchFamily="18" charset="0"/>
                          <a:cs typeface="Times New Roman" panose="02020603050405020304" pitchFamily="18" charset="0"/>
                        </a:rPr>
                        <a:t>8.6%</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r>
              <a:tr h="375506">
                <a:tc>
                  <a:txBody>
                    <a:bodyPr/>
                    <a:lstStyle/>
                    <a:p>
                      <a:pPr marL="0" marR="304800" algn="ctr">
                        <a:lnSpc>
                          <a:spcPct val="200000"/>
                        </a:lnSpc>
                        <a:spcBef>
                          <a:spcPts val="0"/>
                        </a:spcBef>
                        <a:spcAft>
                          <a:spcPts val="1200"/>
                        </a:spcAft>
                      </a:pPr>
                      <a:r>
                        <a:rPr lang="en-US" sz="1800" dirty="0">
                          <a:effectLst/>
                          <a:latin typeface="Times New Roman" panose="02020603050405020304" pitchFamily="18" charset="0"/>
                          <a:cs typeface="Times New Roman" panose="02020603050405020304" pitchFamily="18" charset="0"/>
                        </a:rPr>
                        <a:t>Large Hydro</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c>
                  <a:txBody>
                    <a:bodyPr/>
                    <a:lstStyle/>
                    <a:p>
                      <a:pPr marL="0" marR="304800" algn="ctr">
                        <a:lnSpc>
                          <a:spcPct val="200000"/>
                        </a:lnSpc>
                        <a:spcBef>
                          <a:spcPts val="0"/>
                        </a:spcBef>
                        <a:spcAft>
                          <a:spcPts val="1200"/>
                        </a:spcAft>
                      </a:pPr>
                      <a:r>
                        <a:rPr lang="en-US" sz="1800" b="1" dirty="0">
                          <a:effectLst/>
                          <a:latin typeface="Times New Roman" panose="02020603050405020304" pitchFamily="18" charset="0"/>
                          <a:cs typeface="Times New Roman" panose="02020603050405020304" pitchFamily="18" charset="0"/>
                        </a:rPr>
                        <a:t>14,052</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c>
                  <a:txBody>
                    <a:bodyPr/>
                    <a:lstStyle/>
                    <a:p>
                      <a:pPr marL="0" marR="304800" algn="ctr">
                        <a:lnSpc>
                          <a:spcPct val="200000"/>
                        </a:lnSpc>
                        <a:spcBef>
                          <a:spcPts val="0"/>
                        </a:spcBef>
                        <a:spcAft>
                          <a:spcPts val="1200"/>
                        </a:spcAft>
                      </a:pPr>
                      <a:r>
                        <a:rPr lang="en-US" sz="1800" b="1">
                          <a:effectLst/>
                          <a:latin typeface="Times New Roman" panose="02020603050405020304" pitchFamily="18" charset="0"/>
                          <a:cs typeface="Times New Roman" panose="02020603050405020304" pitchFamily="18" charset="0"/>
                        </a:rPr>
                        <a:t>7.1%</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r>
              <a:tr h="375506">
                <a:tc>
                  <a:txBody>
                    <a:bodyPr/>
                    <a:lstStyle/>
                    <a:p>
                      <a:pPr marL="0" marR="304800" algn="ctr">
                        <a:lnSpc>
                          <a:spcPct val="200000"/>
                        </a:lnSpc>
                        <a:spcBef>
                          <a:spcPts val="0"/>
                        </a:spcBef>
                        <a:spcAft>
                          <a:spcPts val="1200"/>
                        </a:spcAft>
                      </a:pPr>
                      <a:r>
                        <a:rPr lang="en-US" sz="1800" dirty="0">
                          <a:effectLst/>
                          <a:latin typeface="Times New Roman" panose="02020603050405020304" pitchFamily="18" charset="0"/>
                          <a:cs typeface="Times New Roman" panose="02020603050405020304" pitchFamily="18" charset="0"/>
                        </a:rPr>
                        <a:t>Wind</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c>
                  <a:txBody>
                    <a:bodyPr/>
                    <a:lstStyle/>
                    <a:p>
                      <a:pPr marL="0" marR="304800" algn="ctr">
                        <a:lnSpc>
                          <a:spcPct val="200000"/>
                        </a:lnSpc>
                        <a:spcBef>
                          <a:spcPts val="0"/>
                        </a:spcBef>
                        <a:spcAft>
                          <a:spcPts val="1200"/>
                        </a:spcAft>
                      </a:pPr>
                      <a:r>
                        <a:rPr lang="en-US" sz="1800" b="1" dirty="0">
                          <a:effectLst/>
                          <a:latin typeface="Times New Roman" panose="02020603050405020304" pitchFamily="18" charset="0"/>
                          <a:cs typeface="Times New Roman" panose="02020603050405020304" pitchFamily="18" charset="0"/>
                        </a:rPr>
                        <a:t>12,997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c>
                  <a:txBody>
                    <a:bodyPr/>
                    <a:lstStyle/>
                    <a:p>
                      <a:pPr marL="0" marR="304800" algn="ctr">
                        <a:lnSpc>
                          <a:spcPct val="200000"/>
                        </a:lnSpc>
                        <a:spcBef>
                          <a:spcPts val="0"/>
                        </a:spcBef>
                        <a:spcAft>
                          <a:spcPts val="1200"/>
                        </a:spcAft>
                      </a:pPr>
                      <a:r>
                        <a:rPr lang="en-US" sz="1800" b="1">
                          <a:effectLst/>
                          <a:latin typeface="Times New Roman" panose="02020603050405020304" pitchFamily="18" charset="0"/>
                          <a:cs typeface="Times New Roman" panose="02020603050405020304" pitchFamily="18" charset="0"/>
                        </a:rPr>
                        <a:t>6.5%</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r>
              <a:tr h="375506">
                <a:tc>
                  <a:txBody>
                    <a:bodyPr/>
                    <a:lstStyle/>
                    <a:p>
                      <a:pPr marL="0" marR="304800" algn="ctr">
                        <a:lnSpc>
                          <a:spcPct val="200000"/>
                        </a:lnSpc>
                        <a:spcBef>
                          <a:spcPts val="0"/>
                        </a:spcBef>
                        <a:spcAft>
                          <a:spcPts val="1200"/>
                        </a:spcAft>
                      </a:pPr>
                      <a:r>
                        <a:rPr lang="en-US" sz="1800" dirty="0">
                          <a:effectLst/>
                          <a:latin typeface="Times New Roman" panose="02020603050405020304" pitchFamily="18" charset="0"/>
                          <a:cs typeface="Times New Roman" panose="02020603050405020304" pitchFamily="18" charset="0"/>
                        </a:rPr>
                        <a:t>Geothermal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c>
                  <a:txBody>
                    <a:bodyPr/>
                    <a:lstStyle/>
                    <a:p>
                      <a:pPr marL="0" marR="304800" algn="ctr">
                        <a:lnSpc>
                          <a:spcPct val="200000"/>
                        </a:lnSpc>
                        <a:spcBef>
                          <a:spcPts val="0"/>
                        </a:spcBef>
                        <a:spcAft>
                          <a:spcPts val="1200"/>
                        </a:spcAft>
                      </a:pPr>
                      <a:r>
                        <a:rPr lang="en-US" sz="1800" b="1" dirty="0">
                          <a:effectLst/>
                          <a:latin typeface="Times New Roman" panose="02020603050405020304" pitchFamily="18" charset="0"/>
                          <a:cs typeface="Times New Roman" panose="02020603050405020304" pitchFamily="18" charset="0"/>
                        </a:rPr>
                        <a:t>12,186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c>
                  <a:txBody>
                    <a:bodyPr/>
                    <a:lstStyle/>
                    <a:p>
                      <a:pPr marL="0" marR="304800" algn="ctr">
                        <a:lnSpc>
                          <a:spcPct val="200000"/>
                        </a:lnSpc>
                        <a:spcBef>
                          <a:spcPts val="0"/>
                        </a:spcBef>
                        <a:spcAft>
                          <a:spcPts val="1200"/>
                        </a:spcAft>
                      </a:pPr>
                      <a:r>
                        <a:rPr lang="en-US" sz="1800" b="1">
                          <a:effectLst/>
                          <a:latin typeface="Times New Roman" panose="02020603050405020304" pitchFamily="18" charset="0"/>
                          <a:cs typeface="Times New Roman" panose="02020603050405020304" pitchFamily="18" charset="0"/>
                        </a:rPr>
                        <a:t>6.1%</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r>
              <a:tr h="375506">
                <a:tc>
                  <a:txBody>
                    <a:bodyPr/>
                    <a:lstStyle/>
                    <a:p>
                      <a:pPr marL="0" marR="304800" algn="ctr">
                        <a:lnSpc>
                          <a:spcPct val="200000"/>
                        </a:lnSpc>
                        <a:spcBef>
                          <a:spcPts val="0"/>
                        </a:spcBef>
                        <a:spcAft>
                          <a:spcPts val="1200"/>
                        </a:spcAft>
                      </a:pPr>
                      <a:r>
                        <a:rPr lang="en-US" sz="1800" dirty="0">
                          <a:effectLst/>
                          <a:latin typeface="Times New Roman" panose="02020603050405020304" pitchFamily="18" charset="0"/>
                          <a:cs typeface="Times New Roman" panose="02020603050405020304" pitchFamily="18" charset="0"/>
                        </a:rPr>
                        <a:t>Solar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c>
                  <a:txBody>
                    <a:bodyPr/>
                    <a:lstStyle/>
                    <a:p>
                      <a:pPr marL="0" marR="304800" algn="ctr">
                        <a:lnSpc>
                          <a:spcPct val="200000"/>
                        </a:lnSpc>
                        <a:spcBef>
                          <a:spcPts val="0"/>
                        </a:spcBef>
                        <a:spcAft>
                          <a:spcPts val="1200"/>
                        </a:spcAft>
                      </a:pPr>
                      <a:r>
                        <a:rPr lang="en-US" sz="1800" b="1" dirty="0">
                          <a:effectLst/>
                          <a:latin typeface="Times New Roman" panose="02020603050405020304" pitchFamily="18" charset="0"/>
                          <a:cs typeface="Times New Roman" panose="02020603050405020304" pitchFamily="18" charset="0"/>
                        </a:rPr>
                        <a:t>10,557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c>
                  <a:txBody>
                    <a:bodyPr/>
                    <a:lstStyle/>
                    <a:p>
                      <a:pPr marL="0" marR="304800" algn="ctr">
                        <a:lnSpc>
                          <a:spcPct val="200000"/>
                        </a:lnSpc>
                        <a:spcBef>
                          <a:spcPts val="0"/>
                        </a:spcBef>
                        <a:spcAft>
                          <a:spcPts val="1200"/>
                        </a:spcAft>
                      </a:pPr>
                      <a:r>
                        <a:rPr lang="en-US" sz="1800" b="1">
                          <a:effectLst/>
                          <a:latin typeface="Times New Roman" panose="02020603050405020304" pitchFamily="18" charset="0"/>
                          <a:cs typeface="Times New Roman" panose="02020603050405020304" pitchFamily="18" charset="0"/>
                        </a:rPr>
                        <a:t>5.3%</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r>
              <a:tr h="375506">
                <a:tc>
                  <a:txBody>
                    <a:bodyPr/>
                    <a:lstStyle/>
                    <a:p>
                      <a:pPr marL="0" marR="304800" algn="ctr">
                        <a:lnSpc>
                          <a:spcPct val="200000"/>
                        </a:lnSpc>
                        <a:spcBef>
                          <a:spcPts val="0"/>
                        </a:spcBef>
                        <a:spcAft>
                          <a:spcPts val="1200"/>
                        </a:spcAft>
                      </a:pPr>
                      <a:r>
                        <a:rPr lang="en-US" sz="1800" dirty="0">
                          <a:effectLst/>
                          <a:latin typeface="Times New Roman" panose="02020603050405020304" pitchFamily="18" charset="0"/>
                          <a:cs typeface="Times New Roman" panose="02020603050405020304" pitchFamily="18" charset="0"/>
                        </a:rPr>
                        <a:t>Biomass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c>
                  <a:txBody>
                    <a:bodyPr/>
                    <a:lstStyle/>
                    <a:p>
                      <a:pPr marL="0" marR="304800" algn="ctr">
                        <a:lnSpc>
                          <a:spcPct val="200000"/>
                        </a:lnSpc>
                        <a:spcBef>
                          <a:spcPts val="0"/>
                        </a:spcBef>
                        <a:spcAft>
                          <a:spcPts val="1200"/>
                        </a:spcAft>
                      </a:pPr>
                      <a:r>
                        <a:rPr lang="en-US" sz="1800" b="1" dirty="0">
                          <a:effectLst/>
                          <a:latin typeface="Times New Roman" panose="02020603050405020304" pitchFamily="18" charset="0"/>
                          <a:cs typeface="Times New Roman" panose="02020603050405020304" pitchFamily="18" charset="0"/>
                        </a:rPr>
                        <a:t>6,721</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c>
                  <a:txBody>
                    <a:bodyPr/>
                    <a:lstStyle/>
                    <a:p>
                      <a:pPr marL="0" marR="304800" algn="ctr">
                        <a:lnSpc>
                          <a:spcPct val="200000"/>
                        </a:lnSpc>
                        <a:spcBef>
                          <a:spcPts val="0"/>
                        </a:spcBef>
                        <a:spcAft>
                          <a:spcPts val="1200"/>
                        </a:spcAft>
                      </a:pPr>
                      <a:r>
                        <a:rPr lang="en-US" sz="1800" b="1" dirty="0">
                          <a:effectLst/>
                          <a:latin typeface="Times New Roman" panose="02020603050405020304" pitchFamily="18" charset="0"/>
                          <a:cs typeface="Times New Roman" panose="02020603050405020304" pitchFamily="18" charset="0"/>
                        </a:rPr>
                        <a:t>3.4%</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r>
              <a:tr h="375506">
                <a:tc>
                  <a:txBody>
                    <a:bodyPr/>
                    <a:lstStyle/>
                    <a:p>
                      <a:pPr marL="0" marR="304800" algn="ctr">
                        <a:lnSpc>
                          <a:spcPct val="200000"/>
                        </a:lnSpc>
                        <a:spcBef>
                          <a:spcPts val="0"/>
                        </a:spcBef>
                        <a:spcAft>
                          <a:spcPts val="1200"/>
                        </a:spcAft>
                      </a:pPr>
                      <a:r>
                        <a:rPr lang="en-US" sz="1800" dirty="0">
                          <a:effectLst/>
                          <a:latin typeface="Times New Roman" panose="02020603050405020304" pitchFamily="18" charset="0"/>
                          <a:cs typeface="Times New Roman" panose="02020603050405020304" pitchFamily="18" charset="0"/>
                        </a:rPr>
                        <a:t>Small Hydro</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c>
                  <a:txBody>
                    <a:bodyPr/>
                    <a:lstStyle/>
                    <a:p>
                      <a:pPr marL="0" marR="304800" algn="ctr">
                        <a:lnSpc>
                          <a:spcPct val="200000"/>
                        </a:lnSpc>
                        <a:spcBef>
                          <a:spcPts val="0"/>
                        </a:spcBef>
                        <a:spcAft>
                          <a:spcPts val="1200"/>
                        </a:spcAft>
                      </a:pPr>
                      <a:r>
                        <a:rPr lang="en-US" sz="1800" b="1">
                          <a:effectLst/>
                          <a:latin typeface="Times New Roman" panose="02020603050405020304" pitchFamily="18" charset="0"/>
                          <a:cs typeface="Times New Roman" panose="02020603050405020304" pitchFamily="18" charset="0"/>
                        </a:rPr>
                        <a:t>2,426</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c>
                  <a:txBody>
                    <a:bodyPr/>
                    <a:lstStyle/>
                    <a:p>
                      <a:pPr marL="0" marR="304800" algn="ctr">
                        <a:lnSpc>
                          <a:spcPct val="200000"/>
                        </a:lnSpc>
                        <a:spcBef>
                          <a:spcPts val="0"/>
                        </a:spcBef>
                        <a:spcAft>
                          <a:spcPts val="1200"/>
                        </a:spcAft>
                      </a:pPr>
                      <a:r>
                        <a:rPr lang="en-US" sz="1800" b="1" dirty="0">
                          <a:effectLst/>
                          <a:latin typeface="Times New Roman" panose="02020603050405020304" pitchFamily="18" charset="0"/>
                          <a:cs typeface="Times New Roman" panose="02020603050405020304" pitchFamily="18" charset="0"/>
                        </a:rPr>
                        <a:t>1.2%</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r>
              <a:tr h="375506">
                <a:tc>
                  <a:txBody>
                    <a:bodyPr/>
                    <a:lstStyle/>
                    <a:p>
                      <a:pPr marL="0" marR="304800" algn="ctr">
                        <a:lnSpc>
                          <a:spcPct val="200000"/>
                        </a:lnSpc>
                        <a:spcBef>
                          <a:spcPts val="0"/>
                        </a:spcBef>
                        <a:spcAft>
                          <a:spcPts val="1200"/>
                        </a:spcAft>
                      </a:pPr>
                      <a:r>
                        <a:rPr lang="en-US" sz="1800" dirty="0">
                          <a:effectLst/>
                          <a:latin typeface="Times New Roman" panose="02020603050405020304" pitchFamily="18" charset="0"/>
                          <a:cs typeface="Times New Roman" panose="02020603050405020304" pitchFamily="18" charset="0"/>
                        </a:rPr>
                        <a:t>Coal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solidFill>
                      <a:srgbClr val="5B81BD"/>
                    </a:solidFill>
                  </a:tcPr>
                </a:tc>
                <a:tc>
                  <a:txBody>
                    <a:bodyPr/>
                    <a:lstStyle/>
                    <a:p>
                      <a:pPr marL="0" marR="304800" algn="ctr">
                        <a:lnSpc>
                          <a:spcPct val="200000"/>
                        </a:lnSpc>
                        <a:spcBef>
                          <a:spcPts val="0"/>
                        </a:spcBef>
                        <a:spcAft>
                          <a:spcPts val="1200"/>
                        </a:spcAft>
                      </a:pPr>
                      <a:r>
                        <a:rPr lang="en-US" sz="1800" b="1">
                          <a:effectLst/>
                          <a:latin typeface="Times New Roman" panose="02020603050405020304" pitchFamily="18" charset="0"/>
                          <a:cs typeface="Times New Roman" panose="02020603050405020304" pitchFamily="18" charset="0"/>
                        </a:rPr>
                        <a:t>1,011</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c>
                  <a:txBody>
                    <a:bodyPr/>
                    <a:lstStyle/>
                    <a:p>
                      <a:pPr marL="0" marR="304800" algn="ctr">
                        <a:lnSpc>
                          <a:spcPct val="200000"/>
                        </a:lnSpc>
                        <a:spcBef>
                          <a:spcPts val="0"/>
                        </a:spcBef>
                        <a:spcAft>
                          <a:spcPts val="1200"/>
                        </a:spcAft>
                      </a:pPr>
                      <a:r>
                        <a:rPr lang="en-US" sz="1800" b="1" dirty="0">
                          <a:effectLst/>
                          <a:latin typeface="Times New Roman" panose="02020603050405020304" pitchFamily="18" charset="0"/>
                          <a:cs typeface="Times New Roman" panose="02020603050405020304" pitchFamily="18" charset="0"/>
                        </a:rPr>
                        <a:t>0.5%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032" marR="55032" marT="0" marB="0" anchor="ctr"/>
                </a:tc>
              </a:tr>
            </a:tbl>
          </a:graphicData>
        </a:graphic>
      </p:graphicFrame>
      <p:sp>
        <p:nvSpPr>
          <p:cNvPr id="2" name="Slide Number Placeholder 1"/>
          <p:cNvSpPr>
            <a:spLocks noGrp="1"/>
          </p:cNvSpPr>
          <p:nvPr>
            <p:ph type="sldNum" sz="quarter" idx="12"/>
          </p:nvPr>
        </p:nvSpPr>
        <p:spPr/>
        <p:txBody>
          <a:bodyPr/>
          <a:lstStyle/>
          <a:p>
            <a:fld id="{23F9D198-D6A7-4ABF-B472-04FB1D5998A9}" type="slidenum">
              <a:rPr lang="en-US" smtClean="0"/>
              <a:t>17</a:t>
            </a:fld>
            <a:endParaRPr lang="en-US"/>
          </a:p>
        </p:txBody>
      </p:sp>
    </p:spTree>
    <p:extLst>
      <p:ext uri="{BB962C8B-B14F-4D97-AF65-F5344CB8AC3E}">
        <p14:creationId xmlns:p14="http://schemas.microsoft.com/office/powerpoint/2010/main" val="4942664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t/>
            </a:r>
            <a:br>
              <a:rPr lang="en-US" sz="2400" dirty="0" smtClean="0"/>
            </a:br>
            <a:endParaRPr lang="en-US" sz="24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3200" b="1" dirty="0" smtClean="0">
                <a:solidFill>
                  <a:schemeClr val="tx1"/>
                </a:solidFill>
                <a:latin typeface="Times New Roman" panose="02020603050405020304" pitchFamily="18" charset="0"/>
                <a:cs typeface="Times New Roman" panose="02020603050405020304" pitchFamily="18" charset="0"/>
              </a:rPr>
              <a:t>Natural Gas</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1078913" y="1275040"/>
            <a:ext cx="9122979" cy="1938992"/>
          </a:xfrm>
          <a:prstGeom prst="rect">
            <a:avLst/>
          </a:prstGeom>
          <a:noFill/>
        </p:spPr>
        <p:txBody>
          <a:bodyPr wrap="square" rtlCol="0">
            <a:spAutoFit/>
          </a:bodyPr>
          <a:lstStyle/>
          <a:p>
            <a:pPr>
              <a:lnSpc>
                <a:spcPct val="150000"/>
              </a:lnSpc>
            </a:pPr>
            <a:r>
              <a:rPr lang="en-US" sz="2000" b="1" dirty="0" smtClean="0">
                <a:latin typeface="Times New Roman" panose="02020603050405020304" pitchFamily="18" charset="0"/>
                <a:cs typeface="Times New Roman" panose="02020603050405020304" pitchFamily="18" charset="0"/>
              </a:rPr>
              <a:t>Conversion technology</a:t>
            </a:r>
            <a:endParaRPr lang="en-US"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Steam Turbine</a:t>
            </a:r>
            <a:endParaRPr lang="en-US" sz="2000"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Combined Cycle</a:t>
            </a:r>
          </a:p>
          <a:p>
            <a:pPr marL="285750" indent="-285750" algn="just">
              <a:lnSpc>
                <a:spcPct val="150000"/>
              </a:lnSpc>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Single Cycle</a:t>
            </a:r>
            <a:endParaRPr lang="en-US" sz="2000" dirty="0" smtClean="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5" cstate="print">
            <a:extLst>
              <a:ext uri="{BEBA8EAE-BF5A-486C-A8C5-ECC9F3942E4B}">
                <a14:imgProps xmlns:a14="http://schemas.microsoft.com/office/drawing/2010/main">
                  <a14:imgLayer r:embed="rId6">
                    <a14:imgEffect>
                      <a14:backgroundRemoval t="0" b="87356" l="2500" r="97500">
                        <a14:foregroundMark x1="55000" y1="10345" x2="32500" y2="11494"/>
                        <a14:foregroundMark x1="28750" y1="22989" x2="27500" y2="39080"/>
                        <a14:foregroundMark x1="66250" y1="16092" x2="80000" y2="12644"/>
                        <a14:foregroundMark x1="62500" y1="26437" x2="61250" y2="39080"/>
                        <a14:foregroundMark x1="75000" y1="34483" x2="73750" y2="44828"/>
                        <a14:foregroundMark x1="77500" y1="24138" x2="91250" y2="20690"/>
                        <a14:foregroundMark x1="82500" y1="57471" x2="13750" y2="55172"/>
                      </a14:backgroundRemoval>
                    </a14:imgEffect>
                  </a14:imgLayer>
                </a14:imgProps>
              </a:ext>
              <a:ext uri="{28A0092B-C50C-407E-A947-70E740481C1C}">
                <a14:useLocalDpi xmlns:a14="http://schemas.microsoft.com/office/drawing/2010/main" val="0"/>
              </a:ext>
            </a:extLst>
          </a:blip>
          <a:stretch>
            <a:fillRect/>
          </a:stretch>
        </p:blipFill>
        <p:spPr>
          <a:xfrm>
            <a:off x="10993821" y="943407"/>
            <a:ext cx="1101537" cy="1202595"/>
          </a:xfrm>
          <a:prstGeom prst="rect">
            <a:avLst/>
          </a:prstGeom>
        </p:spPr>
      </p:pic>
      <p:sp>
        <p:nvSpPr>
          <p:cNvPr id="8" name="TextBox 7"/>
          <p:cNvSpPr txBox="1"/>
          <p:nvPr/>
        </p:nvSpPr>
        <p:spPr>
          <a:xfrm>
            <a:off x="11113651" y="2022579"/>
            <a:ext cx="1166648"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422</a:t>
            </a:r>
            <a:endParaRPr lang="en-US" sz="2800" b="1" dirty="0">
              <a:latin typeface="Times New Roman" panose="02020603050405020304" pitchFamily="18" charset="0"/>
              <a:cs typeface="Times New Roman" panose="02020603050405020304" pitchFamily="18"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880267669"/>
              </p:ext>
            </p:extLst>
          </p:nvPr>
        </p:nvGraphicFramePr>
        <p:xfrm>
          <a:off x="2953406" y="2946297"/>
          <a:ext cx="8916990" cy="3508353"/>
        </p:xfrm>
        <a:graphic>
          <a:graphicData uri="http://schemas.openxmlformats.org/drawingml/2006/table">
            <a:tbl>
              <a:tblPr firstRow="1" firstCol="1" bandRow="1">
                <a:tableStyleId>{5C22544A-7EE6-4342-B048-85BDC9FD1C3A}</a:tableStyleId>
              </a:tblPr>
              <a:tblGrid>
                <a:gridCol w="1783398"/>
                <a:gridCol w="1783398"/>
                <a:gridCol w="1783398"/>
                <a:gridCol w="1783398"/>
                <a:gridCol w="1783398"/>
              </a:tblGrid>
              <a:tr h="737359">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Generation </a:t>
                      </a:r>
                      <a:endParaRPr lang="en-US" sz="2400" dirty="0">
                        <a:effectLst/>
                        <a:latin typeface="Times New Roman" panose="02020603050405020304" pitchFamily="18" charset="0"/>
                        <a:cs typeface="Times New Roman" panose="02020603050405020304" pitchFamily="18" charset="0"/>
                      </a:endParaRPr>
                    </a:p>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technology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Natural gas steam turbine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Natural gas steam turbine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Natural gas combined cycle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Natural gas combined cycle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r>
              <a:tr h="582273">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Cooling technology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Withdrawal</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a:effectLst/>
                          <a:latin typeface="Times New Roman" panose="02020603050405020304" pitchFamily="18" charset="0"/>
                          <a:cs typeface="Times New Roman" panose="02020603050405020304" pitchFamily="18" charset="0"/>
                        </a:rPr>
                        <a:t>consumption</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a:effectLst/>
                          <a:latin typeface="Times New Roman" panose="02020603050405020304" pitchFamily="18" charset="0"/>
                          <a:cs typeface="Times New Roman" panose="02020603050405020304" pitchFamily="18" charset="0"/>
                        </a:rPr>
                        <a:t>withdrawal</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consumption</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38281">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Once through</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10000-60000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555625" algn="l"/>
                          <a:tab pos="823595" algn="l"/>
                        </a:tabLst>
                      </a:pPr>
                      <a:r>
                        <a:rPr lang="en-US" sz="1600">
                          <a:effectLst/>
                          <a:latin typeface="Times New Roman" panose="02020603050405020304" pitchFamily="18" charset="0"/>
                          <a:cs typeface="Times New Roman" panose="02020603050405020304" pitchFamily="18" charset="0"/>
                        </a:rPr>
                        <a:t>95-291</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555625" algn="l"/>
                          <a:tab pos="823595" algn="l"/>
                        </a:tabLst>
                      </a:pPr>
                      <a:r>
                        <a:rPr lang="en-US" sz="1600">
                          <a:effectLst/>
                          <a:latin typeface="Times New Roman" panose="02020603050405020304" pitchFamily="18" charset="0"/>
                          <a:cs typeface="Times New Roman" panose="02020603050405020304" pitchFamily="18" charset="0"/>
                        </a:rPr>
                        <a:t>7500-20000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555625" algn="l"/>
                          <a:tab pos="823595" algn="l"/>
                        </a:tabLst>
                      </a:pPr>
                      <a:r>
                        <a:rPr lang="en-US" sz="1600">
                          <a:effectLst/>
                          <a:latin typeface="Times New Roman" panose="02020603050405020304" pitchFamily="18" charset="0"/>
                          <a:cs typeface="Times New Roman" panose="02020603050405020304" pitchFamily="18" charset="0"/>
                        </a:rPr>
                        <a:t>20-100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82273">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Wet-Recirculating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a:effectLst/>
                          <a:latin typeface="Times New Roman" panose="02020603050405020304" pitchFamily="18" charset="0"/>
                          <a:cs typeface="Times New Roman" panose="02020603050405020304" pitchFamily="18" charset="0"/>
                        </a:rPr>
                        <a:t>950-1460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662-1170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150-283</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a:effectLst/>
                          <a:latin typeface="Times New Roman" panose="02020603050405020304" pitchFamily="18" charset="0"/>
                          <a:cs typeface="Times New Roman" panose="02020603050405020304" pitchFamily="18" charset="0"/>
                        </a:rPr>
                        <a:t>130-300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38281">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Dry cooling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a:effectLst/>
                          <a:latin typeface="Times New Roman" panose="02020603050405020304" pitchFamily="18" charset="0"/>
                          <a:cs typeface="Times New Roman" panose="02020603050405020304" pitchFamily="18" charset="0"/>
                        </a:rPr>
                        <a:t>0-4</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a:effectLst/>
                          <a:latin typeface="Times New Roman" panose="02020603050405020304" pitchFamily="18" charset="0"/>
                          <a:cs typeface="Times New Roman" panose="02020603050405020304" pitchFamily="18" charset="0"/>
                        </a:rPr>
                        <a:t>0-4</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0-4</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0-4</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10" name="Slide Number Placeholder 9"/>
          <p:cNvSpPr>
            <a:spLocks noGrp="1"/>
          </p:cNvSpPr>
          <p:nvPr>
            <p:ph type="sldNum" sz="quarter" idx="12"/>
          </p:nvPr>
        </p:nvSpPr>
        <p:spPr/>
        <p:txBody>
          <a:bodyPr/>
          <a:lstStyle/>
          <a:p>
            <a:fld id="{23F9D198-D6A7-4ABF-B472-04FB1D5998A9}" type="slidenum">
              <a:rPr lang="en-US" smtClean="0"/>
              <a:t>18</a:t>
            </a:fld>
            <a:endParaRPr lang="en-US"/>
          </a:p>
        </p:txBody>
      </p:sp>
    </p:spTree>
    <p:extLst>
      <p:ext uri="{BB962C8B-B14F-4D97-AF65-F5344CB8AC3E}">
        <p14:creationId xmlns:p14="http://schemas.microsoft.com/office/powerpoint/2010/main" val="38229451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4109544"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solidFill>
                  <a:schemeClr val="tx1"/>
                </a:solidFill>
                <a:latin typeface="Times New Roman" panose="02020603050405020304" pitchFamily="18" charset="0"/>
                <a:cs typeface="Times New Roman" panose="02020603050405020304" pitchFamily="18" charset="0"/>
              </a:rPr>
              <a:t>         </a:t>
            </a:r>
            <a:r>
              <a:rPr lang="en-US" sz="3200" b="1" dirty="0" smtClean="0">
                <a:solidFill>
                  <a:schemeClr val="tx1"/>
                </a:solidFill>
                <a:latin typeface="Times New Roman" panose="02020603050405020304" pitchFamily="18" charset="0"/>
                <a:cs typeface="Times New Roman" panose="02020603050405020304" pitchFamily="18" charset="0"/>
              </a:rPr>
              <a:t>Nuclear </a:t>
            </a:r>
            <a:endParaRPr lang="en-US" sz="3200" b="1" dirty="0">
              <a:solidFill>
                <a:schemeClr val="tx1"/>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5" cstate="print">
            <a:extLst>
              <a:ext uri="{BEBA8EAE-BF5A-486C-A8C5-ECC9F3942E4B}">
                <a14:imgProps xmlns:a14="http://schemas.microsoft.com/office/drawing/2010/main">
                  <a14:imgLayer r:embed="rId6">
                    <a14:imgEffect>
                      <a14:backgroundRemoval t="7292" b="92708" l="2778" r="88889">
                        <a14:foregroundMark x1="52778" y1="26042" x2="68056" y2="23958"/>
                        <a14:foregroundMark x1="31944" y1="64583" x2="30556" y2="64583"/>
                        <a14:foregroundMark x1="37500" y1="67708" x2="37500" y2="67708"/>
                      </a14:backgroundRemoval>
                    </a14:imgEffect>
                  </a14:imgLayer>
                </a14:imgProps>
              </a:ext>
              <a:ext uri="{28A0092B-C50C-407E-A947-70E740481C1C}">
                <a14:useLocalDpi xmlns:a14="http://schemas.microsoft.com/office/drawing/2010/main" val="0"/>
              </a:ext>
            </a:extLst>
          </a:blip>
          <a:stretch>
            <a:fillRect/>
          </a:stretch>
        </p:blipFill>
        <p:spPr>
          <a:xfrm>
            <a:off x="10636470" y="668586"/>
            <a:ext cx="1232019" cy="1538317"/>
          </a:xfrm>
          <a:prstGeom prst="rect">
            <a:avLst/>
          </a:prstGeom>
        </p:spPr>
      </p:pic>
      <p:sp>
        <p:nvSpPr>
          <p:cNvPr id="4" name="TextBox 3"/>
          <p:cNvSpPr txBox="1"/>
          <p:nvPr/>
        </p:nvSpPr>
        <p:spPr>
          <a:xfrm>
            <a:off x="10979210" y="2098448"/>
            <a:ext cx="546538"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1</a:t>
            </a:r>
            <a:endParaRPr lang="en-US" sz="2400" b="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565362" y="1437744"/>
            <a:ext cx="9934471" cy="3585597"/>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Nuclear </a:t>
            </a:r>
            <a:r>
              <a:rPr lang="en-US" sz="2000" dirty="0">
                <a:latin typeface="Times New Roman" panose="02020603050405020304" pitchFamily="18" charset="0"/>
                <a:cs typeface="Times New Roman" panose="02020603050405020304" pitchFamily="18" charset="0"/>
              </a:rPr>
              <a:t>power cycle uses water in </a:t>
            </a:r>
            <a:r>
              <a:rPr lang="en-US" sz="2000" b="1" dirty="0">
                <a:latin typeface="Times New Roman" panose="02020603050405020304" pitchFamily="18" charset="0"/>
                <a:cs typeface="Times New Roman" panose="02020603050405020304" pitchFamily="18" charset="0"/>
              </a:rPr>
              <a:t>extracting uranium </a:t>
            </a:r>
            <a:r>
              <a:rPr lang="en-US" sz="2000" dirty="0">
                <a:latin typeface="Times New Roman" panose="02020603050405020304" pitchFamily="18" charset="0"/>
                <a:cs typeface="Times New Roman" panose="02020603050405020304" pitchFamily="18" charset="0"/>
              </a:rPr>
              <a:t>and </a:t>
            </a:r>
            <a:r>
              <a:rPr lang="en-US" sz="2000" b="1" dirty="0">
                <a:latin typeface="Times New Roman" panose="02020603050405020304" pitchFamily="18" charset="0"/>
                <a:cs typeface="Times New Roman" panose="02020603050405020304" pitchFamily="18" charset="0"/>
              </a:rPr>
              <a:t>controlling was</a:t>
            </a:r>
            <a:r>
              <a:rPr lang="en-US" sz="2000" dirty="0">
                <a:latin typeface="Times New Roman" panose="02020603050405020304" pitchFamily="18" charset="0"/>
                <a:cs typeface="Times New Roman" panose="02020603050405020304" pitchFamily="18" charset="0"/>
              </a:rPr>
              <a:t>te as well as </a:t>
            </a:r>
            <a:r>
              <a:rPr lang="en-US" sz="2000" b="1" dirty="0">
                <a:latin typeface="Times New Roman" panose="02020603050405020304" pitchFamily="18" charset="0"/>
                <a:cs typeface="Times New Roman" panose="02020603050405020304" pitchFamily="18" charset="0"/>
              </a:rPr>
              <a:t>cooling </a:t>
            </a:r>
            <a:r>
              <a:rPr lang="en-US" sz="2000" b="1" dirty="0" smtClean="0">
                <a:latin typeface="Times New Roman" panose="02020603050405020304" pitchFamily="18" charset="0"/>
                <a:cs typeface="Times New Roman" panose="02020603050405020304" pitchFamily="18" charset="0"/>
              </a:rPr>
              <a:t>process</a:t>
            </a:r>
          </a:p>
          <a:p>
            <a:pPr marL="285750" indent="-285750">
              <a:lnSpc>
                <a:spcPct val="200000"/>
              </a:lnSpc>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Federal </a:t>
            </a:r>
            <a:r>
              <a:rPr lang="en-US" sz="2000" dirty="0">
                <a:latin typeface="Times New Roman" panose="02020603050405020304" pitchFamily="18" charset="0"/>
                <a:cs typeface="Times New Roman" panose="02020603050405020304" pitchFamily="18" charset="0"/>
              </a:rPr>
              <a:t>regulations require that a nuclear power plant needs to have an emergency supply of water that can cool the reactor for 30 days after it shuts down that is about </a:t>
            </a:r>
            <a:r>
              <a:rPr lang="en-US" sz="2000" dirty="0" smtClean="0">
                <a:latin typeface="Times New Roman" panose="02020603050405020304" pitchFamily="18" charset="0"/>
                <a:cs typeface="Times New Roman" panose="02020603050405020304" pitchFamily="18" charset="0"/>
              </a:rPr>
              <a:t>10,000 </a:t>
            </a:r>
            <a:r>
              <a:rPr lang="en-US" sz="2000" dirty="0">
                <a:latin typeface="Times New Roman" panose="02020603050405020304" pitchFamily="18" charset="0"/>
                <a:cs typeface="Times New Roman" panose="02020603050405020304" pitchFamily="18" charset="0"/>
              </a:rPr>
              <a:t>to </a:t>
            </a:r>
            <a:r>
              <a:rPr lang="en-US" sz="2000" dirty="0" smtClean="0">
                <a:latin typeface="Times New Roman" panose="02020603050405020304" pitchFamily="18" charset="0"/>
                <a:cs typeface="Times New Roman" panose="02020603050405020304" pitchFamily="18" charset="0"/>
              </a:rPr>
              <a:t>30,000 gallons </a:t>
            </a:r>
            <a:r>
              <a:rPr lang="en-US" sz="2000" dirty="0">
                <a:latin typeface="Times New Roman" panose="02020603050405020304" pitchFamily="18" charset="0"/>
                <a:cs typeface="Times New Roman" panose="02020603050405020304" pitchFamily="18" charset="0"/>
              </a:rPr>
              <a:t>per minute</a:t>
            </a:r>
            <a:r>
              <a:rPr lang="en-US" sz="2000" dirty="0" smtClean="0">
                <a:latin typeface="Times New Roman" panose="02020603050405020304" pitchFamily="18" charset="0"/>
                <a:cs typeface="Times New Roman" panose="02020603050405020304" pitchFamily="18" charset="0"/>
              </a:rPr>
              <a:t>.</a:t>
            </a:r>
          </a:p>
          <a:p>
            <a:pPr marL="285750" indent="-285750">
              <a:lnSpc>
                <a:spcPct val="150000"/>
              </a:lnSpc>
              <a:buFont typeface="Wingdings" panose="05000000000000000000" pitchFamily="2" charset="2"/>
              <a:buChar char="§"/>
            </a:pPr>
            <a:endParaRPr lang="en-US" dirty="0"/>
          </a:p>
        </p:txBody>
      </p:sp>
      <p:sp>
        <p:nvSpPr>
          <p:cNvPr id="3" name="Slide Number Placeholder 2"/>
          <p:cNvSpPr>
            <a:spLocks noGrp="1"/>
          </p:cNvSpPr>
          <p:nvPr>
            <p:ph type="sldNum" sz="quarter" idx="12"/>
          </p:nvPr>
        </p:nvSpPr>
        <p:spPr/>
        <p:txBody>
          <a:bodyPr/>
          <a:lstStyle/>
          <a:p>
            <a:fld id="{23F9D198-D6A7-4ABF-B472-04FB1D5998A9}" type="slidenum">
              <a:rPr lang="en-US" smtClean="0"/>
              <a:t>19</a:t>
            </a:fld>
            <a:endParaRPr lang="en-US"/>
          </a:p>
        </p:txBody>
      </p:sp>
    </p:spTree>
    <p:extLst>
      <p:ext uri="{BB962C8B-B14F-4D97-AF65-F5344CB8AC3E}">
        <p14:creationId xmlns:p14="http://schemas.microsoft.com/office/powerpoint/2010/main" val="41023242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graphicFrame>
        <p:nvGraphicFramePr>
          <p:cNvPr id="11" name="Diagram 10"/>
          <p:cNvGraphicFramePr/>
          <p:nvPr>
            <p:extLst>
              <p:ext uri="{D42A27DB-BD31-4B8C-83A1-F6EECF244321}">
                <p14:modId xmlns:p14="http://schemas.microsoft.com/office/powerpoint/2010/main" val="2510921793"/>
              </p:ext>
            </p:extLst>
          </p:nvPr>
        </p:nvGraphicFramePr>
        <p:xfrm>
          <a:off x="2031999" y="673946"/>
          <a:ext cx="8267033" cy="593139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2" name="Slide Number Placeholder 1"/>
          <p:cNvSpPr>
            <a:spLocks noGrp="1"/>
          </p:cNvSpPr>
          <p:nvPr>
            <p:ph type="sldNum" sz="quarter" idx="12"/>
          </p:nvPr>
        </p:nvSpPr>
        <p:spPr/>
        <p:txBody>
          <a:bodyPr/>
          <a:lstStyle/>
          <a:p>
            <a:fld id="{23F9D198-D6A7-4ABF-B472-04FB1D5998A9}" type="slidenum">
              <a:rPr lang="en-US" smtClean="0"/>
              <a:t>2</a:t>
            </a:fld>
            <a:endParaRPr lang="en-US"/>
          </a:p>
        </p:txBody>
      </p:sp>
    </p:spTree>
    <p:extLst>
      <p:ext uri="{BB962C8B-B14F-4D97-AF65-F5344CB8AC3E}">
        <p14:creationId xmlns:p14="http://schemas.microsoft.com/office/powerpoint/2010/main" val="35471562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solidFill>
                  <a:schemeClr val="tx1"/>
                </a:solidFill>
                <a:latin typeface="Times New Roman" panose="02020603050405020304" pitchFamily="18" charset="0"/>
                <a:cs typeface="Times New Roman" panose="02020603050405020304" pitchFamily="18" charset="0"/>
              </a:rPr>
              <a:t>     Nuclear Water Intensity</a:t>
            </a:r>
            <a:endParaRPr lang="en-US" sz="2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616617084"/>
              </p:ext>
            </p:extLst>
          </p:nvPr>
        </p:nvGraphicFramePr>
        <p:xfrm>
          <a:off x="2469932" y="2932384"/>
          <a:ext cx="6674068" cy="2598936"/>
        </p:xfrm>
        <a:graphic>
          <a:graphicData uri="http://schemas.openxmlformats.org/drawingml/2006/table">
            <a:tbl>
              <a:tblPr firstRow="1" firstCol="1" bandRow="1">
                <a:tableStyleId>{5C22544A-7EE6-4342-B048-85BDC9FD1C3A}</a:tableStyleId>
              </a:tblPr>
              <a:tblGrid>
                <a:gridCol w="2267755"/>
                <a:gridCol w="2290598"/>
                <a:gridCol w="2115715"/>
              </a:tblGrid>
              <a:tr h="649734">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Cooling technology</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smtClean="0">
                          <a:effectLst/>
                          <a:latin typeface="Times New Roman" panose="02020603050405020304" pitchFamily="18" charset="0"/>
                          <a:cs typeface="Times New Roman" panose="02020603050405020304" pitchFamily="18" charset="0"/>
                        </a:rPr>
                        <a:t>Withdrawal</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smtClean="0">
                          <a:effectLst/>
                          <a:latin typeface="Times New Roman" panose="02020603050405020304" pitchFamily="18" charset="0"/>
                          <a:cs typeface="Times New Roman" panose="02020603050405020304" pitchFamily="18" charset="0"/>
                        </a:rPr>
                        <a:t>Consumption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r>
              <a:tr h="649734">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Once through</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25,000-60,000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200000"/>
                        </a:lnSpc>
                        <a:spcBef>
                          <a:spcPts val="0"/>
                        </a:spcBef>
                        <a:spcAft>
                          <a:spcPts val="0"/>
                        </a:spcAft>
                        <a:tabLst>
                          <a:tab pos="555625" algn="l"/>
                          <a:tab pos="823595" algn="l"/>
                        </a:tabLst>
                      </a:pPr>
                      <a:r>
                        <a:rPr lang="en-US" sz="1800">
                          <a:effectLst/>
                          <a:latin typeface="Times New Roman" panose="02020603050405020304" pitchFamily="18" charset="0"/>
                          <a:cs typeface="Times New Roman" panose="02020603050405020304" pitchFamily="18" charset="0"/>
                        </a:rPr>
                        <a:t>	100-400	</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649734">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Wet-recirculating</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a:effectLst/>
                          <a:latin typeface="Times New Roman" panose="02020603050405020304" pitchFamily="18" charset="0"/>
                          <a:cs typeface="Times New Roman" panose="02020603050405020304" pitchFamily="18" charset="0"/>
                        </a:rPr>
                        <a:t>800-2,600</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a:effectLst/>
                          <a:latin typeface="Times New Roman" panose="02020603050405020304" pitchFamily="18" charset="0"/>
                          <a:cs typeface="Times New Roman" panose="02020603050405020304" pitchFamily="18" charset="0"/>
                        </a:rPr>
                        <a:t>600-800</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649734">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Dry cooling</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a:effectLst/>
                          <a:latin typeface="Times New Roman" panose="02020603050405020304" pitchFamily="18" charset="0"/>
                          <a:cs typeface="Times New Roman" panose="02020603050405020304" pitchFamily="18" charset="0"/>
                        </a:rPr>
                        <a:t>N/A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N/A</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Rectangle 3"/>
          <p:cNvSpPr/>
          <p:nvPr/>
        </p:nvSpPr>
        <p:spPr>
          <a:xfrm>
            <a:off x="641131" y="1618593"/>
            <a:ext cx="10089931" cy="1015663"/>
          </a:xfrm>
          <a:prstGeom prst="rect">
            <a:avLst/>
          </a:prstGeom>
        </p:spPr>
        <p:txBody>
          <a:bodyPr wrap="square">
            <a:spAutoFit/>
          </a:bodyPr>
          <a:lstStyle/>
          <a:p>
            <a:pPr marL="285750" indent="-285750">
              <a:lnSpc>
                <a:spcPct val="150000"/>
              </a:lnSpc>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Waste storage needs either a water based storage pool or air cooling systems to </a:t>
            </a:r>
            <a:r>
              <a:rPr lang="en-US" sz="2000" dirty="0" smtClean="0">
                <a:latin typeface="Times New Roman" panose="02020603050405020304" pitchFamily="18" charset="0"/>
                <a:cs typeface="Times New Roman" panose="02020603050405020304" pitchFamily="18" charset="0"/>
              </a:rPr>
              <a:t>cool down </a:t>
            </a:r>
            <a:r>
              <a:rPr lang="en-US" sz="2000" dirty="0">
                <a:latin typeface="Times New Roman" panose="02020603050405020304" pitchFamily="18" charset="0"/>
                <a:cs typeface="Times New Roman" panose="02020603050405020304" pitchFamily="18" charset="0"/>
              </a:rPr>
              <a:t>uranium fuel bundles. This stage can last as long as 15 years</a:t>
            </a:r>
          </a:p>
        </p:txBody>
      </p:sp>
      <p:sp>
        <p:nvSpPr>
          <p:cNvPr id="2" name="Slide Number Placeholder 1"/>
          <p:cNvSpPr>
            <a:spLocks noGrp="1"/>
          </p:cNvSpPr>
          <p:nvPr>
            <p:ph type="sldNum" sz="quarter" idx="12"/>
          </p:nvPr>
        </p:nvSpPr>
        <p:spPr/>
        <p:txBody>
          <a:bodyPr/>
          <a:lstStyle/>
          <a:p>
            <a:fld id="{23F9D198-D6A7-4ABF-B472-04FB1D5998A9}" type="slidenum">
              <a:rPr lang="en-US" smtClean="0"/>
              <a:t>20</a:t>
            </a:fld>
            <a:endParaRPr lang="en-US"/>
          </a:p>
        </p:txBody>
      </p:sp>
    </p:spTree>
    <p:extLst>
      <p:ext uri="{BB962C8B-B14F-4D97-AF65-F5344CB8AC3E}">
        <p14:creationId xmlns:p14="http://schemas.microsoft.com/office/powerpoint/2010/main" val="34641211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3200" b="1" dirty="0" smtClean="0">
                <a:solidFill>
                  <a:schemeClr val="tx1"/>
                </a:solidFill>
                <a:latin typeface="Times New Roman" panose="02020603050405020304" pitchFamily="18" charset="0"/>
                <a:cs typeface="Times New Roman" panose="02020603050405020304" pitchFamily="18" charset="0"/>
              </a:rPr>
              <a:t>Hydroelectric</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626213" y="1317075"/>
            <a:ext cx="10731062" cy="3570208"/>
          </a:xfrm>
          <a:prstGeom prst="rect">
            <a:avLst/>
          </a:prstGeom>
          <a:noFill/>
        </p:spPr>
        <p:txBody>
          <a:bodyPr wrap="square" rtlCol="0">
            <a:spAutoFit/>
          </a:bodyPr>
          <a:lstStyle/>
          <a:p>
            <a:pPr>
              <a:lnSpc>
                <a:spcPct val="200000"/>
              </a:lnSpc>
            </a:pPr>
            <a:r>
              <a:rPr lang="en-US" sz="2400" b="1" dirty="0" smtClean="0">
                <a:latin typeface="Times New Roman" panose="02020603050405020304" pitchFamily="18" charset="0"/>
                <a:cs typeface="Times New Roman" panose="02020603050405020304" pitchFamily="18" charset="0"/>
              </a:rPr>
              <a:t>Conversion Technology:</a:t>
            </a:r>
          </a:p>
          <a:p>
            <a:pPr marL="285750" indent="-285750">
              <a:lnSpc>
                <a:spcPct val="200000"/>
              </a:lnSpc>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Dams</a:t>
            </a:r>
            <a:r>
              <a:rPr lang="en-US" sz="2000" dirty="0">
                <a:latin typeface="Times New Roman" panose="02020603050405020304" pitchFamily="18" charset="0"/>
                <a:cs typeface="Times New Roman" panose="02020603050405020304" pitchFamily="18" charset="0"/>
              </a:rPr>
              <a:t>: water is elevated to a height and then released over a turbine to produce the amount of pressure needed </a:t>
            </a:r>
            <a:endParaRPr lang="en-US" sz="2000" dirty="0" smtClean="0">
              <a:latin typeface="Times New Roman" panose="02020603050405020304" pitchFamily="18" charset="0"/>
              <a:cs typeface="Times New Roman" panose="02020603050405020304" pitchFamily="18" charset="0"/>
            </a:endParaRPr>
          </a:p>
          <a:p>
            <a:pPr marL="285750" indent="-285750">
              <a:lnSpc>
                <a:spcPct val="200000"/>
              </a:lnSpc>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Run </a:t>
            </a:r>
            <a:r>
              <a:rPr lang="en-US" sz="2000" b="1" dirty="0">
                <a:latin typeface="Times New Roman" panose="02020603050405020304" pitchFamily="18" charset="0"/>
                <a:cs typeface="Times New Roman" panose="02020603050405020304" pitchFamily="18" charset="0"/>
              </a:rPr>
              <a:t>of River</a:t>
            </a:r>
            <a:r>
              <a:rPr lang="en-US" sz="2000" dirty="0">
                <a:latin typeface="Times New Roman" panose="02020603050405020304" pitchFamily="18" charset="0"/>
                <a:cs typeface="Times New Roman" panose="02020603050405020304" pitchFamily="18" charset="0"/>
              </a:rPr>
              <a:t>: divert the flow of river toward a turbine and then return it back to the stream</a:t>
            </a:r>
            <a:endParaRPr lang="en-US" sz="2000" dirty="0" smtClean="0">
              <a:latin typeface="Times New Roman" panose="02020603050405020304" pitchFamily="18" charset="0"/>
              <a:cs typeface="Times New Roman" panose="02020603050405020304" pitchFamily="18" charset="0"/>
            </a:endParaRPr>
          </a:p>
          <a:p>
            <a:pPr marL="285750" indent="-285750">
              <a:lnSpc>
                <a:spcPct val="200000"/>
              </a:lnSpc>
              <a:buFont typeface="Wingdings" panose="05000000000000000000" pitchFamily="2" charset="2"/>
              <a:buChar char="ü"/>
            </a:pPr>
            <a:r>
              <a:rPr lang="en-US" sz="2000" b="1" dirty="0">
                <a:latin typeface="Times New Roman" panose="02020603050405020304" pitchFamily="18" charset="0"/>
                <a:cs typeface="Times New Roman" panose="02020603050405020304" pitchFamily="18" charset="0"/>
              </a:rPr>
              <a:t>Pumped Storage</a:t>
            </a:r>
            <a:r>
              <a:rPr lang="en-US" sz="2000" dirty="0">
                <a:latin typeface="Times New Roman" panose="02020603050405020304" pitchFamily="18" charset="0"/>
                <a:cs typeface="Times New Roman" panose="02020603050405020304" pitchFamily="18" charset="0"/>
              </a:rPr>
              <a:t>: storing water in a higher level reservoir in off peak hours and use it in peak hours</a:t>
            </a:r>
            <a:endParaRPr lang="en-US" sz="2000" dirty="0" smtClean="0">
              <a:latin typeface="Times New Roman" panose="02020603050405020304" pitchFamily="18" charset="0"/>
              <a:cs typeface="Times New Roman" panose="02020603050405020304" pitchFamily="18" charset="0"/>
            </a:endParaRPr>
          </a:p>
          <a:p>
            <a:r>
              <a:rPr lang="en-US" dirty="0" smtClean="0"/>
              <a:t> </a:t>
            </a:r>
            <a:endParaRPr lang="en-US" dirty="0"/>
          </a:p>
        </p:txBody>
      </p:sp>
      <p:pic>
        <p:nvPicPr>
          <p:cNvPr id="3" name="Picture 2"/>
          <p:cNvPicPr>
            <a:picLocks noChangeAspect="1"/>
          </p:cNvPicPr>
          <p:nvPr/>
        </p:nvPicPr>
        <p:blipFill>
          <a:blip r:embed="rId5" cstate="print">
            <a:extLst>
              <a:ext uri="{BEBA8EAE-BF5A-486C-A8C5-ECC9F3942E4B}">
                <a14:imgProps xmlns:a14="http://schemas.microsoft.com/office/drawing/2010/main">
                  <a14:imgLayer r:embed="rId6">
                    <a14:imgEffect>
                      <a14:backgroundRemoval t="6061" b="90909" l="3030" r="92424">
                        <a14:foregroundMark x1="51515" y1="81818" x2="51515" y2="81818"/>
                      </a14:backgroundRemoval>
                    </a14:imgEffect>
                  </a14:imgLayer>
                </a14:imgProps>
              </a:ext>
              <a:ext uri="{28A0092B-C50C-407E-A947-70E740481C1C}">
                <a14:useLocalDpi xmlns:a14="http://schemas.microsoft.com/office/drawing/2010/main" val="0"/>
              </a:ext>
            </a:extLst>
          </a:blip>
          <a:stretch>
            <a:fillRect/>
          </a:stretch>
        </p:blipFill>
        <p:spPr>
          <a:xfrm>
            <a:off x="10487053" y="873305"/>
            <a:ext cx="1381396" cy="1381396"/>
          </a:xfrm>
          <a:prstGeom prst="rect">
            <a:avLst/>
          </a:prstGeom>
        </p:spPr>
      </p:pic>
      <p:sp>
        <p:nvSpPr>
          <p:cNvPr id="8" name="TextBox 7"/>
          <p:cNvSpPr txBox="1"/>
          <p:nvPr/>
        </p:nvSpPr>
        <p:spPr>
          <a:xfrm>
            <a:off x="10773102" y="2121296"/>
            <a:ext cx="809297"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365</a:t>
            </a:r>
            <a:endParaRPr lang="en-US"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23F9D198-D6A7-4ABF-B472-04FB1D5998A9}" type="slidenum">
              <a:rPr lang="en-US" smtClean="0"/>
              <a:t>21</a:t>
            </a:fld>
            <a:endParaRPr lang="en-US"/>
          </a:p>
        </p:txBody>
      </p:sp>
    </p:spTree>
    <p:extLst>
      <p:ext uri="{BB962C8B-B14F-4D97-AF65-F5344CB8AC3E}">
        <p14:creationId xmlns:p14="http://schemas.microsoft.com/office/powerpoint/2010/main" val="18099427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solidFill>
                  <a:schemeClr val="tx1"/>
                </a:solidFill>
                <a:latin typeface="Times New Roman" panose="02020603050405020304" pitchFamily="18" charset="0"/>
                <a:cs typeface="Times New Roman" panose="02020603050405020304" pitchFamily="18" charset="0"/>
              </a:rPr>
              <a:t>    Hydroelectric Water Intensity</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1122412" y="1103587"/>
            <a:ext cx="9932276" cy="3785652"/>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Most </a:t>
            </a:r>
            <a:r>
              <a:rPr lang="en-US" sz="2000" dirty="0">
                <a:latin typeface="Times New Roman" panose="02020603050405020304" pitchFamily="18" charset="0"/>
                <a:cs typeface="Times New Roman" panose="02020603050405020304" pitchFamily="18" charset="0"/>
              </a:rPr>
              <a:t>intensive renewable source in case of </a:t>
            </a:r>
            <a:r>
              <a:rPr lang="en-US" sz="2000" dirty="0" smtClean="0">
                <a:latin typeface="Times New Roman" panose="02020603050405020304" pitchFamily="18" charset="0"/>
                <a:cs typeface="Times New Roman" panose="02020603050405020304" pitchFamily="18" charset="0"/>
              </a:rPr>
              <a:t>water </a:t>
            </a:r>
          </a:p>
          <a:p>
            <a:pPr marL="285750" indent="-285750">
              <a:lnSpc>
                <a:spcPct val="200000"/>
              </a:lnSpc>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Water </a:t>
            </a:r>
            <a:r>
              <a:rPr lang="en-US" sz="2000" dirty="0">
                <a:latin typeface="Times New Roman" panose="02020603050405020304" pitchFamily="18" charset="0"/>
                <a:cs typeface="Times New Roman" panose="02020603050405020304" pitchFamily="18" charset="0"/>
              </a:rPr>
              <a:t>is actually the basis of the </a:t>
            </a:r>
            <a:r>
              <a:rPr lang="en-US" sz="2000" dirty="0" smtClean="0">
                <a:latin typeface="Times New Roman" panose="02020603050405020304" pitchFamily="18" charset="0"/>
                <a:cs typeface="Times New Roman" panose="02020603050405020304" pitchFamily="18" charset="0"/>
              </a:rPr>
              <a:t>process and there is no cooling</a:t>
            </a:r>
          </a:p>
          <a:p>
            <a:pPr marL="285750" indent="-285750">
              <a:lnSpc>
                <a:spcPct val="200000"/>
              </a:lnSpc>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Factors effecting water consumption:</a:t>
            </a:r>
          </a:p>
          <a:p>
            <a:pPr>
              <a:lnSpc>
                <a:spcPct val="200000"/>
              </a:lnSpc>
            </a:pPr>
            <a:r>
              <a:rPr lang="en-US" sz="2000" dirty="0" smtClean="0">
                <a:latin typeface="Times New Roman" panose="02020603050405020304" pitchFamily="18" charset="0"/>
                <a:cs typeface="Times New Roman" panose="02020603050405020304" pitchFamily="18" charset="0"/>
              </a:rPr>
              <a:t>         Reservoir </a:t>
            </a:r>
            <a:r>
              <a:rPr lang="en-US" sz="2000" dirty="0">
                <a:latin typeface="Times New Roman" panose="02020603050405020304" pitchFamily="18" charset="0"/>
                <a:cs typeface="Times New Roman" panose="02020603050405020304" pitchFamily="18" charset="0"/>
              </a:rPr>
              <a:t>location and </a:t>
            </a:r>
            <a:r>
              <a:rPr lang="en-US" sz="2000" dirty="0" smtClean="0">
                <a:latin typeface="Times New Roman" panose="02020603050405020304" pitchFamily="18" charset="0"/>
                <a:cs typeface="Times New Roman" panose="02020603050405020304" pitchFamily="18" charset="0"/>
              </a:rPr>
              <a:t>size</a:t>
            </a:r>
          </a:p>
          <a:p>
            <a:pPr>
              <a:lnSpc>
                <a:spcPct val="200000"/>
              </a:lnSpc>
            </a:pPr>
            <a:r>
              <a:rPr lang="en-US" sz="2000" dirty="0" smtClean="0">
                <a:latin typeface="Times New Roman" panose="02020603050405020304" pitchFamily="18" charset="0"/>
                <a:cs typeface="Times New Roman" panose="02020603050405020304" pitchFamily="18" charset="0"/>
              </a:rPr>
              <a:t>         Dam type</a:t>
            </a:r>
          </a:p>
          <a:p>
            <a:pPr>
              <a:lnSpc>
                <a:spcPct val="200000"/>
              </a:lnSpc>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Climate</a:t>
            </a:r>
            <a:endParaRPr lang="en-US" dirty="0" smtClean="0"/>
          </a:p>
        </p:txBody>
      </p:sp>
      <p:graphicFrame>
        <p:nvGraphicFramePr>
          <p:cNvPr id="8" name="Table 7"/>
          <p:cNvGraphicFramePr>
            <a:graphicFrameLocks noGrp="1"/>
          </p:cNvGraphicFramePr>
          <p:nvPr>
            <p:extLst>
              <p:ext uri="{D42A27DB-BD31-4B8C-83A1-F6EECF244321}">
                <p14:modId xmlns:p14="http://schemas.microsoft.com/office/powerpoint/2010/main" val="1094861481"/>
              </p:ext>
            </p:extLst>
          </p:nvPr>
        </p:nvGraphicFramePr>
        <p:xfrm>
          <a:off x="4964492" y="4259178"/>
          <a:ext cx="5816927" cy="1645920"/>
        </p:xfrm>
        <a:graphic>
          <a:graphicData uri="http://schemas.openxmlformats.org/drawingml/2006/table">
            <a:tbl>
              <a:tblPr firstRow="1" firstCol="1" bandRow="1">
                <a:tableStyleId>{5C22544A-7EE6-4342-B048-85BDC9FD1C3A}</a:tableStyleId>
              </a:tblPr>
              <a:tblGrid>
                <a:gridCol w="2802653"/>
                <a:gridCol w="1460938"/>
                <a:gridCol w="1553336"/>
              </a:tblGrid>
              <a:tr h="398513">
                <a:tc>
                  <a:txBody>
                    <a:bodyPr/>
                    <a:lstStyle/>
                    <a:p>
                      <a:pPr marL="0" marR="0" algn="l">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 </a:t>
                      </a:r>
                      <a:r>
                        <a:rPr lang="en-US" sz="1800" dirty="0" smtClean="0">
                          <a:effectLst/>
                          <a:latin typeface="Times New Roman" panose="02020603050405020304" pitchFamily="18" charset="0"/>
                          <a:cs typeface="Times New Roman" panose="02020603050405020304" pitchFamily="18" charset="0"/>
                        </a:rPr>
                        <a:t>Generation Technology</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Withdrawal</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Consumption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r>
              <a:tr h="398513">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Small hydro</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55000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48-3800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98513">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Large hydro</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a:effectLst/>
                          <a:latin typeface="Times New Roman" panose="02020603050405020304" pitchFamily="18" charset="0"/>
                          <a:cs typeface="Times New Roman" panose="02020603050405020304" pitchFamily="18" charset="0"/>
                        </a:rPr>
                        <a:t>20000</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10-660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 name="Slide Number Placeholder 2"/>
          <p:cNvSpPr>
            <a:spLocks noGrp="1"/>
          </p:cNvSpPr>
          <p:nvPr>
            <p:ph type="sldNum" sz="quarter" idx="12"/>
          </p:nvPr>
        </p:nvSpPr>
        <p:spPr/>
        <p:txBody>
          <a:bodyPr/>
          <a:lstStyle/>
          <a:p>
            <a:fld id="{23F9D198-D6A7-4ABF-B472-04FB1D5998A9}" type="slidenum">
              <a:rPr lang="en-US" smtClean="0"/>
              <a:t>22</a:t>
            </a:fld>
            <a:endParaRPr lang="en-US"/>
          </a:p>
        </p:txBody>
      </p:sp>
    </p:spTree>
    <p:extLst>
      <p:ext uri="{BB962C8B-B14F-4D97-AF65-F5344CB8AC3E}">
        <p14:creationId xmlns:p14="http://schemas.microsoft.com/office/powerpoint/2010/main" val="24725014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4561490"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3200" b="1" dirty="0" smtClean="0">
                <a:solidFill>
                  <a:schemeClr val="tx1"/>
                </a:solidFill>
                <a:latin typeface="Times New Roman" panose="02020603050405020304" pitchFamily="18" charset="0"/>
                <a:cs typeface="Times New Roman" panose="02020603050405020304" pitchFamily="18" charset="0"/>
              </a:rPr>
              <a:t>Wind</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524680" y="1378871"/>
            <a:ext cx="8976672" cy="3477875"/>
          </a:xfrm>
          <a:prstGeom prst="rect">
            <a:avLst/>
          </a:prstGeom>
          <a:noFill/>
        </p:spPr>
        <p:txBody>
          <a:bodyPr wrap="square" rtlCol="0">
            <a:spAutoFit/>
          </a:bodyPr>
          <a:lstStyle/>
          <a:p>
            <a:pPr>
              <a:lnSpc>
                <a:spcPct val="150000"/>
              </a:lnSpc>
            </a:pPr>
            <a:endParaRPr lang="en-US" sz="2400" dirty="0" smtClean="0">
              <a:latin typeface="Times New Roman" panose="02020603050405020304" pitchFamily="18" charset="0"/>
              <a:cs typeface="Times New Roman" panose="02020603050405020304" pitchFamily="18" charset="0"/>
            </a:endParaRPr>
          </a:p>
          <a:p>
            <a:pPr marL="342900" indent="-342900" algn="just">
              <a:lnSpc>
                <a:spcPct val="20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Location </a:t>
            </a:r>
            <a:r>
              <a:rPr lang="en-US" sz="2400" dirty="0">
                <a:latin typeface="Times New Roman" panose="02020603050405020304" pitchFamily="18" charset="0"/>
                <a:cs typeface="Times New Roman" panose="02020603050405020304" pitchFamily="18" charset="0"/>
              </a:rPr>
              <a:t>of the farm determines the water intensity.</a:t>
            </a:r>
          </a:p>
          <a:p>
            <a:pPr marL="342900" indent="-342900" algn="just">
              <a:lnSpc>
                <a:spcPct val="20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Water is only needed for washing the blades for higher efficiency so, dry and dusty lands aren’t qualified for a water efficient wind farm.</a:t>
            </a:r>
          </a:p>
          <a:p>
            <a:pPr marL="342900" indent="-342900">
              <a:lnSpc>
                <a:spcPct val="200000"/>
              </a:lnSpc>
              <a:buFont typeface="Wingdings" panose="05000000000000000000" pitchFamily="2" charset="2"/>
              <a:buChar char="§"/>
            </a:pPr>
            <a:endParaRPr lang="en-US" sz="2000" dirty="0" smtClean="0">
              <a:latin typeface="Times New Roman" panose="02020603050405020304" pitchFamily="18" charset="0"/>
              <a:cs typeface="Times New Roman" panose="02020603050405020304" pitchFamily="18" charset="0"/>
            </a:endParaRPr>
          </a:p>
        </p:txBody>
      </p:sp>
      <p:sp>
        <p:nvSpPr>
          <p:cNvPr id="3" name="TextBox 2"/>
          <p:cNvSpPr txBox="1"/>
          <p:nvPr/>
        </p:nvSpPr>
        <p:spPr>
          <a:xfrm rot="19119828">
            <a:off x="7137444" y="26368"/>
            <a:ext cx="2858814" cy="369332"/>
          </a:xfrm>
          <a:prstGeom prst="rect">
            <a:avLst/>
          </a:prstGeom>
          <a:noFill/>
        </p:spPr>
        <p:txBody>
          <a:bodyPr wrap="square" rtlCol="0">
            <a:spAutoFit/>
          </a:bodyPr>
          <a:lstStyle/>
          <a:p>
            <a:r>
              <a:rPr lang="en-US" dirty="0" smtClean="0">
                <a:solidFill>
                  <a:srgbClr val="4C7AA8"/>
                </a:solidFill>
                <a:latin typeface="Times New Roman" panose="02020603050405020304" pitchFamily="18" charset="0"/>
                <a:cs typeface="Times New Roman" panose="02020603050405020304" pitchFamily="18" charset="0"/>
              </a:rPr>
              <a:t>No Pollutants</a:t>
            </a:r>
            <a:endParaRPr lang="en-US" dirty="0">
              <a:solidFill>
                <a:srgbClr val="4C7AA8"/>
              </a:solidFill>
              <a:latin typeface="Times New Roman" panose="02020603050405020304" pitchFamily="18" charset="0"/>
              <a:cs typeface="Times New Roman" panose="02020603050405020304" pitchFamily="18" charset="0"/>
            </a:endParaRPr>
          </a:p>
        </p:txBody>
      </p:sp>
      <p:sp>
        <p:nvSpPr>
          <p:cNvPr id="4" name="TextBox 3"/>
          <p:cNvSpPr txBox="1"/>
          <p:nvPr/>
        </p:nvSpPr>
        <p:spPr>
          <a:xfrm rot="19282381">
            <a:off x="4584759" y="653671"/>
            <a:ext cx="2322787" cy="369332"/>
          </a:xfrm>
          <a:prstGeom prst="rect">
            <a:avLst/>
          </a:prstGeom>
          <a:noFill/>
        </p:spPr>
        <p:txBody>
          <a:bodyPr wrap="square" rtlCol="0">
            <a:spAutoFit/>
          </a:bodyPr>
          <a:lstStyle/>
          <a:p>
            <a:r>
              <a:rPr lang="en-US" dirty="0" smtClean="0">
                <a:solidFill>
                  <a:srgbClr val="4C7AA8"/>
                </a:solidFill>
                <a:latin typeface="Times New Roman" panose="02020603050405020304" pitchFamily="18" charset="0"/>
                <a:cs typeface="Times New Roman" panose="02020603050405020304" pitchFamily="18" charset="0"/>
              </a:rPr>
              <a:t>No Greenhouse Gases</a:t>
            </a:r>
            <a:endParaRPr lang="en-US" dirty="0">
              <a:solidFill>
                <a:srgbClr val="4C7AA8"/>
              </a:solidFill>
              <a:latin typeface="Times New Roman" panose="02020603050405020304" pitchFamily="18" charset="0"/>
              <a:cs typeface="Times New Roman" panose="02020603050405020304" pitchFamily="18" charset="0"/>
            </a:endParaRPr>
          </a:p>
        </p:txBody>
      </p:sp>
      <p:sp>
        <p:nvSpPr>
          <p:cNvPr id="8" name="TextBox 7"/>
          <p:cNvSpPr txBox="1"/>
          <p:nvPr/>
        </p:nvSpPr>
        <p:spPr>
          <a:xfrm rot="19098388">
            <a:off x="8005164" y="94884"/>
            <a:ext cx="2207172" cy="369332"/>
          </a:xfrm>
          <a:prstGeom prst="rect">
            <a:avLst/>
          </a:prstGeom>
          <a:noFill/>
        </p:spPr>
        <p:txBody>
          <a:bodyPr wrap="square" rtlCol="0">
            <a:spAutoFit/>
          </a:bodyPr>
          <a:lstStyle/>
          <a:p>
            <a:r>
              <a:rPr lang="en-US" dirty="0" smtClean="0">
                <a:solidFill>
                  <a:srgbClr val="4C7AA8"/>
                </a:solidFill>
                <a:latin typeface="Times New Roman" panose="02020603050405020304" pitchFamily="18" charset="0"/>
                <a:cs typeface="Times New Roman" panose="02020603050405020304" pitchFamily="18" charset="0"/>
              </a:rPr>
              <a:t>No Mining</a:t>
            </a:r>
            <a:endParaRPr lang="en-US" dirty="0">
              <a:solidFill>
                <a:srgbClr val="4C7AA8"/>
              </a:solidFill>
              <a:latin typeface="Times New Roman" panose="02020603050405020304" pitchFamily="18" charset="0"/>
              <a:cs typeface="Times New Roman" panose="02020603050405020304" pitchFamily="18" charset="0"/>
            </a:endParaRPr>
          </a:p>
        </p:txBody>
      </p:sp>
      <p:sp>
        <p:nvSpPr>
          <p:cNvPr id="10" name="TextBox 9"/>
          <p:cNvSpPr txBox="1"/>
          <p:nvPr/>
        </p:nvSpPr>
        <p:spPr>
          <a:xfrm rot="19170047">
            <a:off x="6350664" y="380057"/>
            <a:ext cx="2312276" cy="369332"/>
          </a:xfrm>
          <a:prstGeom prst="rect">
            <a:avLst/>
          </a:prstGeom>
          <a:noFill/>
        </p:spPr>
        <p:txBody>
          <a:bodyPr wrap="square" rtlCol="0">
            <a:spAutoFit/>
          </a:bodyPr>
          <a:lstStyle/>
          <a:p>
            <a:r>
              <a:rPr lang="en-US" dirty="0" smtClean="0">
                <a:solidFill>
                  <a:srgbClr val="4C7AA8"/>
                </a:solidFill>
                <a:latin typeface="Times New Roman" panose="02020603050405020304" pitchFamily="18" charset="0"/>
                <a:cs typeface="Times New Roman" panose="02020603050405020304" pitchFamily="18" charset="0"/>
              </a:rPr>
              <a:t>Cheap and Easy</a:t>
            </a:r>
            <a:endParaRPr lang="en-US" dirty="0">
              <a:solidFill>
                <a:srgbClr val="4C7AA8"/>
              </a:solidFill>
              <a:latin typeface="Times New Roman" panose="02020603050405020304" pitchFamily="18" charset="0"/>
              <a:cs typeface="Times New Roman" panose="02020603050405020304" pitchFamily="18" charset="0"/>
            </a:endParaRPr>
          </a:p>
        </p:txBody>
      </p:sp>
      <p:sp>
        <p:nvSpPr>
          <p:cNvPr id="11" name="TextBox 10"/>
          <p:cNvSpPr txBox="1"/>
          <p:nvPr/>
        </p:nvSpPr>
        <p:spPr>
          <a:xfrm rot="19278971">
            <a:off x="5360928" y="518073"/>
            <a:ext cx="2585546" cy="369332"/>
          </a:xfrm>
          <a:prstGeom prst="rect">
            <a:avLst/>
          </a:prstGeom>
          <a:noFill/>
        </p:spPr>
        <p:txBody>
          <a:bodyPr wrap="square" rtlCol="0">
            <a:spAutoFit/>
          </a:bodyPr>
          <a:lstStyle/>
          <a:p>
            <a:r>
              <a:rPr lang="en-US" dirty="0" smtClean="0">
                <a:solidFill>
                  <a:srgbClr val="4C7AA8"/>
                </a:solidFill>
                <a:latin typeface="Times New Roman" panose="02020603050405020304" pitchFamily="18" charset="0"/>
                <a:cs typeface="Times New Roman" panose="02020603050405020304" pitchFamily="18" charset="0"/>
              </a:rPr>
              <a:t>Low Water Intensity</a:t>
            </a:r>
            <a:endParaRPr lang="en-US" dirty="0">
              <a:solidFill>
                <a:srgbClr val="4C7AA8"/>
              </a:solidFill>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57489" y="943276"/>
            <a:ext cx="1009727" cy="1221855"/>
          </a:xfrm>
          <a:prstGeom prst="rect">
            <a:avLst/>
          </a:prstGeom>
        </p:spPr>
      </p:pic>
      <p:sp>
        <p:nvSpPr>
          <p:cNvPr id="13" name="TextBox 12"/>
          <p:cNvSpPr txBox="1"/>
          <p:nvPr/>
        </p:nvSpPr>
        <p:spPr>
          <a:xfrm>
            <a:off x="10839186" y="2303187"/>
            <a:ext cx="646331" cy="461665"/>
          </a:xfrm>
          <a:prstGeom prst="rect">
            <a:avLst/>
          </a:prstGeom>
          <a:noFill/>
        </p:spPr>
        <p:txBody>
          <a:bodyPr wrap="none" rtlCol="0">
            <a:spAutoFit/>
          </a:bodyPr>
          <a:lstStyle/>
          <a:p>
            <a:r>
              <a:rPr lang="en-US" sz="2400" b="1" dirty="0" smtClean="0">
                <a:latin typeface="Times New Roman" panose="02020603050405020304" pitchFamily="18" charset="0"/>
                <a:cs typeface="Times New Roman" panose="02020603050405020304" pitchFamily="18" charset="0"/>
              </a:rPr>
              <a:t>165</a:t>
            </a:r>
            <a:endParaRPr lang="en-US" sz="2400" b="1" dirty="0">
              <a:latin typeface="Times New Roman" panose="02020603050405020304" pitchFamily="18" charset="0"/>
              <a:cs typeface="Times New Roman" panose="02020603050405020304" pitchFamily="18" charset="0"/>
            </a:endParaRPr>
          </a:p>
        </p:txBody>
      </p:sp>
      <p:sp>
        <p:nvSpPr>
          <p:cNvPr id="9" name="Slide Number Placeholder 8"/>
          <p:cNvSpPr>
            <a:spLocks noGrp="1"/>
          </p:cNvSpPr>
          <p:nvPr>
            <p:ph type="sldNum" sz="quarter" idx="12"/>
          </p:nvPr>
        </p:nvSpPr>
        <p:spPr/>
        <p:txBody>
          <a:bodyPr/>
          <a:lstStyle/>
          <a:p>
            <a:fld id="{23F9D198-D6A7-4ABF-B472-04FB1D5998A9}" type="slidenum">
              <a:rPr lang="en-US" smtClean="0"/>
              <a:t>23</a:t>
            </a:fld>
            <a:endParaRPr lang="en-US"/>
          </a:p>
        </p:txBody>
      </p:sp>
    </p:spTree>
    <p:extLst>
      <p:ext uri="{BB962C8B-B14F-4D97-AF65-F5344CB8AC3E}">
        <p14:creationId xmlns:p14="http://schemas.microsoft.com/office/powerpoint/2010/main" val="2544453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12904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Wind Water Intensity</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851337" y="1409017"/>
            <a:ext cx="9532883" cy="3673121"/>
          </a:xfrm>
          <a:prstGeom prst="rect">
            <a:avLst/>
          </a:prstGeom>
          <a:noFill/>
        </p:spPr>
        <p:txBody>
          <a:bodyPr wrap="square" rtlCol="0">
            <a:spAutoFit/>
          </a:bodyPr>
          <a:lstStyle/>
          <a:p>
            <a:pPr marL="342900" indent="-342900" algn="just">
              <a:lnSpc>
                <a:spcPct val="20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Some </a:t>
            </a:r>
            <a:r>
              <a:rPr lang="en-US" sz="2400" dirty="0">
                <a:latin typeface="Times New Roman" panose="02020603050405020304" pitchFamily="18" charset="0"/>
                <a:cs typeface="Times New Roman" panose="02020603050405020304" pitchFamily="18" charset="0"/>
              </a:rPr>
              <a:t>regions with high volume of precipitation may not need water to wash the </a:t>
            </a:r>
            <a:r>
              <a:rPr lang="en-US" sz="2400" dirty="0" smtClean="0">
                <a:latin typeface="Times New Roman" panose="02020603050405020304" pitchFamily="18" charset="0"/>
                <a:cs typeface="Times New Roman" panose="02020603050405020304" pitchFamily="18" charset="0"/>
              </a:rPr>
              <a:t>blades.</a:t>
            </a:r>
          </a:p>
          <a:p>
            <a:pPr marL="342900" indent="-342900" algn="just">
              <a:lnSpc>
                <a:spcPct val="20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Generating energy with wind power in 2013 prevented the consumption of more than 35 billion gallons of </a:t>
            </a:r>
            <a:r>
              <a:rPr lang="en-US" sz="2400" dirty="0" smtClean="0">
                <a:latin typeface="Times New Roman" panose="02020603050405020304" pitchFamily="18" charset="0"/>
                <a:cs typeface="Times New Roman" panose="02020603050405020304" pitchFamily="18" charset="0"/>
              </a:rPr>
              <a:t>water equal </a:t>
            </a:r>
            <a:r>
              <a:rPr lang="en-US" sz="2400" dirty="0">
                <a:latin typeface="Times New Roman" panose="02020603050405020304" pitchFamily="18" charset="0"/>
                <a:cs typeface="Times New Roman" panose="02020603050405020304" pitchFamily="18" charset="0"/>
              </a:rPr>
              <a:t>to saving 120 gallons per person annually. </a:t>
            </a:r>
          </a:p>
        </p:txBody>
      </p:sp>
      <p:sp>
        <p:nvSpPr>
          <p:cNvPr id="3" name="Slide Number Placeholder 2"/>
          <p:cNvSpPr>
            <a:spLocks noGrp="1"/>
          </p:cNvSpPr>
          <p:nvPr>
            <p:ph type="sldNum" sz="quarter" idx="12"/>
          </p:nvPr>
        </p:nvSpPr>
        <p:spPr/>
        <p:txBody>
          <a:bodyPr/>
          <a:lstStyle/>
          <a:p>
            <a:fld id="{23F9D198-D6A7-4ABF-B472-04FB1D5998A9}" type="slidenum">
              <a:rPr lang="en-US" smtClean="0"/>
              <a:t>24</a:t>
            </a:fld>
            <a:endParaRPr lang="en-US"/>
          </a:p>
        </p:txBody>
      </p:sp>
    </p:spTree>
    <p:extLst>
      <p:ext uri="{BB962C8B-B14F-4D97-AF65-F5344CB8AC3E}">
        <p14:creationId xmlns:p14="http://schemas.microsoft.com/office/powerpoint/2010/main" val="8754656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002924"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3200" b="1" dirty="0" smtClean="0">
                <a:solidFill>
                  <a:schemeClr val="tx1"/>
                </a:solidFill>
                <a:latin typeface="Times New Roman" panose="02020603050405020304" pitchFamily="18" charset="0"/>
                <a:cs typeface="Times New Roman" panose="02020603050405020304" pitchFamily="18" charset="0"/>
              </a:rPr>
              <a:t>        Geothermal</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983564" y="1604278"/>
            <a:ext cx="10357098" cy="614079"/>
          </a:xfrm>
          <a:prstGeom prst="rect">
            <a:avLst/>
          </a:prstGeom>
          <a:noFill/>
        </p:spPr>
        <p:txBody>
          <a:bodyPr wrap="square" rtlCol="0">
            <a:spAutoFit/>
          </a:bodyPr>
          <a:lstStyle/>
          <a:p>
            <a:pPr algn="just">
              <a:lnSpc>
                <a:spcPct val="200000"/>
              </a:lnSpc>
            </a:pPr>
            <a:r>
              <a:rPr lang="en-US" sz="2000" b="1" dirty="0" smtClean="0">
                <a:latin typeface="Times New Roman" panose="02020603050405020304" pitchFamily="18" charset="0"/>
                <a:cs typeface="Times New Roman" panose="02020603050405020304" pitchFamily="18" charset="0"/>
              </a:rPr>
              <a:t>Conversion Technologies: Steam, Flash Steam and Binary</a:t>
            </a:r>
          </a:p>
        </p:txBody>
      </p:sp>
      <p:sp>
        <p:nvSpPr>
          <p:cNvPr id="3" name="TextBox 2"/>
          <p:cNvSpPr txBox="1"/>
          <p:nvPr/>
        </p:nvSpPr>
        <p:spPr>
          <a:xfrm>
            <a:off x="5172189" y="299445"/>
            <a:ext cx="4635062" cy="738664"/>
          </a:xfrm>
          <a:prstGeom prst="rect">
            <a:avLst/>
          </a:prstGeom>
          <a:noFill/>
        </p:spPr>
        <p:txBody>
          <a:bodyPr wrap="square" rtlCol="0">
            <a:spAutoFit/>
          </a:bodyPr>
          <a:lstStyle/>
          <a:p>
            <a:r>
              <a:rPr lang="en-US" sz="2400" b="1" dirty="0">
                <a:solidFill>
                  <a:srgbClr val="5B81BD"/>
                </a:solidFill>
                <a:latin typeface="Times New Roman" panose="02020603050405020304" pitchFamily="18" charset="0"/>
                <a:cs typeface="Times New Roman" panose="02020603050405020304" pitchFamily="18" charset="0"/>
              </a:rPr>
              <a:t>Geo = Earth and Thermal = Heat</a:t>
            </a:r>
          </a:p>
          <a:p>
            <a:endParaRPr lang="en-US" dirty="0"/>
          </a:p>
        </p:txBody>
      </p:sp>
      <p:pic>
        <p:nvPicPr>
          <p:cNvPr id="4" name="Picture 3"/>
          <p:cNvPicPr>
            <a:picLocks noChangeAspect="1"/>
          </p:cNvPicPr>
          <p:nvPr/>
        </p:nvPicPr>
        <p:blipFill>
          <a:blip r:embed="rId5" cstate="print">
            <a:extLst>
              <a:ext uri="{BEBA8EAE-BF5A-486C-A8C5-ECC9F3942E4B}">
                <a14:imgProps xmlns:a14="http://schemas.microsoft.com/office/drawing/2010/main">
                  <a14:imgLayer r:embed="rId6">
                    <a14:imgEffect>
                      <a14:backgroundRemoval t="9174" b="97248" l="10000" r="96000">
                        <a14:foregroundMark x1="28000" y1="44954" x2="32000" y2="28440"/>
                        <a14:foregroundMark x1="41000" y1="16514" x2="37000" y2="15596"/>
                      </a14:backgroundRemoval>
                    </a14:imgEffect>
                  </a14:imgLayer>
                </a14:imgProps>
              </a:ext>
              <a:ext uri="{28A0092B-C50C-407E-A947-70E740481C1C}">
                <a14:useLocalDpi xmlns:a14="http://schemas.microsoft.com/office/drawing/2010/main" val="0"/>
              </a:ext>
            </a:extLst>
          </a:blip>
          <a:stretch>
            <a:fillRect/>
          </a:stretch>
        </p:blipFill>
        <p:spPr>
          <a:xfrm>
            <a:off x="10643988" y="943276"/>
            <a:ext cx="1207271" cy="1304205"/>
          </a:xfrm>
          <a:prstGeom prst="rect">
            <a:avLst/>
          </a:prstGeom>
        </p:spPr>
      </p:pic>
      <p:sp>
        <p:nvSpPr>
          <p:cNvPr id="8" name="TextBox 7"/>
          <p:cNvSpPr txBox="1"/>
          <p:nvPr/>
        </p:nvSpPr>
        <p:spPr>
          <a:xfrm>
            <a:off x="11054688" y="2260406"/>
            <a:ext cx="983563"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45</a:t>
            </a:r>
            <a:endParaRPr lang="en-US" sz="2400" b="1" dirty="0">
              <a:latin typeface="Times New Roman" panose="02020603050405020304" pitchFamily="18" charset="0"/>
              <a:cs typeface="Times New Roman" panose="02020603050405020304" pitchFamily="18" charset="0"/>
            </a:endParaRPr>
          </a:p>
        </p:txBody>
      </p:sp>
      <p:sp>
        <p:nvSpPr>
          <p:cNvPr id="9" name="Rectangle 8"/>
          <p:cNvSpPr/>
          <p:nvPr/>
        </p:nvSpPr>
        <p:spPr>
          <a:xfrm>
            <a:off x="662152" y="2344088"/>
            <a:ext cx="9890234" cy="1938992"/>
          </a:xfrm>
          <a:prstGeom prst="rect">
            <a:avLst/>
          </a:prstGeom>
        </p:spPr>
        <p:txBody>
          <a:bodyPr wrap="square">
            <a:spAutoFit/>
          </a:bodyPr>
          <a:lstStyle/>
          <a:p>
            <a:pPr marL="342900" indent="-342900" algn="just">
              <a:lnSpc>
                <a:spcPct val="200000"/>
              </a:lnSpc>
              <a:buFont typeface="Wingdings" panose="05000000000000000000" pitchFamily="2" charset="2"/>
              <a:buChar char="Ø"/>
            </a:pPr>
            <a:r>
              <a:rPr lang="en-US" sz="2000" dirty="0">
                <a:latin typeface="Times New Roman" panose="02020603050405020304" pitchFamily="18" charset="0"/>
                <a:ea typeface="Calibri" panose="020F0502020204030204" pitchFamily="34" charset="0"/>
              </a:rPr>
              <a:t>All U.S. geothermal power facilities use wet-recirculating technology</a:t>
            </a:r>
          </a:p>
          <a:p>
            <a:pPr marL="342900" indent="-342900" algn="just">
              <a:lnSpc>
                <a:spcPct val="200000"/>
              </a:lnSpc>
              <a:buFont typeface="Wingdings" panose="05000000000000000000" pitchFamily="2" charset="2"/>
              <a:buChar char="Ø"/>
            </a:pPr>
            <a:r>
              <a:rPr lang="en-US" sz="2000" dirty="0">
                <a:latin typeface="Times New Roman" panose="02020603050405020304" pitchFamily="18" charset="0"/>
                <a:ea typeface="Calibri" panose="020F0502020204030204" pitchFamily="34" charset="0"/>
              </a:rPr>
              <a:t>Geothermal power plants consume water in two parts of the process: 1) </a:t>
            </a:r>
            <a:r>
              <a:rPr lang="en-US" sz="2000" b="1" dirty="0">
                <a:latin typeface="Times New Roman" panose="02020603050405020304" pitchFamily="18" charset="0"/>
                <a:ea typeface="Calibri" panose="020F0502020204030204" pitchFamily="34" charset="0"/>
              </a:rPr>
              <a:t>Extracting water </a:t>
            </a:r>
            <a:r>
              <a:rPr lang="en-US" sz="2000" dirty="0">
                <a:latin typeface="Times New Roman" panose="02020603050405020304" pitchFamily="18" charset="0"/>
                <a:ea typeface="Calibri" panose="020F0502020204030204" pitchFamily="34" charset="0"/>
              </a:rPr>
              <a:t>from the source and 2) </a:t>
            </a:r>
            <a:r>
              <a:rPr lang="en-US" sz="2000" b="1" dirty="0">
                <a:latin typeface="Times New Roman" panose="02020603050405020304" pitchFamily="18" charset="0"/>
                <a:ea typeface="Calibri" panose="020F0502020204030204" pitchFamily="34" charset="0"/>
              </a:rPr>
              <a:t>cooling process</a:t>
            </a:r>
            <a:r>
              <a:rPr lang="en-US" sz="2000" dirty="0">
                <a:latin typeface="Times New Roman" panose="02020603050405020304" pitchFamily="18" charset="0"/>
                <a:ea typeface="Calibri" panose="020F0502020204030204" pitchFamily="34" charset="0"/>
              </a:rPr>
              <a:t>.</a:t>
            </a:r>
          </a:p>
        </p:txBody>
      </p:sp>
      <p:sp>
        <p:nvSpPr>
          <p:cNvPr id="10" name="Slide Number Placeholder 9"/>
          <p:cNvSpPr>
            <a:spLocks noGrp="1"/>
          </p:cNvSpPr>
          <p:nvPr>
            <p:ph type="sldNum" sz="quarter" idx="12"/>
          </p:nvPr>
        </p:nvSpPr>
        <p:spPr/>
        <p:txBody>
          <a:bodyPr/>
          <a:lstStyle/>
          <a:p>
            <a:fld id="{23F9D198-D6A7-4ABF-B472-04FB1D5998A9}" type="slidenum">
              <a:rPr lang="en-US" smtClean="0"/>
              <a:t>25</a:t>
            </a:fld>
            <a:endParaRPr lang="en-US"/>
          </a:p>
        </p:txBody>
      </p:sp>
    </p:spTree>
    <p:extLst>
      <p:ext uri="{BB962C8B-B14F-4D97-AF65-F5344CB8AC3E}">
        <p14:creationId xmlns:p14="http://schemas.microsoft.com/office/powerpoint/2010/main" val="19663089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Geothermal Water Intensity</a:t>
            </a:r>
            <a:endParaRPr lang="en-US" sz="2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437678097"/>
              </p:ext>
            </p:extLst>
          </p:nvPr>
        </p:nvGraphicFramePr>
        <p:xfrm>
          <a:off x="2144111" y="3230699"/>
          <a:ext cx="7246252" cy="2166012"/>
        </p:xfrm>
        <a:graphic>
          <a:graphicData uri="http://schemas.openxmlformats.org/drawingml/2006/table">
            <a:tbl>
              <a:tblPr firstRow="1" firstCol="1" bandRow="1">
                <a:tableStyleId>{5C22544A-7EE6-4342-B048-85BDC9FD1C3A}</a:tableStyleId>
              </a:tblPr>
              <a:tblGrid>
                <a:gridCol w="2122239"/>
                <a:gridCol w="1140561"/>
                <a:gridCol w="1940656"/>
                <a:gridCol w="2042796"/>
              </a:tblGrid>
              <a:tr h="722004">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Technology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Steam</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Flash</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Binary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r>
              <a:tr h="722004">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Water Consumption</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1796</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a:effectLst/>
                          <a:latin typeface="Times New Roman" panose="02020603050405020304" pitchFamily="18" charset="0"/>
                          <a:cs typeface="Times New Roman" panose="02020603050405020304" pitchFamily="18" charset="0"/>
                        </a:rPr>
                        <a:t>5-19</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a:effectLst/>
                          <a:latin typeface="Times New Roman" panose="02020603050405020304" pitchFamily="18" charset="0"/>
                          <a:cs typeface="Times New Roman" panose="02020603050405020304" pitchFamily="18" charset="0"/>
                        </a:rPr>
                        <a:t>1700-3963</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722004">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Water Withdrawal</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5300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5300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600" dirty="0">
                          <a:effectLst/>
                          <a:latin typeface="Times New Roman" panose="02020603050405020304" pitchFamily="18" charset="0"/>
                          <a:cs typeface="Times New Roman" panose="02020603050405020304" pitchFamily="18" charset="0"/>
                        </a:rPr>
                        <a:t>No Information</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 name="Rectangle 2"/>
          <p:cNvSpPr/>
          <p:nvPr/>
        </p:nvSpPr>
        <p:spPr>
          <a:xfrm>
            <a:off x="809296" y="1707959"/>
            <a:ext cx="10100443" cy="1292662"/>
          </a:xfrm>
          <a:prstGeom prst="rect">
            <a:avLst/>
          </a:prstGeom>
        </p:spPr>
        <p:txBody>
          <a:bodyPr wrap="square">
            <a:spAutoFit/>
          </a:bodyPr>
          <a:lstStyle/>
          <a:p>
            <a:pPr marL="342900" indent="-342900" algn="just">
              <a:lnSpc>
                <a:spcPct val="150000"/>
              </a:lnSpc>
              <a:buFont typeface="Wingdings" panose="05000000000000000000" pitchFamily="2" charset="2"/>
              <a:buChar char="Ø"/>
            </a:pPr>
            <a:r>
              <a:rPr lang="en-US" sz="2000" dirty="0" smtClean="0">
                <a:latin typeface="Times New Roman" panose="02020603050405020304" pitchFamily="18" charset="0"/>
                <a:ea typeface="Calibri" panose="020F0502020204030204" pitchFamily="34" charset="0"/>
              </a:rPr>
              <a:t>Power plants inject water back to the earth to make it a renewable source. But, since the reservoir water is dirty power plants like Geysers are using non-potable treated water</a:t>
            </a:r>
          </a:p>
          <a:p>
            <a:endParaRPr lang="en-US" dirty="0"/>
          </a:p>
        </p:txBody>
      </p:sp>
      <p:sp>
        <p:nvSpPr>
          <p:cNvPr id="4" name="Slide Number Placeholder 3"/>
          <p:cNvSpPr>
            <a:spLocks noGrp="1"/>
          </p:cNvSpPr>
          <p:nvPr>
            <p:ph type="sldNum" sz="quarter" idx="12"/>
          </p:nvPr>
        </p:nvSpPr>
        <p:spPr/>
        <p:txBody>
          <a:bodyPr/>
          <a:lstStyle/>
          <a:p>
            <a:fld id="{23F9D198-D6A7-4ABF-B472-04FB1D5998A9}" type="slidenum">
              <a:rPr lang="en-US" smtClean="0"/>
              <a:t>26</a:t>
            </a:fld>
            <a:endParaRPr lang="en-US"/>
          </a:p>
        </p:txBody>
      </p:sp>
    </p:spTree>
    <p:extLst>
      <p:ext uri="{BB962C8B-B14F-4D97-AF65-F5344CB8AC3E}">
        <p14:creationId xmlns:p14="http://schemas.microsoft.com/office/powerpoint/2010/main" val="41554596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4130565"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3200" b="1" dirty="0" smtClean="0">
                <a:solidFill>
                  <a:schemeClr val="tx1"/>
                </a:solidFill>
                <a:latin typeface="Times New Roman" panose="02020603050405020304" pitchFamily="18" charset="0"/>
                <a:cs typeface="Times New Roman" panose="02020603050405020304" pitchFamily="18" charset="0"/>
              </a:rPr>
              <a:t>Solar</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2" name="Rectangle 1"/>
          <p:cNvSpPr/>
          <p:nvPr/>
        </p:nvSpPr>
        <p:spPr>
          <a:xfrm>
            <a:off x="989059" y="979468"/>
            <a:ext cx="9237507" cy="5878532"/>
          </a:xfrm>
          <a:prstGeom prst="rect">
            <a:avLst/>
          </a:prstGeom>
        </p:spPr>
        <p:txBody>
          <a:bodyPr wrap="square">
            <a:spAutoFit/>
          </a:bodyPr>
          <a:lstStyle/>
          <a:p>
            <a:pPr marL="342900" indent="-342900" algn="just">
              <a:lnSpc>
                <a:spcPct val="200000"/>
              </a:lnSpc>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California </a:t>
            </a:r>
            <a:r>
              <a:rPr lang="en-US" sz="2000" dirty="0">
                <a:latin typeface="Times New Roman" panose="02020603050405020304" pitchFamily="18" charset="0"/>
                <a:cs typeface="Times New Roman" panose="02020603050405020304" pitchFamily="18" charset="0"/>
              </a:rPr>
              <a:t>accounted for more than 75% of U.S. utility-scale solar capacity installed in 2013” and had a 3.15 percent growth from 2013 to 2014</a:t>
            </a:r>
            <a:r>
              <a:rPr lang="en-US" sz="2000" dirty="0" smtClean="0">
                <a:latin typeface="Times New Roman" panose="02020603050405020304" pitchFamily="18" charset="0"/>
                <a:cs typeface="Times New Roman" panose="02020603050405020304" pitchFamily="18" charset="0"/>
              </a:rPr>
              <a:t>.</a:t>
            </a:r>
          </a:p>
          <a:p>
            <a:pPr marL="342900" indent="-342900" algn="just">
              <a:lnSpc>
                <a:spcPct val="200000"/>
              </a:lnSpc>
              <a:buFont typeface="Wingdings" panose="05000000000000000000" pitchFamily="2" charset="2"/>
              <a:buChar char="Ø"/>
            </a:pPr>
            <a:r>
              <a:rPr lang="en-US" sz="2000" b="1" dirty="0" smtClean="0">
                <a:latin typeface="Times New Roman" panose="02020603050405020304" pitchFamily="18" charset="0"/>
                <a:cs typeface="Times New Roman" panose="02020603050405020304" pitchFamily="18" charset="0"/>
              </a:rPr>
              <a:t>Conversion Technologies: Photovoltaic, Thermal</a:t>
            </a:r>
          </a:p>
          <a:p>
            <a:pPr marL="342900" indent="-342900" algn="just">
              <a:lnSpc>
                <a:spcPct val="200000"/>
              </a:lnSpc>
              <a:spcAft>
                <a:spcPts val="800"/>
              </a:spcAft>
              <a:buFont typeface="Wingdings" panose="05000000000000000000" pitchFamily="2" charset="2"/>
              <a:buChar char="Ø"/>
              <a:tabLst>
                <a:tab pos="823595" algn="l"/>
              </a:tabLst>
            </a:pPr>
            <a:r>
              <a:rPr lang="en-US" sz="2000" dirty="0">
                <a:latin typeface="Times New Roman" panose="02020603050405020304" pitchFamily="18" charset="0"/>
                <a:ea typeface="Calibri" panose="020F0502020204030204" pitchFamily="34" charset="0"/>
                <a:cs typeface="Arial" panose="020B0604020202020204" pitchFamily="34" charset="0"/>
              </a:rPr>
              <a:t>There are two source of water consumption for solar thermal </a:t>
            </a:r>
            <a:r>
              <a:rPr lang="en-US" sz="2000" dirty="0" smtClean="0">
                <a:latin typeface="Times New Roman" panose="02020603050405020304" pitchFamily="18" charset="0"/>
                <a:ea typeface="Calibri" panose="020F0502020204030204" pitchFamily="34" charset="0"/>
                <a:cs typeface="Arial" panose="020B0604020202020204" pitchFamily="34" charset="0"/>
              </a:rPr>
              <a:t>plants: </a:t>
            </a:r>
            <a:r>
              <a:rPr lang="en-US" sz="2000" b="1" dirty="0" smtClean="0">
                <a:latin typeface="Times New Roman" panose="02020603050405020304" pitchFamily="18" charset="0"/>
                <a:ea typeface="Calibri" panose="020F0502020204030204" pitchFamily="34" charset="0"/>
                <a:cs typeface="Arial" panose="020B0604020202020204" pitchFamily="34" charset="0"/>
              </a:rPr>
              <a:t>Cooling</a:t>
            </a:r>
            <a:r>
              <a:rPr lang="en-US" sz="2000" dirty="0" smtClean="0">
                <a:latin typeface="Times New Roman" panose="02020603050405020304" pitchFamily="18" charset="0"/>
                <a:ea typeface="Calibri" panose="020F0502020204030204" pitchFamily="34" charset="0"/>
                <a:cs typeface="Arial" panose="020B0604020202020204" pitchFamily="34" charset="0"/>
              </a:rPr>
              <a:t>, </a:t>
            </a:r>
            <a:r>
              <a:rPr lang="en-US" sz="2000" b="1" dirty="0" smtClean="0">
                <a:latin typeface="Times New Roman" panose="02020603050405020304" pitchFamily="18" charset="0"/>
                <a:ea typeface="Calibri" panose="020F0502020204030204" pitchFamily="34" charset="0"/>
                <a:cs typeface="Arial" panose="020B0604020202020204" pitchFamily="34" charset="0"/>
              </a:rPr>
              <a:t>Washing </a:t>
            </a:r>
            <a:r>
              <a:rPr lang="en-US" sz="2000" b="1" dirty="0">
                <a:latin typeface="Times New Roman" panose="02020603050405020304" pitchFamily="18" charset="0"/>
                <a:ea typeface="Calibri" panose="020F0502020204030204" pitchFamily="34" charset="0"/>
                <a:cs typeface="Arial" panose="020B0604020202020204" pitchFamily="34" charset="0"/>
              </a:rPr>
              <a:t>collector’s </a:t>
            </a:r>
            <a:r>
              <a:rPr lang="en-US" sz="2000" b="1" dirty="0" smtClean="0">
                <a:latin typeface="Times New Roman" panose="02020603050405020304" pitchFamily="18" charset="0"/>
                <a:ea typeface="Calibri" panose="020F0502020204030204" pitchFamily="34" charset="0"/>
                <a:cs typeface="Arial" panose="020B0604020202020204" pitchFamily="34" charset="0"/>
              </a:rPr>
              <a:t>surface</a:t>
            </a:r>
          </a:p>
          <a:p>
            <a:pPr marL="342900" indent="-342900" algn="just">
              <a:lnSpc>
                <a:spcPct val="200000"/>
              </a:lnSpc>
              <a:spcAft>
                <a:spcPts val="800"/>
              </a:spcAft>
              <a:buFont typeface="Wingdings" panose="05000000000000000000" pitchFamily="2" charset="2"/>
              <a:buChar char="Ø"/>
              <a:tabLst>
                <a:tab pos="823595" algn="l"/>
              </a:tabLst>
            </a:pPr>
            <a:r>
              <a:rPr lang="en-US" sz="2000" dirty="0" smtClean="0">
                <a:latin typeface="Times New Roman" panose="02020603050405020304" pitchFamily="18" charset="0"/>
                <a:ea typeface="Calibri" panose="020F0502020204030204" pitchFamily="34" charset="0"/>
                <a:cs typeface="Arial" panose="020B0604020202020204" pitchFamily="34" charset="0"/>
              </a:rPr>
              <a:t>Photovoltaic </a:t>
            </a:r>
            <a:r>
              <a:rPr lang="en-US" sz="2000" dirty="0">
                <a:latin typeface="Times New Roman" panose="02020603050405020304" pitchFamily="18" charset="0"/>
                <a:ea typeface="Calibri" panose="020F0502020204030204" pitchFamily="34" charset="0"/>
                <a:cs typeface="Arial" panose="020B0604020202020204" pitchFamily="34" charset="0"/>
              </a:rPr>
              <a:t>facilities use only a negligible amount of water for </a:t>
            </a:r>
            <a:r>
              <a:rPr lang="en-US" sz="2000" b="1" dirty="0">
                <a:latin typeface="Times New Roman" panose="02020603050405020304" pitchFamily="18" charset="0"/>
                <a:ea typeface="Calibri" panose="020F0502020204030204" pitchFamily="34" charset="0"/>
                <a:cs typeface="Arial" panose="020B0604020202020204" pitchFamily="34" charset="0"/>
              </a:rPr>
              <a:t>washing the PV cells</a:t>
            </a:r>
            <a:r>
              <a:rPr lang="en-US" sz="2000" dirty="0">
                <a:latin typeface="Times New Roman" panose="02020603050405020304" pitchFamily="18" charset="0"/>
                <a:ea typeface="Calibri" panose="020F0502020204030204" pitchFamily="34" charset="0"/>
                <a:cs typeface="Arial" panose="020B0604020202020204" pitchFamily="34" charset="0"/>
              </a:rPr>
              <a:t> to increase the efficiency of reflecting. </a:t>
            </a:r>
          </a:p>
          <a:p>
            <a:pPr algn="just">
              <a:lnSpc>
                <a:spcPct val="200000"/>
              </a:lnSpc>
              <a:spcAft>
                <a:spcPts val="800"/>
              </a:spcAft>
              <a:tabLst>
                <a:tab pos="823595" algn="l"/>
              </a:tabLst>
            </a:pPr>
            <a:endParaRPr lang="en-US" sz="2000" b="1" dirty="0" smtClean="0">
              <a:latin typeface="Times New Roman" panose="02020603050405020304" pitchFamily="18" charset="0"/>
              <a:cs typeface="Times New Roman" panose="02020603050405020304" pitchFamily="18" charset="0"/>
            </a:endParaRPr>
          </a:p>
          <a:p>
            <a:pPr algn="just">
              <a:lnSpc>
                <a:spcPct val="200000"/>
              </a:lnSpc>
            </a:pPr>
            <a:endParaRPr lang="en-US"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49107" y="805220"/>
            <a:ext cx="1229252" cy="1310659"/>
          </a:xfrm>
          <a:prstGeom prst="rect">
            <a:avLst/>
          </a:prstGeom>
        </p:spPr>
      </p:pic>
      <p:sp>
        <p:nvSpPr>
          <p:cNvPr id="4" name="TextBox 3"/>
          <p:cNvSpPr txBox="1"/>
          <p:nvPr/>
        </p:nvSpPr>
        <p:spPr>
          <a:xfrm>
            <a:off x="10889535" y="2115879"/>
            <a:ext cx="748395"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158</a:t>
            </a:r>
            <a:endParaRPr lang="en-US" sz="2400" b="1" dirty="0">
              <a:latin typeface="Times New Roman" panose="02020603050405020304" pitchFamily="18" charset="0"/>
              <a:cs typeface="Times New Roman" panose="02020603050405020304" pitchFamily="18" charset="0"/>
            </a:endParaRPr>
          </a:p>
        </p:txBody>
      </p:sp>
      <p:sp>
        <p:nvSpPr>
          <p:cNvPr id="8" name="Slide Number Placeholder 7"/>
          <p:cNvSpPr>
            <a:spLocks noGrp="1"/>
          </p:cNvSpPr>
          <p:nvPr>
            <p:ph type="sldNum" sz="quarter" idx="12"/>
          </p:nvPr>
        </p:nvSpPr>
        <p:spPr/>
        <p:txBody>
          <a:bodyPr/>
          <a:lstStyle/>
          <a:p>
            <a:fld id="{23F9D198-D6A7-4ABF-B472-04FB1D5998A9}" type="slidenum">
              <a:rPr lang="en-US" smtClean="0"/>
              <a:t>27</a:t>
            </a:fld>
            <a:endParaRPr lang="en-US"/>
          </a:p>
        </p:txBody>
      </p:sp>
    </p:spTree>
    <p:extLst>
      <p:ext uri="{BB962C8B-B14F-4D97-AF65-F5344CB8AC3E}">
        <p14:creationId xmlns:p14="http://schemas.microsoft.com/office/powerpoint/2010/main" val="38944918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12904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2800" b="1" dirty="0" smtClean="0">
                <a:solidFill>
                  <a:schemeClr val="tx1"/>
                </a:solidFill>
                <a:latin typeface="Times New Roman" panose="02020603050405020304" pitchFamily="18" charset="0"/>
                <a:cs typeface="Times New Roman" panose="02020603050405020304" pitchFamily="18" charset="0"/>
              </a:rPr>
              <a:t>Solar Water Intensity</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2" name="Rectangle 1"/>
          <p:cNvSpPr/>
          <p:nvPr/>
        </p:nvSpPr>
        <p:spPr>
          <a:xfrm>
            <a:off x="964756" y="1187633"/>
            <a:ext cx="10089932" cy="620042"/>
          </a:xfrm>
          <a:prstGeom prst="rect">
            <a:avLst/>
          </a:prstGeom>
        </p:spPr>
        <p:txBody>
          <a:bodyPr wrap="square">
            <a:spAutoFit/>
          </a:bodyPr>
          <a:lstStyle/>
          <a:p>
            <a:pPr marL="342900" indent="-342900" algn="just">
              <a:lnSpc>
                <a:spcPct val="200000"/>
              </a:lnSpc>
              <a:spcAft>
                <a:spcPts val="800"/>
              </a:spcAft>
              <a:buFont typeface="Wingdings" panose="05000000000000000000" pitchFamily="2" charset="2"/>
              <a:buChar char="Ø"/>
              <a:tabLst>
                <a:tab pos="823595" algn="l"/>
              </a:tabLst>
            </a:pPr>
            <a:r>
              <a:rPr lang="en-US" sz="2000" dirty="0" smtClean="0">
                <a:latin typeface="Times New Roman" panose="02020603050405020304" pitchFamily="18" charset="0"/>
                <a:ea typeface="Calibri" panose="020F0502020204030204" pitchFamily="34" charset="0"/>
                <a:cs typeface="Arial" panose="020B0604020202020204" pitchFamily="34" charset="0"/>
              </a:rPr>
              <a:t>In both technologies </a:t>
            </a:r>
            <a:r>
              <a:rPr lang="en-US" sz="2000" dirty="0">
                <a:latin typeface="Times New Roman" panose="02020603050405020304" pitchFamily="18" charset="0"/>
                <a:ea typeface="Calibri" panose="020F0502020204030204" pitchFamily="34" charset="0"/>
                <a:cs typeface="Arial" panose="020B0604020202020204" pitchFamily="34" charset="0"/>
              </a:rPr>
              <a:t>using non potable water is possible and </a:t>
            </a:r>
            <a:r>
              <a:rPr lang="en-US" sz="2000" dirty="0" smtClean="0">
                <a:latin typeface="Times New Roman" panose="02020603050405020304" pitchFamily="18" charset="0"/>
                <a:ea typeface="Calibri" panose="020F0502020204030204" pitchFamily="34" charset="0"/>
                <a:cs typeface="Arial" panose="020B0604020202020204" pitchFamily="34" charset="0"/>
              </a:rPr>
              <a:t>preferred for washing cells</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944185984"/>
              </p:ext>
            </p:extLst>
          </p:nvPr>
        </p:nvGraphicFramePr>
        <p:xfrm>
          <a:off x="1673344" y="2190088"/>
          <a:ext cx="8019392" cy="3183150"/>
        </p:xfrm>
        <a:graphic>
          <a:graphicData uri="http://schemas.openxmlformats.org/drawingml/2006/table">
            <a:tbl>
              <a:tblPr firstRow="1" firstCol="1" bandRow="1">
                <a:tableStyleId>{5C22544A-7EE6-4342-B048-85BDC9FD1C3A}</a:tableStyleId>
              </a:tblPr>
              <a:tblGrid>
                <a:gridCol w="2543503"/>
                <a:gridCol w="2722179"/>
                <a:gridCol w="2753710"/>
              </a:tblGrid>
              <a:tr h="0">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Energy generation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Water Consumption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Water Withdrawal</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r>
              <a:tr h="0">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Solar photovoltaic</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a:effectLst/>
                          <a:latin typeface="Times New Roman" panose="02020603050405020304" pitchFamily="18" charset="0"/>
                          <a:cs typeface="Times New Roman" panose="02020603050405020304" pitchFamily="18" charset="0"/>
                        </a:rPr>
                        <a:t>0-33</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a:effectLst/>
                          <a:latin typeface="Times New Roman" panose="02020603050405020304" pitchFamily="18" charset="0"/>
                          <a:cs typeface="Times New Roman" panose="02020603050405020304" pitchFamily="18" charset="0"/>
                        </a:rPr>
                        <a:t>50</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110510">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Solar thermal </a:t>
                      </a:r>
                      <a:r>
                        <a:rPr lang="en-US" sz="1400" dirty="0">
                          <a:effectLst/>
                          <a:latin typeface="Times New Roman" panose="02020603050405020304" pitchFamily="18" charset="0"/>
                          <a:cs typeface="Times New Roman" panose="02020603050405020304" pitchFamily="18" charset="0"/>
                        </a:rPr>
                        <a:t>wet cooling + washing</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740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a:effectLst/>
                          <a:latin typeface="Times New Roman" panose="02020603050405020304" pitchFamily="18" charset="0"/>
                          <a:cs typeface="Times New Roman" panose="02020603050405020304" pitchFamily="18" charset="0"/>
                        </a:rPr>
                        <a:t>660-830</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956931">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Solar thermal </a:t>
                      </a:r>
                      <a:r>
                        <a:rPr lang="en-US" sz="1400" dirty="0">
                          <a:effectLst/>
                          <a:latin typeface="Times New Roman" panose="02020603050405020304" pitchFamily="18" charset="0"/>
                          <a:cs typeface="Times New Roman" panose="02020603050405020304" pitchFamily="18" charset="0"/>
                        </a:rPr>
                        <a:t>Dry cooling + washing</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36</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80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 name="Slide Number Placeholder 2"/>
          <p:cNvSpPr>
            <a:spLocks noGrp="1"/>
          </p:cNvSpPr>
          <p:nvPr>
            <p:ph type="sldNum" sz="quarter" idx="12"/>
          </p:nvPr>
        </p:nvSpPr>
        <p:spPr/>
        <p:txBody>
          <a:bodyPr/>
          <a:lstStyle/>
          <a:p>
            <a:fld id="{23F9D198-D6A7-4ABF-B472-04FB1D5998A9}" type="slidenum">
              <a:rPr lang="en-US" smtClean="0"/>
              <a:t>28</a:t>
            </a:fld>
            <a:endParaRPr lang="en-US"/>
          </a:p>
        </p:txBody>
      </p:sp>
    </p:spTree>
    <p:extLst>
      <p:ext uri="{BB962C8B-B14F-4D97-AF65-F5344CB8AC3E}">
        <p14:creationId xmlns:p14="http://schemas.microsoft.com/office/powerpoint/2010/main" val="40103785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451944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3200" b="1" dirty="0" smtClean="0">
                <a:solidFill>
                  <a:schemeClr val="tx1"/>
                </a:solidFill>
                <a:latin typeface="Times New Roman" panose="02020603050405020304" pitchFamily="18" charset="0"/>
                <a:cs typeface="Times New Roman" panose="02020603050405020304" pitchFamily="18" charset="0"/>
              </a:rPr>
              <a:t>         Biomass</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Rectangle 2"/>
          <p:cNvSpPr/>
          <p:nvPr/>
        </p:nvSpPr>
        <p:spPr>
          <a:xfrm>
            <a:off x="731316" y="1704179"/>
            <a:ext cx="9432187" cy="2862322"/>
          </a:xfrm>
          <a:prstGeom prst="rect">
            <a:avLst/>
          </a:prstGeom>
        </p:spPr>
        <p:txBody>
          <a:bodyPr wrap="square">
            <a:spAutoFit/>
          </a:bodyPr>
          <a:lstStyle/>
          <a:p>
            <a:pPr marL="342900" indent="-342900" algn="just">
              <a:lnSpc>
                <a:spcPct val="150000"/>
              </a:lnSpc>
              <a:buFont typeface="Wingdings" panose="05000000000000000000" pitchFamily="2" charset="2"/>
              <a:buChar char="Ø"/>
            </a:pPr>
            <a:r>
              <a:rPr lang="en-US" sz="2000" b="1" dirty="0">
                <a:latin typeface="Times New Roman" panose="02020603050405020304" pitchFamily="18" charset="0"/>
                <a:ea typeface="Calibri" panose="020F0502020204030204" pitchFamily="34" charset="0"/>
              </a:rPr>
              <a:t>Conversion Technologies: Steam</a:t>
            </a:r>
            <a:r>
              <a:rPr lang="en-US" sz="2000" dirty="0">
                <a:latin typeface="Times New Roman" panose="02020603050405020304" pitchFamily="18" charset="0"/>
                <a:ea typeface="Calibri" panose="020F0502020204030204" pitchFamily="34" charset="0"/>
              </a:rPr>
              <a:t>, </a:t>
            </a:r>
            <a:r>
              <a:rPr lang="en-US" sz="2000" b="1" dirty="0" smtClean="0">
                <a:latin typeface="Times New Roman" panose="02020603050405020304" pitchFamily="18" charset="0"/>
                <a:ea typeface="Calibri" panose="020F0502020204030204" pitchFamily="34" charset="0"/>
              </a:rPr>
              <a:t>Biogas</a:t>
            </a:r>
            <a:endParaRPr lang="en-US" sz="2000" dirty="0" smtClean="0">
              <a:latin typeface="Times New Roman" panose="02020603050405020304" pitchFamily="18" charset="0"/>
              <a:ea typeface="Calibri" panose="020F0502020204030204" pitchFamily="34" charset="0"/>
            </a:endParaRPr>
          </a:p>
          <a:p>
            <a:pPr marL="342900" indent="-342900" algn="just">
              <a:lnSpc>
                <a:spcPct val="150000"/>
              </a:lnSpc>
              <a:buFont typeface="Wingdings" panose="05000000000000000000" pitchFamily="2" charset="2"/>
              <a:buChar char="Ø"/>
            </a:pPr>
            <a:r>
              <a:rPr lang="en-US" sz="2000" dirty="0" smtClean="0">
                <a:latin typeface="Times New Roman" panose="02020603050405020304" pitchFamily="18" charset="0"/>
                <a:ea typeface="Calibri" panose="020F0502020204030204" pitchFamily="34" charset="0"/>
              </a:rPr>
              <a:t>Californians </a:t>
            </a:r>
            <a:r>
              <a:rPr lang="en-US" sz="2000" dirty="0">
                <a:latin typeface="Times New Roman" panose="02020603050405020304" pitchFamily="18" charset="0"/>
                <a:ea typeface="Calibri" panose="020F0502020204030204" pitchFamily="34" charset="0"/>
              </a:rPr>
              <a:t>create more than 2,900 pounds of household garbage and industrial waste every </a:t>
            </a:r>
            <a:r>
              <a:rPr lang="en-US" sz="2000" dirty="0" smtClean="0">
                <a:latin typeface="Times New Roman" panose="02020603050405020304" pitchFamily="18" charset="0"/>
                <a:ea typeface="Calibri" panose="020F0502020204030204" pitchFamily="34" charset="0"/>
              </a:rPr>
              <a:t>second</a:t>
            </a:r>
          </a:p>
          <a:p>
            <a:pPr marL="342900" indent="-342900" algn="just">
              <a:lnSpc>
                <a:spcPct val="150000"/>
              </a:lnSpc>
              <a:buFont typeface="Wingdings" panose="05000000000000000000" pitchFamily="2" charset="2"/>
              <a:buChar char="Ø"/>
            </a:pPr>
            <a:r>
              <a:rPr lang="en-US" sz="2000" dirty="0">
                <a:latin typeface="Times New Roman" panose="02020603050405020304" pitchFamily="18" charset="0"/>
                <a:ea typeface="Calibri" panose="020F0502020204030204" pitchFamily="34" charset="0"/>
              </a:rPr>
              <a:t>There are different feed stocks that a biomass facility can use such as wood, agricultural crops or </a:t>
            </a:r>
            <a:r>
              <a:rPr lang="en-US" sz="2000" dirty="0" smtClean="0">
                <a:latin typeface="Times New Roman" panose="02020603050405020304" pitchFamily="18" charset="0"/>
                <a:ea typeface="Calibri" panose="020F0502020204030204" pitchFamily="34" charset="0"/>
              </a:rPr>
              <a:t>wastes. </a:t>
            </a:r>
            <a:r>
              <a:rPr lang="en-US" sz="2000" dirty="0">
                <a:latin typeface="Times New Roman" panose="02020603050405020304" pitchFamily="18" charset="0"/>
                <a:ea typeface="Calibri" panose="020F0502020204030204" pitchFamily="34" charset="0"/>
              </a:rPr>
              <a:t>Keeping these wastes out of landfills and reducing gas emissions </a:t>
            </a:r>
            <a:r>
              <a:rPr lang="en-US" sz="2000" dirty="0" smtClean="0">
                <a:latin typeface="Times New Roman" panose="02020603050405020304" pitchFamily="18" charset="0"/>
                <a:ea typeface="Calibri" panose="020F0502020204030204" pitchFamily="34" charset="0"/>
              </a:rPr>
              <a:t>are the </a:t>
            </a:r>
            <a:r>
              <a:rPr lang="en-US" sz="2000" dirty="0">
                <a:latin typeface="Times New Roman" panose="02020603050405020304" pitchFamily="18" charset="0"/>
                <a:ea typeface="Calibri" panose="020F0502020204030204" pitchFamily="34" charset="0"/>
              </a:rPr>
              <a:t>most important advantages of </a:t>
            </a:r>
            <a:r>
              <a:rPr lang="en-US" sz="2000" dirty="0" smtClean="0">
                <a:latin typeface="Times New Roman" panose="02020603050405020304" pitchFamily="18" charset="0"/>
                <a:ea typeface="Calibri" panose="020F0502020204030204" pitchFamily="34" charset="0"/>
              </a:rPr>
              <a:t>biomass.</a:t>
            </a:r>
          </a:p>
        </p:txBody>
      </p:sp>
      <p:pic>
        <p:nvPicPr>
          <p:cNvPr id="2" name="Picture 1"/>
          <p:cNvPicPr>
            <a:picLocks noChangeAspect="1"/>
          </p:cNvPicPr>
          <p:nvPr/>
        </p:nvPicPr>
        <p:blipFill>
          <a:blip r:embed="rId5" cstate="print">
            <a:extLst>
              <a:ext uri="{BEBA8EAE-BF5A-486C-A8C5-ECC9F3942E4B}">
                <a14:imgProps xmlns:a14="http://schemas.microsoft.com/office/drawing/2010/main">
                  <a14:imgLayer r:embed="rId6">
                    <a14:imgEffect>
                      <a14:backgroundRemoval t="0" b="91954" l="2500" r="97500">
                        <a14:foregroundMark x1="20000" y1="52874" x2="63750" y2="52874"/>
                        <a14:foregroundMark x1="75000" y1="44828" x2="76250" y2="35632"/>
                        <a14:foregroundMark x1="58750" y1="28736" x2="61250" y2="39080"/>
                        <a14:foregroundMark x1="26250" y1="27586" x2="28750" y2="42529"/>
                        <a14:foregroundMark x1="31250" y1="11494" x2="51250" y2="8046"/>
                        <a14:foregroundMark x1="66250" y1="13793" x2="78750" y2="13793"/>
                        <a14:foregroundMark x1="78750" y1="22989" x2="88750" y2="20690"/>
                      </a14:backgroundRemoval>
                    </a14:imgEffect>
                  </a14:imgLayer>
                </a14:imgProps>
              </a:ext>
              <a:ext uri="{28A0092B-C50C-407E-A947-70E740481C1C}">
                <a14:useLocalDpi xmlns:a14="http://schemas.microsoft.com/office/drawing/2010/main" val="0"/>
              </a:ext>
            </a:extLst>
          </a:blip>
          <a:stretch>
            <a:fillRect/>
          </a:stretch>
        </p:blipFill>
        <p:spPr>
          <a:xfrm>
            <a:off x="10612180" y="943276"/>
            <a:ext cx="1145676" cy="1250784"/>
          </a:xfrm>
          <a:prstGeom prst="rect">
            <a:avLst/>
          </a:prstGeom>
        </p:spPr>
      </p:pic>
      <p:sp>
        <p:nvSpPr>
          <p:cNvPr id="4" name="TextBox 3"/>
          <p:cNvSpPr txBox="1"/>
          <p:nvPr/>
        </p:nvSpPr>
        <p:spPr>
          <a:xfrm>
            <a:off x="10838176" y="2140328"/>
            <a:ext cx="693683"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122</a:t>
            </a:r>
            <a:endParaRPr lang="en-US" sz="2400" b="1" dirty="0">
              <a:latin typeface="Times New Roman" panose="02020603050405020304" pitchFamily="18" charset="0"/>
              <a:cs typeface="Times New Roman" panose="02020603050405020304" pitchFamily="18" charset="0"/>
            </a:endParaRPr>
          </a:p>
        </p:txBody>
      </p:sp>
      <p:sp>
        <p:nvSpPr>
          <p:cNvPr id="8" name="Slide Number Placeholder 7"/>
          <p:cNvSpPr>
            <a:spLocks noGrp="1"/>
          </p:cNvSpPr>
          <p:nvPr>
            <p:ph type="sldNum" sz="quarter" idx="12"/>
          </p:nvPr>
        </p:nvSpPr>
        <p:spPr/>
        <p:txBody>
          <a:bodyPr/>
          <a:lstStyle/>
          <a:p>
            <a:fld id="{23F9D198-D6A7-4ABF-B472-04FB1D5998A9}" type="slidenum">
              <a:rPr lang="en-US" smtClean="0"/>
              <a:t>29</a:t>
            </a:fld>
            <a:endParaRPr lang="en-US"/>
          </a:p>
        </p:txBody>
      </p:sp>
    </p:spTree>
    <p:extLst>
      <p:ext uri="{BB962C8B-B14F-4D97-AF65-F5344CB8AC3E}">
        <p14:creationId xmlns:p14="http://schemas.microsoft.com/office/powerpoint/2010/main" val="24055397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8" name="Rectangle 7"/>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Water Energy Nexus</a:t>
            </a:r>
            <a:endParaRPr lang="en-US" sz="2800" b="1" dirty="0">
              <a:solidFill>
                <a:schemeClr val="tx1"/>
              </a:solidFill>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62631" y="1342237"/>
            <a:ext cx="9211377" cy="4627831"/>
          </a:xfrm>
          <a:prstGeom prst="rect">
            <a:avLst/>
          </a:prstGeom>
          <a:ln>
            <a:noFill/>
          </a:ln>
          <a:effectLst>
            <a:glow rad="266700">
              <a:schemeClr val="accent1">
                <a:alpha val="32000"/>
              </a:schemeClr>
            </a:glow>
            <a:outerShdw blurRad="508000" dir="5400000" algn="ctr" rotWithShape="0">
              <a:srgbClr val="000000"/>
            </a:outerShdw>
          </a:effectLst>
        </p:spPr>
      </p:pic>
      <p:sp>
        <p:nvSpPr>
          <p:cNvPr id="2" name="Slide Number Placeholder 1"/>
          <p:cNvSpPr>
            <a:spLocks noGrp="1"/>
          </p:cNvSpPr>
          <p:nvPr>
            <p:ph type="sldNum" sz="quarter" idx="12"/>
          </p:nvPr>
        </p:nvSpPr>
        <p:spPr/>
        <p:txBody>
          <a:bodyPr/>
          <a:lstStyle/>
          <a:p>
            <a:fld id="{23F9D198-D6A7-4ABF-B472-04FB1D5998A9}" type="slidenum">
              <a:rPr lang="en-US" smtClean="0"/>
              <a:t>3</a:t>
            </a:fld>
            <a:endParaRPr lang="en-US"/>
          </a:p>
        </p:txBody>
      </p:sp>
    </p:spTree>
    <p:extLst>
      <p:ext uri="{BB962C8B-B14F-4D97-AF65-F5344CB8AC3E}">
        <p14:creationId xmlns:p14="http://schemas.microsoft.com/office/powerpoint/2010/main" val="11128278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12904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solidFill>
                  <a:schemeClr val="tx1"/>
                </a:solidFill>
                <a:latin typeface="Times New Roman" panose="02020603050405020304" pitchFamily="18" charset="0"/>
                <a:cs typeface="Times New Roman" panose="02020603050405020304" pitchFamily="18" charset="0"/>
              </a:rPr>
              <a:t>     Biomass Water Intensity</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2" name="Rectangle 1"/>
          <p:cNvSpPr/>
          <p:nvPr/>
        </p:nvSpPr>
        <p:spPr>
          <a:xfrm>
            <a:off x="609600" y="1576551"/>
            <a:ext cx="9890234" cy="3170099"/>
          </a:xfrm>
          <a:prstGeom prst="rect">
            <a:avLst/>
          </a:prstGeom>
        </p:spPr>
        <p:txBody>
          <a:bodyPr wrap="square">
            <a:spAutoFit/>
          </a:bodyPr>
          <a:lstStyle/>
          <a:p>
            <a:pPr marL="342900" indent="-342900">
              <a:lnSpc>
                <a:spcPct val="200000"/>
              </a:lnSpc>
              <a:buFont typeface="Wingdings" panose="05000000000000000000" pitchFamily="2" charset="2"/>
              <a:buChar char="Ø"/>
            </a:pPr>
            <a:r>
              <a:rPr lang="en-US" sz="2000" dirty="0" smtClean="0">
                <a:latin typeface="Times New Roman" panose="02020603050405020304" pitchFamily="18" charset="0"/>
                <a:ea typeface="Calibri" panose="020F0502020204030204" pitchFamily="34" charset="0"/>
              </a:rPr>
              <a:t>Biomass plants </a:t>
            </a:r>
            <a:r>
              <a:rPr lang="en-US" sz="2000" dirty="0">
                <a:latin typeface="Times New Roman" panose="02020603050405020304" pitchFamily="18" charset="0"/>
                <a:ea typeface="Calibri" panose="020F0502020204030204" pitchFamily="34" charset="0"/>
              </a:rPr>
              <a:t>using crops as feedstock need a substantial amount of water for irrigating the </a:t>
            </a:r>
            <a:r>
              <a:rPr lang="en-US" sz="2000" dirty="0" smtClean="0">
                <a:latin typeface="Times New Roman" panose="02020603050405020304" pitchFamily="18" charset="0"/>
                <a:ea typeface="Calibri" panose="020F0502020204030204" pitchFamily="34" charset="0"/>
              </a:rPr>
              <a:t>crops as well as cooling. The </a:t>
            </a:r>
            <a:r>
              <a:rPr lang="en-US" sz="2000" dirty="0">
                <a:latin typeface="Times New Roman" panose="02020603050405020304" pitchFamily="18" charset="0"/>
                <a:ea typeface="Calibri" panose="020F0502020204030204" pitchFamily="34" charset="0"/>
              </a:rPr>
              <a:t>amount of water needed </a:t>
            </a:r>
            <a:r>
              <a:rPr lang="en-US" sz="2000" dirty="0" smtClean="0">
                <a:latin typeface="Times New Roman" panose="02020603050405020304" pitchFamily="18" charset="0"/>
                <a:ea typeface="Calibri" panose="020F0502020204030204" pitchFamily="34" charset="0"/>
              </a:rPr>
              <a:t>is </a:t>
            </a:r>
            <a:r>
              <a:rPr lang="en-US" sz="2000" dirty="0">
                <a:latin typeface="Times New Roman" panose="02020603050405020304" pitchFamily="18" charset="0"/>
                <a:ea typeface="Calibri" panose="020F0502020204030204" pitchFamily="34" charset="0"/>
              </a:rPr>
              <a:t>dependent to the </a:t>
            </a:r>
            <a:r>
              <a:rPr lang="en-US" sz="2000" b="1" dirty="0">
                <a:latin typeface="Times New Roman" panose="02020603050405020304" pitchFamily="18" charset="0"/>
                <a:ea typeface="Calibri" panose="020F0502020204030204" pitchFamily="34" charset="0"/>
              </a:rPr>
              <a:t>type of crops</a:t>
            </a:r>
            <a:r>
              <a:rPr lang="en-US" sz="2000" dirty="0">
                <a:latin typeface="Times New Roman" panose="02020603050405020304" pitchFamily="18" charset="0"/>
                <a:ea typeface="Calibri" panose="020F0502020204030204" pitchFamily="34" charset="0"/>
              </a:rPr>
              <a:t>, the </a:t>
            </a:r>
            <a:r>
              <a:rPr lang="en-US" sz="2000" b="1" dirty="0">
                <a:latin typeface="Times New Roman" panose="02020603050405020304" pitchFamily="18" charset="0"/>
                <a:ea typeface="Calibri" panose="020F0502020204030204" pitchFamily="34" charset="0"/>
              </a:rPr>
              <a:t>location of the farm</a:t>
            </a:r>
            <a:r>
              <a:rPr lang="en-US" sz="2000" dirty="0">
                <a:latin typeface="Times New Roman" panose="02020603050405020304" pitchFamily="18" charset="0"/>
                <a:ea typeface="Calibri" panose="020F0502020204030204" pitchFamily="34" charset="0"/>
              </a:rPr>
              <a:t> and </a:t>
            </a:r>
            <a:r>
              <a:rPr lang="en-US" sz="2000" b="1" dirty="0">
                <a:latin typeface="Times New Roman" panose="02020603050405020304" pitchFamily="18" charset="0"/>
                <a:ea typeface="Calibri" panose="020F0502020204030204" pitchFamily="34" charset="0"/>
              </a:rPr>
              <a:t>precipitation rate </a:t>
            </a:r>
            <a:r>
              <a:rPr lang="en-US" sz="2000" dirty="0">
                <a:latin typeface="Times New Roman" panose="02020603050405020304" pitchFamily="18" charset="0"/>
                <a:ea typeface="Calibri" panose="020F0502020204030204" pitchFamily="34" charset="0"/>
              </a:rPr>
              <a:t>in that region</a:t>
            </a:r>
            <a:r>
              <a:rPr lang="en-US" sz="2000" dirty="0" smtClean="0">
                <a:latin typeface="Times New Roman" panose="02020603050405020304" pitchFamily="18" charset="0"/>
                <a:ea typeface="Calibri" panose="020F0502020204030204" pitchFamily="34" charset="0"/>
              </a:rPr>
              <a:t>.</a:t>
            </a:r>
          </a:p>
          <a:p>
            <a:pPr marL="342900" indent="-342900">
              <a:lnSpc>
                <a:spcPct val="200000"/>
              </a:lnSpc>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Reclaimed </a:t>
            </a:r>
            <a:r>
              <a:rPr lang="en-US" sz="2000" dirty="0">
                <a:latin typeface="Times New Roman" panose="02020603050405020304" pitchFamily="18" charset="0"/>
                <a:cs typeface="Times New Roman" panose="02020603050405020304" pitchFamily="18" charset="0"/>
              </a:rPr>
              <a:t>water </a:t>
            </a:r>
            <a:r>
              <a:rPr lang="en-US" sz="2000" dirty="0" smtClean="0">
                <a:latin typeface="Times New Roman" panose="02020603050405020304" pitchFamily="18" charset="0"/>
                <a:cs typeface="Times New Roman" panose="02020603050405020304" pitchFamily="18" charset="0"/>
              </a:rPr>
              <a:t>may </a:t>
            </a:r>
            <a:r>
              <a:rPr lang="en-US" sz="2000" dirty="0">
                <a:latin typeface="Times New Roman" panose="02020603050405020304" pitchFamily="18" charset="0"/>
                <a:cs typeface="Times New Roman" panose="02020603050405020304" pitchFamily="18" charset="0"/>
              </a:rPr>
              <a:t>be </a:t>
            </a:r>
            <a:r>
              <a:rPr lang="en-US" sz="2000" dirty="0" smtClean="0">
                <a:latin typeface="Times New Roman" panose="02020603050405020304" pitchFamily="18" charset="0"/>
                <a:cs typeface="Times New Roman" panose="02020603050405020304" pitchFamily="18" charset="0"/>
              </a:rPr>
              <a:t>applicable </a:t>
            </a:r>
            <a:r>
              <a:rPr lang="en-US" sz="2000" dirty="0">
                <a:latin typeface="Times New Roman" panose="02020603050405020304" pitchFamily="18" charset="0"/>
                <a:cs typeface="Times New Roman" panose="02020603050405020304" pitchFamily="18" charset="0"/>
              </a:rPr>
              <a:t>for irrigating the crops if it doesn’t have any impact on the quality of land</a:t>
            </a:r>
            <a:r>
              <a:rPr lang="en-US" sz="2000" dirty="0" smtClean="0">
                <a:latin typeface="Times New Roman" panose="02020603050405020304" pitchFamily="18" charset="0"/>
                <a:cs typeface="Times New Roman" panose="02020603050405020304" pitchFamily="18" charset="0"/>
              </a:rPr>
              <a:t>.</a:t>
            </a:r>
          </a:p>
        </p:txBody>
      </p:sp>
      <p:sp>
        <p:nvSpPr>
          <p:cNvPr id="3" name="Slide Number Placeholder 2"/>
          <p:cNvSpPr>
            <a:spLocks noGrp="1"/>
          </p:cNvSpPr>
          <p:nvPr>
            <p:ph type="sldNum" sz="quarter" idx="12"/>
          </p:nvPr>
        </p:nvSpPr>
        <p:spPr/>
        <p:txBody>
          <a:bodyPr/>
          <a:lstStyle/>
          <a:p>
            <a:fld id="{23F9D198-D6A7-4ABF-B472-04FB1D5998A9}" type="slidenum">
              <a:rPr lang="en-US" smtClean="0"/>
              <a:t>30</a:t>
            </a:fld>
            <a:endParaRPr lang="en-US"/>
          </a:p>
        </p:txBody>
      </p:sp>
    </p:spTree>
    <p:extLst>
      <p:ext uri="{BB962C8B-B14F-4D97-AF65-F5344CB8AC3E}">
        <p14:creationId xmlns:p14="http://schemas.microsoft.com/office/powerpoint/2010/main" val="26899035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12904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solidFill>
                  <a:schemeClr val="tx1"/>
                </a:solidFill>
                <a:latin typeface="Times New Roman" panose="02020603050405020304" pitchFamily="18" charset="0"/>
                <a:cs typeface="Times New Roman" panose="02020603050405020304" pitchFamily="18" charset="0"/>
              </a:rPr>
              <a:t>      Biomass </a:t>
            </a:r>
            <a:r>
              <a:rPr lang="en-US" sz="2800" b="1" dirty="0">
                <a:solidFill>
                  <a:schemeClr val="tx1"/>
                </a:solidFill>
                <a:latin typeface="Times New Roman" panose="02020603050405020304" pitchFamily="18" charset="0"/>
                <a:cs typeface="Times New Roman" panose="02020603050405020304" pitchFamily="18" charset="0"/>
              </a:rPr>
              <a:t>Water Intensity</a:t>
            </a:r>
          </a:p>
        </p:txBody>
      </p:sp>
      <p:graphicFrame>
        <p:nvGraphicFramePr>
          <p:cNvPr id="8" name="Table 7"/>
          <p:cNvGraphicFramePr>
            <a:graphicFrameLocks noGrp="1"/>
          </p:cNvGraphicFramePr>
          <p:nvPr>
            <p:extLst>
              <p:ext uri="{D42A27DB-BD31-4B8C-83A1-F6EECF244321}">
                <p14:modId xmlns:p14="http://schemas.microsoft.com/office/powerpoint/2010/main" val="1878822933"/>
              </p:ext>
            </p:extLst>
          </p:nvPr>
        </p:nvGraphicFramePr>
        <p:xfrm>
          <a:off x="1462631" y="1467985"/>
          <a:ext cx="8848017" cy="3476097"/>
        </p:xfrm>
        <a:graphic>
          <a:graphicData uri="http://schemas.openxmlformats.org/drawingml/2006/table">
            <a:tbl>
              <a:tblPr firstRow="1" firstCol="1" bandRow="1">
                <a:tableStyleId>{5C22544A-7EE6-4342-B048-85BDC9FD1C3A}</a:tableStyleId>
              </a:tblPr>
              <a:tblGrid>
                <a:gridCol w="2275440"/>
                <a:gridCol w="2289408"/>
                <a:gridCol w="2181507"/>
                <a:gridCol w="2101662"/>
              </a:tblGrid>
              <a:tr h="1226081">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Cooling technology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Energy generation technology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Water consumption</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Water withdrawal</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r>
              <a:tr h="562504">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Once-through</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Steam</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300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a:effectLst/>
                          <a:latin typeface="Times New Roman" panose="02020603050405020304" pitchFamily="18" charset="0"/>
                          <a:cs typeface="Times New Roman" panose="02020603050405020304" pitchFamily="18" charset="0"/>
                        </a:rPr>
                        <a:t>20,000-50,000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62504">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Wet-recirculating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Steam</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480-965</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500-1460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62504">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Wet-recirculating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a:effectLst/>
                          <a:latin typeface="Times New Roman" panose="02020603050405020304" pitchFamily="18" charset="0"/>
                          <a:cs typeface="Times New Roman" panose="02020603050405020304" pitchFamily="18" charset="0"/>
                        </a:rPr>
                        <a:t>Biogas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235</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250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62504">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Dry cooling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a:effectLst/>
                          <a:latin typeface="Times New Roman" panose="02020603050405020304" pitchFamily="18" charset="0"/>
                          <a:cs typeface="Times New Roman" panose="02020603050405020304" pitchFamily="18" charset="0"/>
                        </a:rPr>
                        <a:t>Biogas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35</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50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2" name="Slide Number Placeholder 1"/>
          <p:cNvSpPr>
            <a:spLocks noGrp="1"/>
          </p:cNvSpPr>
          <p:nvPr>
            <p:ph type="sldNum" sz="quarter" idx="12"/>
          </p:nvPr>
        </p:nvSpPr>
        <p:spPr/>
        <p:txBody>
          <a:bodyPr/>
          <a:lstStyle/>
          <a:p>
            <a:fld id="{23F9D198-D6A7-4ABF-B472-04FB1D5998A9}" type="slidenum">
              <a:rPr lang="en-US" smtClean="0"/>
              <a:t>31</a:t>
            </a:fld>
            <a:endParaRPr lang="en-US"/>
          </a:p>
        </p:txBody>
      </p:sp>
    </p:spTree>
    <p:extLst>
      <p:ext uri="{BB962C8B-B14F-4D97-AF65-F5344CB8AC3E}">
        <p14:creationId xmlns:p14="http://schemas.microsoft.com/office/powerpoint/2010/main" val="29709432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3720661"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2800" b="1" dirty="0" smtClean="0">
                <a:solidFill>
                  <a:schemeClr val="tx1"/>
                </a:solidFill>
                <a:latin typeface="Times New Roman" panose="02020603050405020304" pitchFamily="18" charset="0"/>
                <a:cs typeface="Times New Roman" panose="02020603050405020304" pitchFamily="18" charset="0"/>
              </a:rPr>
              <a:t>Coal</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840583" y="1375511"/>
            <a:ext cx="9837683" cy="2400657"/>
          </a:xfrm>
          <a:prstGeom prst="rect">
            <a:avLst/>
          </a:prstGeom>
          <a:noFill/>
        </p:spPr>
        <p:txBody>
          <a:bodyPr wrap="square" rtlCol="0">
            <a:spAutoFit/>
          </a:bodyPr>
          <a:lstStyle/>
          <a:p>
            <a:pPr algn="just">
              <a:lnSpc>
                <a:spcPct val="150000"/>
              </a:lnSpc>
            </a:pPr>
            <a:r>
              <a:rPr lang="en-US" sz="2000" dirty="0" smtClean="0">
                <a:latin typeface="Times New Roman" panose="02020603050405020304" pitchFamily="18" charset="0"/>
                <a:cs typeface="Times New Roman" panose="02020603050405020304" pitchFamily="18" charset="0"/>
              </a:rPr>
              <a:t>Water Consumption:</a:t>
            </a:r>
          </a:p>
          <a:p>
            <a:pPr marL="285750" indent="-285750" algn="just">
              <a:lnSpc>
                <a:spcPct val="150000"/>
              </a:lnSpc>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Cooling</a:t>
            </a:r>
            <a:r>
              <a:rPr lang="en-US" sz="2000" dirty="0" smtClean="0">
                <a:latin typeface="Times New Roman" panose="02020603050405020304" pitchFamily="18" charset="0"/>
                <a:cs typeface="Times New Roman" panose="02020603050405020304" pitchFamily="18" charset="0"/>
              </a:rPr>
              <a:t>: similar to Natural gas plants</a:t>
            </a:r>
          </a:p>
          <a:p>
            <a:pPr marL="285750" indent="-285750" algn="just">
              <a:lnSpc>
                <a:spcPct val="150000"/>
              </a:lnSpc>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Washing and Transporting</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 amount of water needed for washing is dependent to the method which it was mined and the amount of sulfur in it. Coal can be transferred either in the solid form by trucks or by slurry pipelines while it is mixed in the </a:t>
            </a:r>
            <a:r>
              <a:rPr lang="en-US" sz="2000" dirty="0" smtClean="0">
                <a:latin typeface="Times New Roman" panose="02020603050405020304" pitchFamily="18" charset="0"/>
                <a:cs typeface="Times New Roman" panose="02020603050405020304" pitchFamily="18" charset="0"/>
              </a:rPr>
              <a:t>water.</a:t>
            </a:r>
            <a:endParaRPr lang="en-US" sz="2000" dirty="0">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24654150"/>
              </p:ext>
            </p:extLst>
          </p:nvPr>
        </p:nvGraphicFramePr>
        <p:xfrm>
          <a:off x="2304401" y="4017596"/>
          <a:ext cx="7672114" cy="1645920"/>
        </p:xfrm>
        <a:graphic>
          <a:graphicData uri="http://schemas.openxmlformats.org/drawingml/2006/table">
            <a:tbl>
              <a:tblPr firstRow="1" firstCol="1" bandRow="1">
                <a:tableStyleId>{5C22544A-7EE6-4342-B048-85BDC9FD1C3A}</a:tableStyleId>
              </a:tblPr>
              <a:tblGrid>
                <a:gridCol w="2162496"/>
                <a:gridCol w="1673560"/>
                <a:gridCol w="2066753"/>
                <a:gridCol w="1769305"/>
              </a:tblGrid>
              <a:tr h="0">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 </a:t>
                      </a:r>
                      <a:r>
                        <a:rPr lang="en-US" sz="1800" dirty="0" smtClean="0">
                          <a:effectLst/>
                          <a:latin typeface="Times New Roman" panose="02020603050405020304" pitchFamily="18" charset="0"/>
                          <a:cs typeface="Times New Roman" panose="02020603050405020304" pitchFamily="18" charset="0"/>
                        </a:rPr>
                        <a:t>Cooling Technology</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Once-through</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Wet-recirculating</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Dry cooling</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r>
              <a:tr h="0">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Withdrawal</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20,000-50,000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500-1200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a:effectLst/>
                          <a:latin typeface="Times New Roman" panose="02020603050405020304" pitchFamily="18" charset="0"/>
                          <a:cs typeface="Times New Roman" panose="02020603050405020304" pitchFamily="18" charset="0"/>
                        </a:rPr>
                        <a:t>N/A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Consumption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100-317</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480-1100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tabLst>
                          <a:tab pos="823595" algn="l"/>
                        </a:tabLst>
                      </a:pPr>
                      <a:r>
                        <a:rPr lang="en-US" sz="1800" dirty="0">
                          <a:effectLst/>
                          <a:latin typeface="Times New Roman" panose="02020603050405020304" pitchFamily="18" charset="0"/>
                          <a:cs typeface="Times New Roman" panose="02020603050405020304" pitchFamily="18" charset="0"/>
                        </a:rPr>
                        <a:t>N/A</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2398" y="805220"/>
            <a:ext cx="1458848" cy="1735961"/>
          </a:xfrm>
          <a:prstGeom prst="rect">
            <a:avLst/>
          </a:prstGeom>
        </p:spPr>
      </p:pic>
      <p:sp>
        <p:nvSpPr>
          <p:cNvPr id="9" name="TextBox 8"/>
          <p:cNvSpPr txBox="1"/>
          <p:nvPr/>
        </p:nvSpPr>
        <p:spPr>
          <a:xfrm>
            <a:off x="10972801" y="2424222"/>
            <a:ext cx="871869"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12</a:t>
            </a:r>
            <a:endParaRPr lang="en-US"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23F9D198-D6A7-4ABF-B472-04FB1D5998A9}" type="slidenum">
              <a:rPr lang="en-US" smtClean="0"/>
              <a:t>32</a:t>
            </a:fld>
            <a:endParaRPr lang="en-US"/>
          </a:p>
        </p:txBody>
      </p:sp>
    </p:spTree>
    <p:extLst>
      <p:ext uri="{BB962C8B-B14F-4D97-AF65-F5344CB8AC3E}">
        <p14:creationId xmlns:p14="http://schemas.microsoft.com/office/powerpoint/2010/main" val="28396735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12904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3200" b="1" dirty="0" smtClean="0">
                <a:solidFill>
                  <a:schemeClr val="tx1"/>
                </a:solidFill>
                <a:latin typeface="Times New Roman" panose="02020603050405020304" pitchFamily="18" charset="0"/>
                <a:cs typeface="Times New Roman" panose="02020603050405020304" pitchFamily="18" charset="0"/>
              </a:rPr>
              <a:t>Water Intensity</a:t>
            </a:r>
            <a:endParaRPr lang="en-US" sz="3200" b="1"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84683" y="904309"/>
            <a:ext cx="7750269" cy="5930015"/>
          </a:xfrm>
          <a:prstGeom prst="rect">
            <a:avLst/>
          </a:prstGeom>
        </p:spPr>
      </p:pic>
      <p:sp>
        <p:nvSpPr>
          <p:cNvPr id="2" name="Slide Number Placeholder 1"/>
          <p:cNvSpPr>
            <a:spLocks noGrp="1"/>
          </p:cNvSpPr>
          <p:nvPr>
            <p:ph type="sldNum" sz="quarter" idx="12"/>
          </p:nvPr>
        </p:nvSpPr>
        <p:spPr/>
        <p:txBody>
          <a:bodyPr/>
          <a:lstStyle/>
          <a:p>
            <a:fld id="{23F9D198-D6A7-4ABF-B472-04FB1D5998A9}" type="slidenum">
              <a:rPr lang="en-US" smtClean="0"/>
              <a:t>33</a:t>
            </a:fld>
            <a:endParaRPr lang="en-US"/>
          </a:p>
        </p:txBody>
      </p:sp>
    </p:spTree>
    <p:extLst>
      <p:ext uri="{BB962C8B-B14F-4D97-AF65-F5344CB8AC3E}">
        <p14:creationId xmlns:p14="http://schemas.microsoft.com/office/powerpoint/2010/main" val="9905617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12904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3200" b="1" dirty="0" smtClean="0">
                <a:solidFill>
                  <a:schemeClr val="tx1"/>
                </a:solidFill>
                <a:latin typeface="Times New Roman" panose="02020603050405020304" pitchFamily="18" charset="0"/>
                <a:cs typeface="Times New Roman" panose="02020603050405020304" pitchFamily="18" charset="0"/>
              </a:rPr>
              <a:t>Capacity and Demand</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2" name="Rectangle 1"/>
          <p:cNvSpPr/>
          <p:nvPr/>
        </p:nvSpPr>
        <p:spPr>
          <a:xfrm>
            <a:off x="960349" y="1496984"/>
            <a:ext cx="10094339" cy="3447098"/>
          </a:xfrm>
          <a:prstGeom prst="rect">
            <a:avLst/>
          </a:prstGeom>
        </p:spPr>
        <p:txBody>
          <a:bodyPr wrap="square">
            <a:spAutoFit/>
          </a:bodyPr>
          <a:lstStyle/>
          <a:p>
            <a:pPr marL="342900" indent="-342900" algn="just">
              <a:lnSpc>
                <a:spcPct val="200000"/>
              </a:lnSpc>
              <a:buFont typeface="Wingdings" panose="05000000000000000000" pitchFamily="2" charset="2"/>
              <a:buChar char="Ø"/>
            </a:pPr>
            <a:r>
              <a:rPr lang="en-US" sz="2000" dirty="0" smtClean="0">
                <a:latin typeface="Times New Roman" panose="02020603050405020304" pitchFamily="18" charset="0"/>
                <a:ea typeface="Calibri" panose="020F0502020204030204" pitchFamily="34" charset="0"/>
              </a:rPr>
              <a:t>Neither </a:t>
            </a:r>
            <a:r>
              <a:rPr lang="en-US" sz="2000" dirty="0">
                <a:latin typeface="Times New Roman" panose="02020603050405020304" pitchFamily="18" charset="0"/>
                <a:ea typeface="Calibri" panose="020F0502020204030204" pitchFamily="34" charset="0"/>
              </a:rPr>
              <a:t>of </a:t>
            </a:r>
            <a:r>
              <a:rPr lang="en-US" sz="2000" dirty="0" smtClean="0">
                <a:latin typeface="Times New Roman" panose="02020603050405020304" pitchFamily="18" charset="0"/>
                <a:ea typeface="Calibri" panose="020F0502020204030204" pitchFamily="34" charset="0"/>
              </a:rPr>
              <a:t>energy generating </a:t>
            </a:r>
            <a:r>
              <a:rPr lang="en-US" sz="2000" dirty="0">
                <a:latin typeface="Times New Roman" panose="02020603050405020304" pitchFamily="18" charset="0"/>
                <a:ea typeface="Calibri" panose="020F0502020204030204" pitchFamily="34" charset="0"/>
              </a:rPr>
              <a:t>technologies can produce unlimited </a:t>
            </a:r>
            <a:r>
              <a:rPr lang="en-US" sz="2000" dirty="0" smtClean="0">
                <a:latin typeface="Times New Roman" panose="02020603050405020304" pitchFamily="18" charset="0"/>
                <a:ea typeface="Calibri" panose="020F0502020204030204" pitchFamily="34" charset="0"/>
              </a:rPr>
              <a:t>electricity</a:t>
            </a:r>
          </a:p>
          <a:p>
            <a:pPr marL="342900" indent="-342900" algn="just">
              <a:lnSpc>
                <a:spcPct val="200000"/>
              </a:lnSpc>
              <a:buFont typeface="Wingdings" panose="05000000000000000000" pitchFamily="2" charset="2"/>
              <a:buChar char="Ø"/>
            </a:pPr>
            <a:r>
              <a:rPr lang="en-US" sz="2000" dirty="0" smtClean="0">
                <a:latin typeface="Times New Roman" panose="02020603050405020304" pitchFamily="18" charset="0"/>
                <a:ea typeface="Calibri" panose="020F0502020204030204" pitchFamily="34" charset="0"/>
              </a:rPr>
              <a:t>Capacity </a:t>
            </a:r>
            <a:r>
              <a:rPr lang="en-US" sz="2000" dirty="0">
                <a:latin typeface="Times New Roman" panose="02020603050405020304" pitchFamily="18" charset="0"/>
                <a:ea typeface="Calibri" panose="020F0502020204030204" pitchFamily="34" charset="0"/>
              </a:rPr>
              <a:t>factor </a:t>
            </a:r>
            <a:r>
              <a:rPr lang="en-US" sz="2000" dirty="0" smtClean="0">
                <a:latin typeface="Times New Roman" panose="02020603050405020304" pitchFamily="18" charset="0"/>
                <a:ea typeface="Calibri" panose="020F0502020204030204" pitchFamily="34" charset="0"/>
              </a:rPr>
              <a:t>is </a:t>
            </a:r>
            <a:r>
              <a:rPr lang="en-US" sz="2000" dirty="0">
                <a:latin typeface="Times New Roman" panose="02020603050405020304" pitchFamily="18" charset="0"/>
                <a:ea typeface="Calibri" panose="020F0502020204030204" pitchFamily="34" charset="0"/>
              </a:rPr>
              <a:t>a number between zero and one defined as “the ratio of the electrical energy produced by a generating unit for </a:t>
            </a:r>
            <a:r>
              <a:rPr lang="en-US" sz="2000" dirty="0" smtClean="0">
                <a:latin typeface="Times New Roman" panose="02020603050405020304" pitchFamily="18" charset="0"/>
                <a:ea typeface="Calibri" panose="020F0502020204030204" pitchFamily="34" charset="0"/>
              </a:rPr>
              <a:t>a </a:t>
            </a:r>
            <a:r>
              <a:rPr lang="en-US" sz="2000" dirty="0">
                <a:latin typeface="Times New Roman" panose="02020603050405020304" pitchFamily="18" charset="0"/>
                <a:ea typeface="Calibri" panose="020F0502020204030204" pitchFamily="34" charset="0"/>
              </a:rPr>
              <a:t>period of time considered to the electrical energy that could have been produced at continuous full power operation during the same period” </a:t>
            </a:r>
          </a:p>
          <a:p>
            <a:pPr marL="342900" indent="-342900" algn="just">
              <a:lnSpc>
                <a:spcPct val="200000"/>
              </a:lnSpc>
              <a:buFont typeface="Wingdings" panose="05000000000000000000" pitchFamily="2" charset="2"/>
              <a:buChar char="Ø"/>
            </a:pPr>
            <a:r>
              <a:rPr lang="en-US" sz="2000" dirty="0" smtClean="0">
                <a:latin typeface="Times New Roman" panose="02020603050405020304" pitchFamily="18" charset="0"/>
                <a:ea typeface="Calibri" panose="020F0502020204030204" pitchFamily="34" charset="0"/>
              </a:rPr>
              <a:t>Capacity </a:t>
            </a:r>
            <a:r>
              <a:rPr lang="en-US" sz="2000" dirty="0">
                <a:latin typeface="Times New Roman" panose="02020603050405020304" pitchFamily="18" charset="0"/>
                <a:ea typeface="Calibri" panose="020F0502020204030204" pitchFamily="34" charset="0"/>
              </a:rPr>
              <a:t>factor is dependent to the energy source of the power plant. </a:t>
            </a:r>
          </a:p>
          <a:p>
            <a:endParaRPr lang="en-US" dirty="0">
              <a:latin typeface="Times New Roman" panose="02020603050405020304" pitchFamily="18" charset="0"/>
              <a:ea typeface="Calibri" panose="020F0502020204030204" pitchFamily="34" charset="0"/>
            </a:endParaRPr>
          </a:p>
        </p:txBody>
      </p:sp>
      <p:sp>
        <p:nvSpPr>
          <p:cNvPr id="3" name="Slide Number Placeholder 2"/>
          <p:cNvSpPr>
            <a:spLocks noGrp="1"/>
          </p:cNvSpPr>
          <p:nvPr>
            <p:ph type="sldNum" sz="quarter" idx="12"/>
          </p:nvPr>
        </p:nvSpPr>
        <p:spPr/>
        <p:txBody>
          <a:bodyPr/>
          <a:lstStyle/>
          <a:p>
            <a:fld id="{23F9D198-D6A7-4ABF-B472-04FB1D5998A9}" type="slidenum">
              <a:rPr lang="en-US" smtClean="0"/>
              <a:t>34</a:t>
            </a:fld>
            <a:endParaRPr lang="en-US"/>
          </a:p>
        </p:txBody>
      </p:sp>
    </p:spTree>
    <p:extLst>
      <p:ext uri="{BB962C8B-B14F-4D97-AF65-F5344CB8AC3E}">
        <p14:creationId xmlns:p14="http://schemas.microsoft.com/office/powerpoint/2010/main" val="8856573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12904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solidFill>
                  <a:schemeClr val="tx1"/>
                </a:solidFill>
                <a:latin typeface="Times New Roman" panose="02020603050405020304" pitchFamily="18" charset="0"/>
                <a:cs typeface="Times New Roman" panose="02020603050405020304" pitchFamily="18" charset="0"/>
              </a:rPr>
              <a:t>        Capacity </a:t>
            </a:r>
            <a:r>
              <a:rPr lang="en-US" sz="2800" b="1" dirty="0">
                <a:solidFill>
                  <a:schemeClr val="tx1"/>
                </a:solidFill>
                <a:latin typeface="Times New Roman" panose="02020603050405020304" pitchFamily="18" charset="0"/>
                <a:cs typeface="Times New Roman" panose="02020603050405020304" pitchFamily="18" charset="0"/>
              </a:rPr>
              <a:t>and Demand</a:t>
            </a:r>
          </a:p>
        </p:txBody>
      </p:sp>
      <p:graphicFrame>
        <p:nvGraphicFramePr>
          <p:cNvPr id="2" name="Table 1"/>
          <p:cNvGraphicFramePr>
            <a:graphicFrameLocks noGrp="1"/>
          </p:cNvGraphicFramePr>
          <p:nvPr>
            <p:extLst>
              <p:ext uri="{D42A27DB-BD31-4B8C-83A1-F6EECF244321}">
                <p14:modId xmlns:p14="http://schemas.microsoft.com/office/powerpoint/2010/main" val="1390553249"/>
              </p:ext>
            </p:extLst>
          </p:nvPr>
        </p:nvGraphicFramePr>
        <p:xfrm>
          <a:off x="714031" y="1499672"/>
          <a:ext cx="10721224" cy="2121463"/>
        </p:xfrm>
        <a:graphic>
          <a:graphicData uri="http://schemas.openxmlformats.org/drawingml/2006/table">
            <a:tbl>
              <a:tblPr firstRow="1" firstCol="1" bandRow="1">
                <a:tableStyleId>{5C22544A-7EE6-4342-B048-85BDC9FD1C3A}</a:tableStyleId>
              </a:tblPr>
              <a:tblGrid>
                <a:gridCol w="1787431"/>
                <a:gridCol w="717815"/>
                <a:gridCol w="900972"/>
                <a:gridCol w="1194287"/>
                <a:gridCol w="930409"/>
                <a:gridCol w="1089155"/>
                <a:gridCol w="923050"/>
                <a:gridCol w="747480"/>
                <a:gridCol w="747480"/>
                <a:gridCol w="931459"/>
                <a:gridCol w="751686"/>
              </a:tblGrid>
              <a:tr h="832165">
                <a:tc>
                  <a:txBody>
                    <a:bodyPr/>
                    <a:lstStyle/>
                    <a:p>
                      <a:pPr marL="0" marR="0" algn="ctr">
                        <a:lnSpc>
                          <a:spcPct val="115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 </a:t>
                      </a:r>
                      <a:r>
                        <a:rPr lang="en-US" sz="1600" dirty="0" smtClean="0">
                          <a:effectLst/>
                          <a:latin typeface="Times New Roman" panose="02020603050405020304" pitchFamily="18" charset="0"/>
                          <a:cs typeface="Times New Roman" panose="02020603050405020304" pitchFamily="18" charset="0"/>
                        </a:rPr>
                        <a:t>Energy</a:t>
                      </a:r>
                      <a:r>
                        <a:rPr lang="en-US" sz="1600" baseline="0" dirty="0" smtClean="0">
                          <a:effectLst/>
                          <a:latin typeface="Times New Roman" panose="02020603050405020304" pitchFamily="18" charset="0"/>
                          <a:cs typeface="Times New Roman" panose="02020603050405020304" pitchFamily="18" charset="0"/>
                        </a:rPr>
                        <a:t> Source</a:t>
                      </a:r>
                      <a:endParaRPr lang="en-US" sz="2400" dirty="0">
                        <a:effectLst/>
                        <a:latin typeface="Times New Roman" panose="02020603050405020304" pitchFamily="18" charset="0"/>
                        <a:cs typeface="Times New Roman" panose="02020603050405020304" pitchFamily="18" charset="0"/>
                      </a:endParaRPr>
                    </a:p>
                    <a:p>
                      <a:pPr marL="0" marR="0" algn="ctr">
                        <a:lnSpc>
                          <a:spcPct val="115000"/>
                        </a:lnSpc>
                        <a:spcBef>
                          <a:spcPts val="0"/>
                        </a:spcBef>
                        <a:spcAft>
                          <a:spcPts val="0"/>
                        </a:spcAft>
                        <a:tabLst>
                          <a:tab pos="1221105" algn="l"/>
                        </a:tabLst>
                      </a:pPr>
                      <a:r>
                        <a:rPr lang="en-US" sz="1800" dirty="0">
                          <a:effectLst/>
                          <a:latin typeface="Times New Roman" panose="02020603050405020304" pitchFamily="18" charset="0"/>
                          <a:cs typeface="Times New Roman" panose="02020603050405020304" pitchFamily="18" charset="0"/>
                        </a:rPr>
                        <a:t>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  Coal</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Biomass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Geothermal</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Nuclear</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Natural gas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Large hydro</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Small hydro</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Solar PV</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Solar Thermal</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Wind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r>
              <a:tr h="557778">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In-state Capacity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1,463</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11,151</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23,678</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20,349</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404,860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108,291</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14,217</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40,637</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11,388</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51,649</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57778">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Capacity Factor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50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60.9</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60.5</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68.8</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a:effectLst/>
                          <a:latin typeface="Times New Roman" panose="02020603050405020304" pitchFamily="18" charset="0"/>
                          <a:cs typeface="Times New Roman" panose="02020603050405020304" pitchFamily="18" charset="0"/>
                        </a:rPr>
                        <a:t>91.7</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47.8</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37.5</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37.5</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27.8</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19.5</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tabLst>
                          <a:tab pos="1221105" algn="l"/>
                        </a:tabLst>
                      </a:pPr>
                      <a:r>
                        <a:rPr lang="en-US" sz="1600" dirty="0">
                          <a:effectLst/>
                          <a:latin typeface="Times New Roman" panose="02020603050405020304" pitchFamily="18" charset="0"/>
                          <a:cs typeface="Times New Roman" panose="02020603050405020304" pitchFamily="18" charset="0"/>
                        </a:rPr>
                        <a:t>33.9</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 name="Rectangle 2"/>
          <p:cNvSpPr/>
          <p:nvPr/>
        </p:nvSpPr>
        <p:spPr>
          <a:xfrm>
            <a:off x="1145626" y="4006563"/>
            <a:ext cx="10121463" cy="400110"/>
          </a:xfrm>
          <a:prstGeom prst="rect">
            <a:avLst/>
          </a:prstGeom>
        </p:spPr>
        <p:txBody>
          <a:bodyPr wrap="square">
            <a:spAutoFit/>
          </a:bodyPr>
          <a:lstStyle/>
          <a:p>
            <a:pPr marL="342900" indent="-342900">
              <a:buFont typeface="Wingdings" panose="05000000000000000000" pitchFamily="2" charset="2"/>
              <a:buChar char="§"/>
            </a:pPr>
            <a:r>
              <a:rPr lang="en-US" sz="2000" dirty="0">
                <a:latin typeface="Times New Roman" panose="02020603050405020304" pitchFamily="18" charset="0"/>
                <a:ea typeface="Calibri" panose="020F0502020204030204" pitchFamily="34" charset="0"/>
              </a:rPr>
              <a:t>The </a:t>
            </a:r>
            <a:r>
              <a:rPr lang="en-US" sz="2000" b="1" dirty="0">
                <a:latin typeface="Times New Roman" panose="02020603050405020304" pitchFamily="18" charset="0"/>
                <a:ea typeface="Calibri" panose="020F0502020204030204" pitchFamily="34" charset="0"/>
              </a:rPr>
              <a:t>average demand </a:t>
            </a:r>
            <a:r>
              <a:rPr lang="en-US" sz="2000" dirty="0" smtClean="0">
                <a:latin typeface="Times New Roman" panose="02020603050405020304" pitchFamily="18" charset="0"/>
                <a:ea typeface="Calibri" panose="020F0502020204030204" pitchFamily="34" charset="0"/>
              </a:rPr>
              <a:t>for </a:t>
            </a:r>
            <a:r>
              <a:rPr lang="en-US" sz="2000" dirty="0">
                <a:latin typeface="Times New Roman" panose="02020603050405020304" pitchFamily="18" charset="0"/>
                <a:ea typeface="Calibri" panose="020F0502020204030204" pitchFamily="34" charset="0"/>
              </a:rPr>
              <a:t>2014 was forecasted to be 295,661 </a:t>
            </a:r>
            <a:r>
              <a:rPr lang="en-US" sz="2000" b="1" dirty="0" err="1" smtClean="0">
                <a:latin typeface="Times New Roman" panose="02020603050405020304" pitchFamily="18" charset="0"/>
                <a:ea typeface="Calibri" panose="020F0502020204030204" pitchFamily="34" charset="0"/>
              </a:rPr>
              <a:t>GWh</a:t>
            </a:r>
            <a:r>
              <a:rPr lang="en-US" sz="2000" b="1" dirty="0" smtClean="0">
                <a:latin typeface="Times New Roman" panose="02020603050405020304" pitchFamily="18" charset="0"/>
                <a:ea typeface="Calibri" panose="020F0502020204030204" pitchFamily="34" charset="0"/>
              </a:rPr>
              <a:t> </a:t>
            </a:r>
            <a:endParaRPr lang="en-US" sz="2000" b="1" dirty="0"/>
          </a:p>
        </p:txBody>
      </p:sp>
      <p:sp>
        <p:nvSpPr>
          <p:cNvPr id="4" name="Slide Number Placeholder 3"/>
          <p:cNvSpPr>
            <a:spLocks noGrp="1"/>
          </p:cNvSpPr>
          <p:nvPr>
            <p:ph type="sldNum" sz="quarter" idx="12"/>
          </p:nvPr>
        </p:nvSpPr>
        <p:spPr/>
        <p:txBody>
          <a:bodyPr/>
          <a:lstStyle/>
          <a:p>
            <a:fld id="{23F9D198-D6A7-4ABF-B472-04FB1D5998A9}" type="slidenum">
              <a:rPr lang="en-US" smtClean="0"/>
              <a:t>35</a:t>
            </a:fld>
            <a:endParaRPr lang="en-US"/>
          </a:p>
        </p:txBody>
      </p:sp>
    </p:spTree>
    <p:extLst>
      <p:ext uri="{BB962C8B-B14F-4D97-AF65-F5344CB8AC3E}">
        <p14:creationId xmlns:p14="http://schemas.microsoft.com/office/powerpoint/2010/main" val="26404419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421464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3200" b="1" dirty="0" smtClean="0">
                <a:solidFill>
                  <a:schemeClr val="tx1"/>
                </a:solidFill>
                <a:latin typeface="Times New Roman" panose="02020603050405020304" pitchFamily="18" charset="0"/>
                <a:cs typeface="Times New Roman" panose="02020603050405020304" pitchFamily="18" charset="0"/>
              </a:rPr>
              <a:t>Parameters</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2" name="Rectangle 1"/>
          <p:cNvSpPr/>
          <p:nvPr/>
        </p:nvSpPr>
        <p:spPr>
          <a:xfrm>
            <a:off x="1334814" y="1158494"/>
            <a:ext cx="8641701" cy="4811574"/>
          </a:xfrm>
          <a:prstGeom prst="rect">
            <a:avLst/>
          </a:prstGeom>
        </p:spPr>
        <p:txBody>
          <a:bodyPr wrap="square">
            <a:spAutoFit/>
          </a:bodyPr>
          <a:lstStyle/>
          <a:p>
            <a:pPr algn="just">
              <a:lnSpc>
                <a:spcPct val="200000"/>
              </a:lnSpc>
              <a:spcAft>
                <a:spcPts val="800"/>
              </a:spcAft>
              <a:tabLst>
                <a:tab pos="3293110" algn="l"/>
              </a:tabLst>
            </a:pPr>
            <a:r>
              <a:rPr lang="en-US" sz="2000" dirty="0" err="1">
                <a:latin typeface="Times New Roman" panose="02020603050405020304" pitchFamily="18" charset="0"/>
                <a:ea typeface="Calibri" panose="020F0502020204030204" pitchFamily="34" charset="0"/>
                <a:cs typeface="Arial" panose="020B0604020202020204" pitchFamily="34" charset="0"/>
              </a:rPr>
              <a:t>Xij</a:t>
            </a:r>
            <a:r>
              <a:rPr lang="en-US" sz="2000" dirty="0">
                <a:latin typeface="Times New Roman" panose="02020603050405020304" pitchFamily="18" charset="0"/>
                <a:ea typeface="Calibri" panose="020F0502020204030204" pitchFamily="34" charset="0"/>
                <a:cs typeface="Arial" panose="020B0604020202020204" pitchFamily="34" charset="0"/>
              </a:rPr>
              <a:t> = </a:t>
            </a:r>
            <a:r>
              <a:rPr lang="en-US" sz="2000" dirty="0" smtClean="0">
                <a:latin typeface="Times New Roman" panose="02020603050405020304" pitchFamily="18" charset="0"/>
                <a:ea typeface="Calibri" panose="020F0502020204030204" pitchFamily="34" charset="0"/>
                <a:cs typeface="Arial" panose="020B0604020202020204" pitchFamily="34" charset="0"/>
              </a:rPr>
              <a:t>Amount </a:t>
            </a:r>
            <a:r>
              <a:rPr lang="en-US" sz="2000" dirty="0">
                <a:latin typeface="Times New Roman" panose="02020603050405020304" pitchFamily="18" charset="0"/>
                <a:ea typeface="Calibri" panose="020F0502020204030204" pitchFamily="34" charset="0"/>
                <a:cs typeface="Arial" panose="020B0604020202020204" pitchFamily="34" charset="0"/>
              </a:rPr>
              <a:t>of electricity that must be generated by electricity generation </a:t>
            </a:r>
            <a:r>
              <a:rPr lang="en-US" sz="2000" dirty="0" err="1">
                <a:latin typeface="Times New Roman" panose="02020603050405020304" pitchFamily="18" charset="0"/>
                <a:ea typeface="Calibri" panose="020F0502020204030204" pitchFamily="34" charset="0"/>
                <a:cs typeface="Arial" panose="020B0604020202020204" pitchFamily="34" charset="0"/>
              </a:rPr>
              <a:t>i</a:t>
            </a:r>
            <a:r>
              <a:rPr lang="en-US" sz="2000" dirty="0">
                <a:latin typeface="Times New Roman" panose="02020603050405020304" pitchFamily="18" charset="0"/>
                <a:ea typeface="Calibri" panose="020F0502020204030204" pitchFamily="34" charset="0"/>
                <a:cs typeface="Arial" panose="020B0604020202020204" pitchFamily="34" charset="0"/>
              </a:rPr>
              <a:t> and technology j (</a:t>
            </a:r>
            <a:r>
              <a:rPr lang="en-US" sz="2000" dirty="0" err="1">
                <a:latin typeface="Times New Roman" panose="02020603050405020304" pitchFamily="18" charset="0"/>
                <a:ea typeface="Calibri" panose="020F0502020204030204" pitchFamily="34" charset="0"/>
                <a:cs typeface="Arial" panose="020B0604020202020204" pitchFamily="34" charset="0"/>
              </a:rPr>
              <a:t>GWh</a:t>
            </a:r>
            <a:r>
              <a:rPr lang="en-US" sz="2000" dirty="0">
                <a:latin typeface="Times New Roman" panose="02020603050405020304" pitchFamily="18" charset="0"/>
                <a:ea typeface="Calibri" panose="020F0502020204030204" pitchFamily="34" charset="0"/>
                <a:cs typeface="Arial" panose="020B0604020202020204" pitchFamily="34" charset="0"/>
              </a:rPr>
              <a:t>)</a:t>
            </a:r>
            <a:endParaRPr lang="en-US" dirty="0">
              <a:latin typeface="Calibri" panose="020F0502020204030204" pitchFamily="34" charset="0"/>
              <a:ea typeface="Calibri" panose="020F0502020204030204" pitchFamily="34" charset="0"/>
              <a:cs typeface="Arial" panose="020B0604020202020204" pitchFamily="34" charset="0"/>
            </a:endParaRPr>
          </a:p>
          <a:p>
            <a:pPr algn="just">
              <a:lnSpc>
                <a:spcPct val="200000"/>
              </a:lnSpc>
              <a:spcAft>
                <a:spcPts val="800"/>
              </a:spcAft>
              <a:tabLst>
                <a:tab pos="3293110" algn="l"/>
              </a:tabLst>
            </a:pPr>
            <a:r>
              <a:rPr lang="en-US" sz="2000" dirty="0" err="1">
                <a:latin typeface="Times New Roman" panose="02020603050405020304" pitchFamily="18" charset="0"/>
                <a:ea typeface="Calibri" panose="020F0502020204030204" pitchFamily="34" charset="0"/>
                <a:cs typeface="Arial" panose="020B0604020202020204" pitchFamily="34" charset="0"/>
              </a:rPr>
              <a:t>Wij</a:t>
            </a:r>
            <a:r>
              <a:rPr lang="en-US" sz="2000" dirty="0">
                <a:latin typeface="Times New Roman" panose="02020603050405020304" pitchFamily="18" charset="0"/>
                <a:ea typeface="Calibri" panose="020F0502020204030204" pitchFamily="34" charset="0"/>
                <a:cs typeface="Arial" panose="020B0604020202020204" pitchFamily="34" charset="0"/>
              </a:rPr>
              <a:t> = </a:t>
            </a:r>
            <a:r>
              <a:rPr lang="en-US" sz="2000" dirty="0" smtClean="0">
                <a:latin typeface="Times New Roman" panose="02020603050405020304" pitchFamily="18" charset="0"/>
                <a:ea typeface="Calibri" panose="020F0502020204030204" pitchFamily="34" charset="0"/>
                <a:cs typeface="Arial" panose="020B0604020202020204" pitchFamily="34" charset="0"/>
              </a:rPr>
              <a:t>Average </a:t>
            </a:r>
            <a:r>
              <a:rPr lang="en-US" sz="2000" dirty="0">
                <a:latin typeface="Times New Roman" panose="02020603050405020304" pitchFamily="18" charset="0"/>
                <a:ea typeface="Calibri" panose="020F0502020204030204" pitchFamily="34" charset="0"/>
                <a:cs typeface="Arial" panose="020B0604020202020204" pitchFamily="34" charset="0"/>
              </a:rPr>
              <a:t>water consumption for electricity generation </a:t>
            </a:r>
            <a:r>
              <a:rPr lang="en-US" sz="2000" dirty="0" err="1">
                <a:latin typeface="Times New Roman" panose="02020603050405020304" pitchFamily="18" charset="0"/>
                <a:ea typeface="Calibri" panose="020F0502020204030204" pitchFamily="34" charset="0"/>
                <a:cs typeface="Arial" panose="020B0604020202020204" pitchFamily="34" charset="0"/>
              </a:rPr>
              <a:t>i</a:t>
            </a:r>
            <a:r>
              <a:rPr lang="en-US" sz="2000" dirty="0">
                <a:latin typeface="Times New Roman" panose="02020603050405020304" pitchFamily="18" charset="0"/>
                <a:ea typeface="Calibri" panose="020F0502020204030204" pitchFamily="34" charset="0"/>
                <a:cs typeface="Arial" panose="020B0604020202020204" pitchFamily="34" charset="0"/>
              </a:rPr>
              <a:t> and technology j (gal/</a:t>
            </a:r>
            <a:r>
              <a:rPr lang="en-US" sz="2000" dirty="0" err="1">
                <a:latin typeface="Times New Roman" panose="02020603050405020304" pitchFamily="18" charset="0"/>
                <a:ea typeface="Calibri" panose="020F0502020204030204" pitchFamily="34" charset="0"/>
                <a:cs typeface="Arial" panose="020B0604020202020204" pitchFamily="34" charset="0"/>
              </a:rPr>
              <a:t>GWh</a:t>
            </a:r>
            <a:r>
              <a:rPr lang="en-US" sz="2000" dirty="0">
                <a:latin typeface="Times New Roman" panose="02020603050405020304" pitchFamily="18" charset="0"/>
                <a:ea typeface="Calibri" panose="020F0502020204030204" pitchFamily="34" charset="0"/>
                <a:cs typeface="Arial" panose="020B0604020202020204" pitchFamily="34" charset="0"/>
              </a:rPr>
              <a:t>)</a:t>
            </a:r>
            <a:endParaRPr lang="en-US" dirty="0">
              <a:latin typeface="Calibri" panose="020F0502020204030204" pitchFamily="34" charset="0"/>
              <a:ea typeface="Calibri" panose="020F0502020204030204" pitchFamily="34" charset="0"/>
              <a:cs typeface="Arial" panose="020B0604020202020204" pitchFamily="34" charset="0"/>
            </a:endParaRPr>
          </a:p>
          <a:p>
            <a:pPr algn="just">
              <a:lnSpc>
                <a:spcPct val="200000"/>
              </a:lnSpc>
              <a:spcAft>
                <a:spcPts val="800"/>
              </a:spcAft>
              <a:tabLst>
                <a:tab pos="3293110" algn="l"/>
              </a:tabLst>
            </a:pPr>
            <a:r>
              <a:rPr lang="en-US" sz="2000" dirty="0">
                <a:latin typeface="Times New Roman" panose="02020603050405020304" pitchFamily="18" charset="0"/>
                <a:ea typeface="Calibri" panose="020F0502020204030204" pitchFamily="34" charset="0"/>
                <a:cs typeface="Arial" panose="020B0604020202020204" pitchFamily="34" charset="0"/>
              </a:rPr>
              <a:t>Ci = </a:t>
            </a:r>
            <a:r>
              <a:rPr lang="en-US" sz="2000" dirty="0" smtClean="0">
                <a:latin typeface="Times New Roman" panose="02020603050405020304" pitchFamily="18" charset="0"/>
                <a:ea typeface="Calibri" panose="020F0502020204030204" pitchFamily="34" charset="0"/>
                <a:cs typeface="Arial" panose="020B0604020202020204" pitchFamily="34" charset="0"/>
              </a:rPr>
              <a:t>Capacity </a:t>
            </a:r>
            <a:r>
              <a:rPr lang="en-US" sz="2000" dirty="0">
                <a:latin typeface="Times New Roman" panose="02020603050405020304" pitchFamily="18" charset="0"/>
                <a:ea typeface="Calibri" panose="020F0502020204030204" pitchFamily="34" charset="0"/>
                <a:cs typeface="Arial" panose="020B0604020202020204" pitchFamily="34" charset="0"/>
              </a:rPr>
              <a:t>for energy source </a:t>
            </a:r>
            <a:r>
              <a:rPr lang="en-US" sz="2000" dirty="0" err="1">
                <a:latin typeface="Times New Roman" panose="02020603050405020304" pitchFamily="18" charset="0"/>
                <a:ea typeface="Calibri" panose="020F0502020204030204" pitchFamily="34" charset="0"/>
                <a:cs typeface="Arial" panose="020B0604020202020204" pitchFamily="34" charset="0"/>
              </a:rPr>
              <a:t>i</a:t>
            </a:r>
            <a:r>
              <a:rPr lang="en-US" sz="2000" dirty="0">
                <a:latin typeface="Times New Roman" panose="02020603050405020304" pitchFamily="18" charset="0"/>
                <a:ea typeface="Calibri" panose="020F0502020204030204" pitchFamily="34" charset="0"/>
                <a:cs typeface="Arial" panose="020B0604020202020204" pitchFamily="34" charset="0"/>
              </a:rPr>
              <a:t> (</a:t>
            </a:r>
            <a:r>
              <a:rPr lang="en-US" sz="2000" dirty="0" err="1">
                <a:latin typeface="Times New Roman" panose="02020603050405020304" pitchFamily="18" charset="0"/>
                <a:ea typeface="Calibri" panose="020F0502020204030204" pitchFamily="34" charset="0"/>
                <a:cs typeface="Arial" panose="020B0604020202020204" pitchFamily="34" charset="0"/>
              </a:rPr>
              <a:t>GWh</a:t>
            </a:r>
            <a:r>
              <a:rPr lang="en-US" sz="2000" dirty="0">
                <a:latin typeface="Times New Roman" panose="02020603050405020304" pitchFamily="18" charset="0"/>
                <a:ea typeface="Calibri" panose="020F0502020204030204" pitchFamily="34" charset="0"/>
                <a:cs typeface="Arial" panose="020B0604020202020204" pitchFamily="34" charset="0"/>
              </a:rPr>
              <a:t>)</a:t>
            </a:r>
            <a:endParaRPr lang="en-US" dirty="0">
              <a:latin typeface="Calibri" panose="020F0502020204030204" pitchFamily="34" charset="0"/>
              <a:ea typeface="Calibri" panose="020F0502020204030204" pitchFamily="34" charset="0"/>
              <a:cs typeface="Arial" panose="020B0604020202020204" pitchFamily="34" charset="0"/>
            </a:endParaRPr>
          </a:p>
          <a:p>
            <a:pPr algn="just">
              <a:lnSpc>
                <a:spcPct val="200000"/>
              </a:lnSpc>
              <a:spcAft>
                <a:spcPts val="800"/>
              </a:spcAft>
              <a:tabLst>
                <a:tab pos="3293110" algn="l"/>
              </a:tabLst>
            </a:pPr>
            <a:r>
              <a:rPr lang="en-US" sz="2000" dirty="0" err="1">
                <a:latin typeface="Times New Roman" panose="02020603050405020304" pitchFamily="18" charset="0"/>
                <a:ea typeface="Calibri" panose="020F0502020204030204" pitchFamily="34" charset="0"/>
                <a:cs typeface="Arial" panose="020B0604020202020204" pitchFamily="34" charset="0"/>
              </a:rPr>
              <a:t>Cf</a:t>
            </a:r>
            <a:r>
              <a:rPr lang="en-US" sz="2000" baseline="-25000" dirty="0" err="1">
                <a:latin typeface="Times New Roman" panose="02020603050405020304" pitchFamily="18" charset="0"/>
                <a:ea typeface="Calibri" panose="020F0502020204030204" pitchFamily="34" charset="0"/>
                <a:cs typeface="Arial" panose="020B0604020202020204" pitchFamily="34" charset="0"/>
              </a:rPr>
              <a:t>i</a:t>
            </a:r>
            <a:r>
              <a:rPr lang="en-US" sz="2000" dirty="0">
                <a:latin typeface="Times New Roman" panose="02020603050405020304" pitchFamily="18" charset="0"/>
                <a:ea typeface="Calibri" panose="020F0502020204030204" pitchFamily="34" charset="0"/>
                <a:cs typeface="Arial" panose="020B0604020202020204" pitchFamily="34" charset="0"/>
              </a:rPr>
              <a:t>= Capacity factor for energy source </a:t>
            </a:r>
            <a:r>
              <a:rPr lang="en-US" sz="2000" dirty="0" err="1">
                <a:latin typeface="Times New Roman" panose="02020603050405020304" pitchFamily="18" charset="0"/>
                <a:ea typeface="Calibri" panose="020F0502020204030204" pitchFamily="34" charset="0"/>
                <a:cs typeface="Arial" panose="020B0604020202020204" pitchFamily="34" charset="0"/>
              </a:rPr>
              <a:t>i</a:t>
            </a:r>
            <a:endParaRPr lang="en-US" dirty="0">
              <a:latin typeface="Calibri" panose="020F0502020204030204" pitchFamily="34" charset="0"/>
              <a:ea typeface="Calibri" panose="020F0502020204030204" pitchFamily="34" charset="0"/>
              <a:cs typeface="Arial" panose="020B0604020202020204" pitchFamily="34" charset="0"/>
            </a:endParaRPr>
          </a:p>
          <a:p>
            <a:pPr algn="just">
              <a:lnSpc>
                <a:spcPct val="200000"/>
              </a:lnSpc>
              <a:spcAft>
                <a:spcPts val="800"/>
              </a:spcAft>
              <a:tabLst>
                <a:tab pos="3293110" algn="l"/>
              </a:tabLst>
            </a:pPr>
            <a:r>
              <a:rPr lang="en-US" sz="2000" dirty="0">
                <a:latin typeface="Times New Roman" panose="02020603050405020304" pitchFamily="18" charset="0"/>
                <a:ea typeface="Calibri" panose="020F0502020204030204" pitchFamily="34" charset="0"/>
                <a:cs typeface="Arial" panose="020B0604020202020204" pitchFamily="34" charset="0"/>
              </a:rPr>
              <a:t>D = A</a:t>
            </a:r>
            <a:r>
              <a:rPr lang="en-US" sz="2000" dirty="0" smtClean="0">
                <a:latin typeface="Times New Roman" panose="02020603050405020304" pitchFamily="18" charset="0"/>
                <a:ea typeface="Calibri" panose="020F0502020204030204" pitchFamily="34" charset="0"/>
                <a:cs typeface="Arial" panose="020B0604020202020204" pitchFamily="34" charset="0"/>
              </a:rPr>
              <a:t>verage </a:t>
            </a:r>
            <a:r>
              <a:rPr lang="en-US" sz="2000" dirty="0">
                <a:latin typeface="Times New Roman" panose="02020603050405020304" pitchFamily="18" charset="0"/>
                <a:ea typeface="Calibri" panose="020F0502020204030204" pitchFamily="34" charset="0"/>
                <a:cs typeface="Arial" panose="020B0604020202020204" pitchFamily="34" charset="0"/>
              </a:rPr>
              <a:t>demand in </a:t>
            </a:r>
            <a:r>
              <a:rPr lang="en-US" sz="2000" dirty="0" smtClean="0">
                <a:latin typeface="Times New Roman" panose="02020603050405020304" pitchFamily="18" charset="0"/>
                <a:ea typeface="Calibri" panose="020F0502020204030204" pitchFamily="34" charset="0"/>
                <a:cs typeface="Arial" panose="020B0604020202020204" pitchFamily="34" charset="0"/>
              </a:rPr>
              <a:t>the state </a:t>
            </a:r>
            <a:r>
              <a:rPr lang="en-US" sz="2000" dirty="0">
                <a:latin typeface="Times New Roman" panose="02020603050405020304" pitchFamily="18" charset="0"/>
                <a:ea typeface="Calibri" panose="020F0502020204030204" pitchFamily="34" charset="0"/>
                <a:cs typeface="Arial" panose="020B0604020202020204" pitchFamily="34" charset="0"/>
              </a:rPr>
              <a:t>of California (</a:t>
            </a:r>
            <a:r>
              <a:rPr lang="en-US" sz="2000" dirty="0" err="1">
                <a:latin typeface="Times New Roman" panose="02020603050405020304" pitchFamily="18" charset="0"/>
                <a:ea typeface="Calibri" panose="020F0502020204030204" pitchFamily="34" charset="0"/>
                <a:cs typeface="Arial" panose="020B0604020202020204" pitchFamily="34" charset="0"/>
              </a:rPr>
              <a:t>GWh</a:t>
            </a:r>
            <a:r>
              <a:rPr lang="en-US" sz="2000" dirty="0">
                <a:latin typeface="Times New Roman" panose="02020603050405020304" pitchFamily="18" charset="0"/>
                <a:ea typeface="Calibri" panose="020F0502020204030204" pitchFamily="34" charset="0"/>
                <a:cs typeface="Arial" panose="020B0604020202020204" pitchFamily="34" charset="0"/>
              </a:rPr>
              <a:t>)</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23F9D198-D6A7-4ABF-B472-04FB1D5998A9}" type="slidenum">
              <a:rPr lang="en-US" smtClean="0"/>
              <a:t>36</a:t>
            </a:fld>
            <a:endParaRPr lang="en-US"/>
          </a:p>
        </p:txBody>
      </p:sp>
    </p:spTree>
    <p:extLst>
      <p:ext uri="{BB962C8B-B14F-4D97-AF65-F5344CB8AC3E}">
        <p14:creationId xmlns:p14="http://schemas.microsoft.com/office/powerpoint/2010/main" val="18288774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4666592"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2800" b="1" dirty="0" smtClean="0">
                <a:solidFill>
                  <a:schemeClr val="tx1"/>
                </a:solidFill>
                <a:latin typeface="Times New Roman" panose="02020603050405020304" pitchFamily="18" charset="0"/>
                <a:cs typeface="Times New Roman" panose="02020603050405020304" pitchFamily="18" charset="0"/>
              </a:rPr>
              <a:t>General Model</a:t>
            </a:r>
            <a:endParaRPr lang="en-US" sz="28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Rectangle 7"/>
              <p:cNvSpPr/>
              <p:nvPr/>
            </p:nvSpPr>
            <p:spPr>
              <a:xfrm>
                <a:off x="1344527" y="1611106"/>
                <a:ext cx="3840090" cy="842025"/>
              </a:xfrm>
              <a:prstGeom prst="rect">
                <a:avLst/>
              </a:prstGeom>
            </p:spPr>
            <p:txBody>
              <a:bodyPr wrap="none">
                <a:spAutoFit/>
              </a:bodyPr>
              <a:lstStyle/>
              <a:p>
                <a:r>
                  <a:rPr lang="en-US" sz="3600" dirty="0" smtClean="0">
                    <a:latin typeface="Calibri" panose="020F0502020204030204" pitchFamily="34" charset="0"/>
                    <a:ea typeface="Times New Roman" panose="02020603050405020304" pitchFamily="18" charset="0"/>
                    <a:cs typeface="Arial" panose="020B0604020202020204" pitchFamily="34" charset="0"/>
                  </a:rPr>
                  <a:t>Z =</a:t>
                </a:r>
                <a14:m>
                  <m:oMath xmlns:m="http://schemas.openxmlformats.org/officeDocument/2006/math">
                    <m:nary>
                      <m:naryPr>
                        <m:chr m:val="∑"/>
                        <m:ctrlPr>
                          <a:rPr lang="en-US" sz="3600" i="1" smtClean="0">
                            <a:latin typeface="Cambria Math" panose="02040503050406030204" pitchFamily="18" charset="0"/>
                            <a:cs typeface="Arial" panose="020B0604020202020204" pitchFamily="34" charset="0"/>
                          </a:rPr>
                        </m:ctrlPr>
                      </m:naryPr>
                      <m:sub>
                        <m:r>
                          <m:rPr>
                            <m:brk m:alnAt="23"/>
                          </m:rPr>
                          <a:rPr lang="en-US" sz="3600" b="0" i="1" smtClean="0">
                            <a:latin typeface="Cambria Math" panose="02040503050406030204" pitchFamily="18" charset="0"/>
                            <a:cs typeface="Arial" panose="020B0604020202020204" pitchFamily="34" charset="0"/>
                          </a:rPr>
                          <m:t>𝑖</m:t>
                        </m:r>
                        <m:r>
                          <a:rPr lang="en-US" sz="3600" b="0" i="1" smtClean="0">
                            <a:latin typeface="Cambria Math" panose="02040503050406030204" pitchFamily="18" charset="0"/>
                            <a:cs typeface="Arial" panose="020B0604020202020204" pitchFamily="34" charset="0"/>
                          </a:rPr>
                          <m:t>=0, </m:t>
                        </m:r>
                        <m:r>
                          <a:rPr lang="en-US" sz="3600" b="0" i="1" smtClean="0">
                            <a:latin typeface="Cambria Math" panose="02040503050406030204" pitchFamily="18" charset="0"/>
                            <a:cs typeface="Arial" panose="020B0604020202020204" pitchFamily="34" charset="0"/>
                          </a:rPr>
                          <m:t>𝑗</m:t>
                        </m:r>
                        <m:r>
                          <a:rPr lang="en-US" sz="3600" b="0" i="1" smtClean="0">
                            <a:latin typeface="Cambria Math" panose="02040503050406030204" pitchFamily="18" charset="0"/>
                            <a:cs typeface="Arial" panose="020B0604020202020204" pitchFamily="34" charset="0"/>
                          </a:rPr>
                          <m:t>=1</m:t>
                        </m:r>
                      </m:sub>
                      <m:sup>
                        <m:r>
                          <a:rPr lang="en-US" sz="3600" b="0" i="1" smtClean="0">
                            <a:latin typeface="Cambria Math" panose="02040503050406030204" pitchFamily="18" charset="0"/>
                            <a:cs typeface="Arial" panose="020B0604020202020204" pitchFamily="34" charset="0"/>
                          </a:rPr>
                          <m:t>𝑖</m:t>
                        </m:r>
                        <m:r>
                          <a:rPr lang="en-US" sz="3600" b="0" i="1" smtClean="0">
                            <a:latin typeface="Cambria Math" panose="02040503050406030204" pitchFamily="18" charset="0"/>
                            <a:cs typeface="Arial" panose="020B0604020202020204" pitchFamily="34" charset="0"/>
                          </a:rPr>
                          <m:t>=9, </m:t>
                        </m:r>
                        <m:r>
                          <a:rPr lang="en-US" sz="3600" b="0" i="1" smtClean="0">
                            <a:latin typeface="Cambria Math" panose="02040503050406030204" pitchFamily="18" charset="0"/>
                            <a:cs typeface="Arial" panose="020B0604020202020204" pitchFamily="34" charset="0"/>
                          </a:rPr>
                          <m:t>𝑗</m:t>
                        </m:r>
                        <m:r>
                          <a:rPr lang="en-US" sz="3600" b="0" i="1" smtClean="0">
                            <a:latin typeface="Cambria Math" panose="02040503050406030204" pitchFamily="18" charset="0"/>
                            <a:cs typeface="Arial" panose="020B0604020202020204" pitchFamily="34" charset="0"/>
                          </a:rPr>
                          <m:t>=6</m:t>
                        </m:r>
                      </m:sup>
                      <m:e>
                        <m:r>
                          <m:rPr>
                            <m:sty m:val="p"/>
                          </m:rPr>
                          <a:rPr lang="en-US" sz="3600">
                            <a:latin typeface="Cambria Math" panose="02040503050406030204" pitchFamily="18" charset="0"/>
                          </a:rPr>
                          <m:t>W</m:t>
                        </m:r>
                        <m:r>
                          <m:rPr>
                            <m:sty m:val="p"/>
                          </m:rPr>
                          <a:rPr lang="en-US" sz="3600" baseline="-25000">
                            <a:latin typeface="Cambria Math" panose="02040503050406030204" pitchFamily="18" charset="0"/>
                          </a:rPr>
                          <m:t>ij</m:t>
                        </m:r>
                        <m:r>
                          <a:rPr lang="en-US" sz="3600" b="0" i="0" smtClean="0">
                            <a:latin typeface="Cambria Math" panose="02040503050406030204" pitchFamily="18" charset="0"/>
                          </a:rPr>
                          <m:t>∗</m:t>
                        </m:r>
                        <m:r>
                          <m:rPr>
                            <m:sty m:val="p"/>
                          </m:rPr>
                          <a:rPr lang="en-US" sz="3600" b="0" i="0" smtClean="0">
                            <a:latin typeface="Cambria Math" panose="02040503050406030204" pitchFamily="18" charset="0"/>
                          </a:rPr>
                          <m:t>Xij</m:t>
                        </m:r>
                      </m:e>
                    </m:nary>
                  </m:oMath>
                </a14:m>
                <a:endParaRPr lang="en-US" sz="3600" dirty="0"/>
              </a:p>
            </p:txBody>
          </p:sp>
        </mc:Choice>
        <mc:Fallback xmlns="">
          <p:sp>
            <p:nvSpPr>
              <p:cNvPr id="8" name="Rectangle 7"/>
              <p:cNvSpPr>
                <a:spLocks noRot="1" noChangeAspect="1" noMove="1" noResize="1" noEditPoints="1" noAdjustHandles="1" noChangeArrowheads="1" noChangeShapeType="1" noTextEdit="1"/>
              </p:cNvSpPr>
              <p:nvPr/>
            </p:nvSpPr>
            <p:spPr>
              <a:xfrm>
                <a:off x="1344527" y="1611106"/>
                <a:ext cx="3840090" cy="842025"/>
              </a:xfrm>
              <a:prstGeom prst="rect">
                <a:avLst/>
              </a:prstGeom>
              <a:blipFill rotWithShape="0">
                <a:blip r:embed="rId4"/>
                <a:stretch>
                  <a:fillRect l="-4928" b="-159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2146573" y="2556620"/>
                <a:ext cx="2235997" cy="10033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limLoc m:val="undOvr"/>
                          <m:ctrlPr>
                            <a:rPr lang="en-US" sz="2000" i="1">
                              <a:latin typeface="Cambria Math" panose="02040503050406030204" pitchFamily="18" charset="0"/>
                            </a:rPr>
                          </m:ctrlPr>
                        </m:naryPr>
                        <m:sub>
                          <m:r>
                            <a:rPr lang="en-US" sz="2000" i="1">
                              <a:latin typeface="Cambria Math" panose="02040503050406030204" pitchFamily="18" charset="0"/>
                            </a:rPr>
                            <m:t>𝑗</m:t>
                          </m:r>
                          <m:r>
                            <a:rPr lang="en-US" sz="2000" i="0">
                              <a:latin typeface="Cambria Math" panose="02040503050406030204" pitchFamily="18" charset="0"/>
                            </a:rPr>
                            <m:t>=1</m:t>
                          </m:r>
                        </m:sub>
                        <m:sup>
                          <m:r>
                            <a:rPr lang="en-US" sz="2000" i="1">
                              <a:latin typeface="Cambria Math" panose="02040503050406030204" pitchFamily="18" charset="0"/>
                            </a:rPr>
                            <m:t>𝑗</m:t>
                          </m:r>
                          <m:r>
                            <a:rPr lang="en-US" sz="2000" i="0">
                              <a:latin typeface="Cambria Math" panose="02040503050406030204" pitchFamily="18" charset="0"/>
                            </a:rPr>
                            <m:t>=6</m:t>
                          </m:r>
                        </m:sup>
                        <m:e>
                          <m:r>
                            <a:rPr lang="en-US" sz="2000" i="1">
                              <a:latin typeface="Cambria Math" panose="02040503050406030204" pitchFamily="18" charset="0"/>
                            </a:rPr>
                            <m:t>𝑋𝑖𝑗</m:t>
                          </m:r>
                        </m:e>
                      </m:nary>
                      <m:r>
                        <a:rPr lang="en-US" sz="2000" i="0">
                          <a:latin typeface="Cambria Math" panose="02040503050406030204" pitchFamily="18" charset="0"/>
                        </a:rPr>
                        <m:t> ≤</m:t>
                      </m:r>
                      <m:r>
                        <a:rPr lang="en-US" sz="2000" i="1">
                          <a:latin typeface="Cambria Math" panose="02040503050406030204" pitchFamily="18" charset="0"/>
                        </a:rPr>
                        <m:t>𝐶𝑖</m:t>
                      </m:r>
                      <m:r>
                        <a:rPr lang="en-US" sz="2000" i="0">
                          <a:latin typeface="Cambria Math" panose="02040503050406030204" pitchFamily="18" charset="0"/>
                        </a:rPr>
                        <m:t>∗</m:t>
                      </m:r>
                      <m:r>
                        <a:rPr lang="en-US" sz="2000" i="1">
                          <a:latin typeface="Cambria Math" panose="02040503050406030204" pitchFamily="18" charset="0"/>
                        </a:rPr>
                        <m:t>𝐶𝑓𝑖</m:t>
                      </m:r>
                    </m:oMath>
                  </m:oMathPara>
                </a14:m>
                <a:endParaRPr lang="en-US" sz="2000" dirty="0"/>
              </a:p>
            </p:txBody>
          </p:sp>
        </mc:Choice>
        <mc:Fallback xmlns="">
          <p:sp>
            <p:nvSpPr>
              <p:cNvPr id="9" name="Rectangle 8"/>
              <p:cNvSpPr>
                <a:spLocks noRot="1" noChangeAspect="1" noMove="1" noResize="1" noEditPoints="1" noAdjustHandles="1" noChangeArrowheads="1" noChangeShapeType="1" noTextEdit="1"/>
              </p:cNvSpPr>
              <p:nvPr/>
            </p:nvSpPr>
            <p:spPr>
              <a:xfrm>
                <a:off x="2146573" y="2556620"/>
                <a:ext cx="2235997" cy="1003352"/>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2054812" y="3737621"/>
                <a:ext cx="2188228" cy="118545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limLoc m:val="undOvr"/>
                          <m:ctrlPr>
                            <a:rPr lang="en-US" sz="2400" i="1">
                              <a:latin typeface="Cambria Math" panose="02040503050406030204" pitchFamily="18" charset="0"/>
                            </a:rPr>
                          </m:ctrlPr>
                        </m:naryPr>
                        <m:sub>
                          <m:r>
                            <a:rPr lang="en-US" sz="2400" i="1">
                              <a:latin typeface="Cambria Math" panose="02040503050406030204" pitchFamily="18" charset="0"/>
                            </a:rPr>
                            <m:t>𝑖</m:t>
                          </m:r>
                          <m:r>
                            <a:rPr lang="en-US" sz="2400" i="0">
                              <a:latin typeface="Cambria Math" panose="02040503050406030204" pitchFamily="18" charset="0"/>
                            </a:rPr>
                            <m:t>=0,</m:t>
                          </m:r>
                          <m:r>
                            <a:rPr lang="en-US" sz="2400" i="1">
                              <a:latin typeface="Cambria Math" panose="02040503050406030204" pitchFamily="18" charset="0"/>
                            </a:rPr>
                            <m:t>𝑗</m:t>
                          </m:r>
                          <m:r>
                            <a:rPr lang="en-US" sz="2400" i="0">
                              <a:latin typeface="Cambria Math" panose="02040503050406030204" pitchFamily="18" charset="0"/>
                            </a:rPr>
                            <m:t>=1</m:t>
                          </m:r>
                        </m:sub>
                        <m:sup>
                          <m:r>
                            <a:rPr lang="en-US" sz="2400" i="1">
                              <a:latin typeface="Cambria Math" panose="02040503050406030204" pitchFamily="18" charset="0"/>
                            </a:rPr>
                            <m:t>𝑖</m:t>
                          </m:r>
                          <m:r>
                            <a:rPr lang="en-US" sz="2400" i="0">
                              <a:latin typeface="Cambria Math" panose="02040503050406030204" pitchFamily="18" charset="0"/>
                            </a:rPr>
                            <m:t>=9,</m:t>
                          </m:r>
                          <m:r>
                            <a:rPr lang="en-US" sz="2400" i="1">
                              <a:latin typeface="Cambria Math" panose="02040503050406030204" pitchFamily="18" charset="0"/>
                            </a:rPr>
                            <m:t>𝑗</m:t>
                          </m:r>
                          <m:r>
                            <a:rPr lang="en-US" sz="2400" i="0">
                              <a:latin typeface="Cambria Math" panose="02040503050406030204" pitchFamily="18" charset="0"/>
                            </a:rPr>
                            <m:t>=6</m:t>
                          </m:r>
                        </m:sup>
                        <m:e>
                          <m:r>
                            <m:rPr>
                              <m:sty m:val="p"/>
                            </m:rPr>
                            <a:rPr lang="en-US" sz="2400" i="0">
                              <a:latin typeface="Cambria Math" panose="02040503050406030204" pitchFamily="18" charset="0"/>
                            </a:rPr>
                            <m:t>Xij</m:t>
                          </m:r>
                        </m:e>
                      </m:nary>
                      <m:r>
                        <a:rPr lang="en-US" sz="2400" i="0">
                          <a:latin typeface="Cambria Math" panose="02040503050406030204" pitchFamily="18" charset="0"/>
                        </a:rPr>
                        <m:t>≥</m:t>
                      </m:r>
                      <m:r>
                        <a:rPr lang="en-US" sz="2400" i="1">
                          <a:latin typeface="Cambria Math" panose="02040503050406030204" pitchFamily="18" charset="0"/>
                        </a:rPr>
                        <m:t>𝐷</m:t>
                      </m:r>
                      <m:r>
                        <a:rPr lang="en-US" sz="2400" i="0">
                          <a:latin typeface="Cambria Math" panose="02040503050406030204" pitchFamily="18" charset="0"/>
                        </a:rPr>
                        <m:t> </m:t>
                      </m:r>
                    </m:oMath>
                  </m:oMathPara>
                </a14:m>
                <a:endParaRPr lang="en-US" sz="2400" dirty="0"/>
              </a:p>
            </p:txBody>
          </p:sp>
        </mc:Choice>
        <mc:Fallback xmlns="">
          <p:sp>
            <p:nvSpPr>
              <p:cNvPr id="10" name="Rectangle 9"/>
              <p:cNvSpPr>
                <a:spLocks noRot="1" noChangeAspect="1" noMove="1" noResize="1" noEditPoints="1" noAdjustHandles="1" noChangeArrowheads="1" noChangeShapeType="1" noTextEdit="1"/>
              </p:cNvSpPr>
              <p:nvPr/>
            </p:nvSpPr>
            <p:spPr>
              <a:xfrm>
                <a:off x="2054812" y="3737621"/>
                <a:ext cx="2188228" cy="1185453"/>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2159546" y="5229294"/>
                <a:ext cx="118436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2400">
                          <a:latin typeface="Cambria Math" panose="02040503050406030204" pitchFamily="18" charset="0"/>
                        </a:rPr>
                        <m:t>X</m:t>
                      </m:r>
                      <m:r>
                        <m:rPr>
                          <m:sty m:val="p"/>
                        </m:rPr>
                        <a:rPr lang="en-US" sz="2400" i="0">
                          <a:latin typeface="Cambria Math" panose="02040503050406030204" pitchFamily="18" charset="0"/>
                        </a:rPr>
                        <m:t>ij</m:t>
                      </m:r>
                      <m:r>
                        <a:rPr lang="en-US" sz="2400" i="0">
                          <a:latin typeface="Cambria Math" panose="02040503050406030204" pitchFamily="18" charset="0"/>
                        </a:rPr>
                        <m:t>≥0</m:t>
                      </m:r>
                    </m:oMath>
                  </m:oMathPara>
                </a14:m>
                <a:endParaRPr lang="en-US" sz="2400" dirty="0"/>
              </a:p>
            </p:txBody>
          </p:sp>
        </mc:Choice>
        <mc:Fallback xmlns="">
          <p:sp>
            <p:nvSpPr>
              <p:cNvPr id="11" name="Rectangle 10"/>
              <p:cNvSpPr>
                <a:spLocks noRot="1" noChangeAspect="1" noMove="1" noResize="1" noEditPoints="1" noAdjustHandles="1" noChangeArrowheads="1" noChangeShapeType="1" noTextEdit="1"/>
              </p:cNvSpPr>
              <p:nvPr/>
            </p:nvSpPr>
            <p:spPr>
              <a:xfrm>
                <a:off x="2159546" y="5229294"/>
                <a:ext cx="1184363" cy="461665"/>
              </a:xfrm>
              <a:prstGeom prst="rect">
                <a:avLst/>
              </a:prstGeom>
              <a:blipFill rotWithShape="0">
                <a:blip r:embed="rId7"/>
                <a:stretch>
                  <a:fillRect b="-15789"/>
                </a:stretch>
              </a:blipFill>
            </p:spPr>
            <p:txBody>
              <a:bodyPr/>
              <a:lstStyle/>
              <a:p>
                <a:r>
                  <a:rPr lang="en-US">
                    <a:noFill/>
                  </a:rPr>
                  <a:t> </a:t>
                </a:r>
              </a:p>
            </p:txBody>
          </p:sp>
        </mc:Fallback>
      </mc:AlternateContent>
      <p:sp>
        <p:nvSpPr>
          <p:cNvPr id="2" name="TextBox 1"/>
          <p:cNvSpPr txBox="1"/>
          <p:nvPr/>
        </p:nvSpPr>
        <p:spPr>
          <a:xfrm>
            <a:off x="1545790" y="2890128"/>
            <a:ext cx="600783"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1) </a:t>
            </a:r>
            <a:endParaRPr lang="en-US" sz="24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1558763" y="4099514"/>
            <a:ext cx="600783"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2) </a:t>
            </a:r>
            <a:endParaRPr lang="en-US" sz="2400"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1544691" y="5209130"/>
            <a:ext cx="600783"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3) </a:t>
            </a:r>
            <a:endParaRPr lang="en-US" sz="24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23F9D198-D6A7-4ABF-B472-04FB1D5998A9}" type="slidenum">
              <a:rPr lang="en-US" smtClean="0"/>
              <a:t>37</a:t>
            </a:fld>
            <a:endParaRPr lang="en-US"/>
          </a:p>
        </p:txBody>
      </p:sp>
    </p:spTree>
    <p:extLst>
      <p:ext uri="{BB962C8B-B14F-4D97-AF65-F5344CB8AC3E}">
        <p14:creationId xmlns:p14="http://schemas.microsoft.com/office/powerpoint/2010/main" val="11581306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482424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2800" b="1" dirty="0">
                <a:solidFill>
                  <a:schemeClr val="tx1"/>
                </a:solidFill>
                <a:latin typeface="Times New Roman" panose="02020603050405020304" pitchFamily="18" charset="0"/>
                <a:cs typeface="Times New Roman" panose="02020603050405020304" pitchFamily="18" charset="0"/>
              </a:rPr>
              <a:t>Results and </a:t>
            </a:r>
            <a:r>
              <a:rPr lang="en-US" sz="2800" b="1" dirty="0" smtClean="0">
                <a:solidFill>
                  <a:schemeClr val="tx1"/>
                </a:solidFill>
                <a:latin typeface="Times New Roman" panose="02020603050405020304" pitchFamily="18" charset="0"/>
                <a:cs typeface="Times New Roman" panose="02020603050405020304" pitchFamily="18" charset="0"/>
              </a:rPr>
              <a:t>Discussion</a:t>
            </a:r>
            <a:endParaRPr lang="en-US" sz="2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130018801"/>
              </p:ext>
            </p:extLst>
          </p:nvPr>
        </p:nvGraphicFramePr>
        <p:xfrm>
          <a:off x="2751756" y="943276"/>
          <a:ext cx="6519836" cy="5723341"/>
        </p:xfrm>
        <a:graphic>
          <a:graphicData uri="http://schemas.openxmlformats.org/drawingml/2006/table">
            <a:tbl>
              <a:tblPr firstRow="1" firstCol="1" bandRow="1">
                <a:tableStyleId>{5C22544A-7EE6-4342-B048-85BDC9FD1C3A}</a:tableStyleId>
              </a:tblPr>
              <a:tblGrid>
                <a:gridCol w="2506824"/>
                <a:gridCol w="2142831"/>
                <a:gridCol w="1870181"/>
              </a:tblGrid>
              <a:tr h="440257">
                <a:tc>
                  <a:txBody>
                    <a:bodyPr/>
                    <a:lstStyle/>
                    <a:p>
                      <a:pPr marL="0" marR="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Energy Source</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Variable</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Production </a:t>
                      </a:r>
                      <a:r>
                        <a:rPr lang="en-US" sz="1200" dirty="0" err="1">
                          <a:effectLst/>
                          <a:latin typeface="Times New Roman" panose="02020603050405020304" pitchFamily="18" charset="0"/>
                          <a:cs typeface="Times New Roman" panose="02020603050405020304" pitchFamily="18" charset="0"/>
                        </a:rPr>
                        <a:t>GWh</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solidFill>
                      <a:srgbClr val="5B81BD"/>
                    </a:solidFill>
                  </a:tcPr>
                </a:tc>
              </a:tr>
              <a:tr h="440257">
                <a:tc>
                  <a:txBody>
                    <a:bodyPr/>
                    <a:lstStyle/>
                    <a:p>
                      <a:pPr marL="0" marR="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wind</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X</a:t>
                      </a:r>
                      <a:r>
                        <a:rPr lang="en-US" sz="1200" baseline="-25000" dirty="0">
                          <a:effectLst/>
                          <a:latin typeface="Times New Roman" panose="02020603050405020304" pitchFamily="18" charset="0"/>
                          <a:cs typeface="Times New Roman" panose="02020603050405020304" pitchFamily="18" charset="0"/>
                        </a:rPr>
                        <a:t>01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c>
                  <a:txBody>
                    <a:bodyPr/>
                    <a:lstStyle/>
                    <a:p>
                      <a:pPr marL="0" marR="0" algn="ctr">
                        <a:lnSpc>
                          <a:spcPct val="200000"/>
                        </a:lnSpc>
                        <a:spcBef>
                          <a:spcPts val="0"/>
                        </a:spcBef>
                        <a:spcAft>
                          <a:spcPts val="0"/>
                        </a:spcAft>
                        <a:tabLst>
                          <a:tab pos="3293110" algn="l"/>
                        </a:tabLst>
                      </a:pPr>
                      <a:r>
                        <a:rPr lang="en-US" sz="1200">
                          <a:effectLst/>
                          <a:latin typeface="Times New Roman" panose="02020603050405020304" pitchFamily="18" charset="0"/>
                          <a:cs typeface="Times New Roman" panose="02020603050405020304" pitchFamily="18" charset="0"/>
                        </a:rPr>
                        <a:t>17,509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r>
              <a:tr h="440257">
                <a:tc>
                  <a:txBody>
                    <a:bodyPr/>
                    <a:lstStyle/>
                    <a:p>
                      <a:pPr marL="0" marR="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Large hydro</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X</a:t>
                      </a:r>
                      <a:r>
                        <a:rPr lang="en-US" sz="1200" baseline="-25000" dirty="0">
                          <a:effectLst/>
                          <a:latin typeface="Times New Roman" panose="02020603050405020304" pitchFamily="18" charset="0"/>
                          <a:cs typeface="Times New Roman" panose="02020603050405020304" pitchFamily="18" charset="0"/>
                        </a:rPr>
                        <a:t>11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c>
                  <a:txBody>
                    <a:bodyPr/>
                    <a:lstStyle/>
                    <a:p>
                      <a:pPr marL="0" marR="0" algn="ctr">
                        <a:lnSpc>
                          <a:spcPct val="200000"/>
                        </a:lnSpc>
                        <a:spcBef>
                          <a:spcPts val="0"/>
                        </a:spcBef>
                        <a:spcAft>
                          <a:spcPts val="0"/>
                        </a:spcAft>
                        <a:tabLst>
                          <a:tab pos="3293110" algn="l"/>
                        </a:tabLst>
                      </a:pPr>
                      <a:r>
                        <a:rPr lang="en-US" sz="1200">
                          <a:effectLst/>
                          <a:latin typeface="Times New Roman" panose="02020603050405020304" pitchFamily="18" charset="0"/>
                          <a:cs typeface="Times New Roman" panose="02020603050405020304" pitchFamily="18" charset="0"/>
                        </a:rPr>
                        <a:t>28,523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r>
              <a:tr h="440257">
                <a:tc>
                  <a:txBody>
                    <a:bodyPr/>
                    <a:lstStyle/>
                    <a:p>
                      <a:pPr marL="0" marR="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Solar PV</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200">
                          <a:effectLst/>
                          <a:latin typeface="Times New Roman" panose="02020603050405020304" pitchFamily="18" charset="0"/>
                          <a:cs typeface="Times New Roman" panose="02020603050405020304" pitchFamily="18" charset="0"/>
                        </a:rPr>
                        <a:t>X</a:t>
                      </a:r>
                      <a:r>
                        <a:rPr lang="en-US" sz="1200" baseline="-25000">
                          <a:effectLst/>
                          <a:latin typeface="Times New Roman" panose="02020603050405020304" pitchFamily="18" charset="0"/>
                          <a:cs typeface="Times New Roman" panose="02020603050405020304" pitchFamily="18" charset="0"/>
                        </a:rPr>
                        <a:t>31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c>
                  <a:txBody>
                    <a:bodyPr/>
                    <a:lstStyle/>
                    <a:p>
                      <a:pPr marL="0" marR="0" algn="ctr">
                        <a:lnSpc>
                          <a:spcPct val="200000"/>
                        </a:lnSpc>
                        <a:spcBef>
                          <a:spcPts val="0"/>
                        </a:spcBef>
                        <a:spcAft>
                          <a:spcPts val="0"/>
                        </a:spcAft>
                        <a:tabLst>
                          <a:tab pos="3293110" algn="l"/>
                        </a:tabLst>
                      </a:pPr>
                      <a:r>
                        <a:rPr lang="en-US" sz="1200">
                          <a:effectLst/>
                          <a:latin typeface="Times New Roman" panose="02020603050405020304" pitchFamily="18" charset="0"/>
                          <a:cs typeface="Times New Roman" panose="02020603050405020304" pitchFamily="18" charset="0"/>
                        </a:rPr>
                        <a:t>11,297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r>
              <a:tr h="440257">
                <a:tc>
                  <a:txBody>
                    <a:bodyPr/>
                    <a:lstStyle/>
                    <a:p>
                      <a:pPr marL="0" marR="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Natural Gas Steam Turbine dry cooling</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X</a:t>
                      </a:r>
                      <a:r>
                        <a:rPr lang="en-US" sz="1200" baseline="-25000" dirty="0">
                          <a:effectLst/>
                          <a:latin typeface="Times New Roman" panose="02020603050405020304" pitchFamily="18" charset="0"/>
                          <a:cs typeface="Times New Roman" panose="02020603050405020304" pitchFamily="18" charset="0"/>
                        </a:rPr>
                        <a:t>41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c>
                  <a:txBody>
                    <a:bodyPr/>
                    <a:lstStyle/>
                    <a:p>
                      <a:pPr marL="0" marR="0" algn="ctr">
                        <a:lnSpc>
                          <a:spcPct val="200000"/>
                        </a:lnSpc>
                        <a:spcBef>
                          <a:spcPts val="0"/>
                        </a:spcBef>
                        <a:spcAft>
                          <a:spcPts val="0"/>
                        </a:spcAft>
                        <a:tabLst>
                          <a:tab pos="3293110" algn="l"/>
                        </a:tabLst>
                      </a:pPr>
                      <a:r>
                        <a:rPr lang="en-US" sz="1200">
                          <a:effectLst/>
                          <a:latin typeface="Times New Roman" panose="02020603050405020304" pitchFamily="18" charset="0"/>
                          <a:cs typeface="Times New Roman" panose="02020603050405020304" pitchFamily="18" charset="0"/>
                        </a:rPr>
                        <a:t>193,523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r>
              <a:tr h="440257">
                <a:tc>
                  <a:txBody>
                    <a:bodyPr/>
                    <a:lstStyle/>
                    <a:p>
                      <a:pPr marL="0" marR="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Biomass Biogas Dry Cooling</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X</a:t>
                      </a:r>
                      <a:r>
                        <a:rPr lang="en-US" sz="1200" baseline="-25000" dirty="0">
                          <a:effectLst/>
                          <a:latin typeface="Times New Roman" panose="02020603050405020304" pitchFamily="18" charset="0"/>
                          <a:cs typeface="Times New Roman" panose="02020603050405020304" pitchFamily="18" charset="0"/>
                        </a:rPr>
                        <a:t>51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c>
                  <a:txBody>
                    <a:bodyPr/>
                    <a:lstStyle/>
                    <a:p>
                      <a:pPr marL="0" marR="0" algn="ctr">
                        <a:lnSpc>
                          <a:spcPct val="200000"/>
                        </a:lnSpc>
                        <a:spcBef>
                          <a:spcPts val="0"/>
                        </a:spcBef>
                        <a:spcAft>
                          <a:spcPts val="0"/>
                        </a:spcAft>
                        <a:tabLst>
                          <a:tab pos="3293110" algn="l"/>
                        </a:tabLst>
                      </a:pPr>
                      <a:r>
                        <a:rPr lang="en-US" sz="1200">
                          <a:effectLst/>
                          <a:latin typeface="Times New Roman" panose="02020603050405020304" pitchFamily="18" charset="0"/>
                          <a:cs typeface="Times New Roman" panose="02020603050405020304" pitchFamily="18" charset="0"/>
                        </a:rPr>
                        <a:t>6,746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r>
              <a:tr h="440257">
                <a:tc>
                  <a:txBody>
                    <a:bodyPr/>
                    <a:lstStyle/>
                    <a:p>
                      <a:pPr marL="0" marR="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Solar Thermal</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X</a:t>
                      </a:r>
                      <a:r>
                        <a:rPr lang="en-US" sz="1200" baseline="-25000" dirty="0">
                          <a:effectLst/>
                          <a:latin typeface="Times New Roman" panose="02020603050405020304" pitchFamily="18" charset="0"/>
                          <a:cs typeface="Times New Roman" panose="02020603050405020304" pitchFamily="18" charset="0"/>
                        </a:rPr>
                        <a:t>61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c>
                  <a:txBody>
                    <a:bodyPr/>
                    <a:lstStyle/>
                    <a:p>
                      <a:pPr marL="0" marR="0" algn="ctr">
                        <a:lnSpc>
                          <a:spcPct val="200000"/>
                        </a:lnSpc>
                        <a:spcBef>
                          <a:spcPts val="0"/>
                        </a:spcBef>
                        <a:spcAft>
                          <a:spcPts val="0"/>
                        </a:spcAft>
                        <a:tabLst>
                          <a:tab pos="3293110" algn="l"/>
                        </a:tabLst>
                      </a:pPr>
                      <a:r>
                        <a:rPr lang="en-US" sz="1200">
                          <a:effectLst/>
                          <a:latin typeface="Times New Roman" panose="02020603050405020304" pitchFamily="18" charset="0"/>
                          <a:cs typeface="Times New Roman" panose="02020603050405020304" pitchFamily="18" charset="0"/>
                        </a:rPr>
                        <a:t>22,20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r>
              <a:tr h="440257">
                <a:tc>
                  <a:txBody>
                    <a:bodyPr/>
                    <a:lstStyle/>
                    <a:p>
                      <a:pPr marL="0" marR="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Coal Once-Through</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X</a:t>
                      </a:r>
                      <a:r>
                        <a:rPr lang="en-US" sz="1200" baseline="-25000" dirty="0">
                          <a:effectLst/>
                          <a:latin typeface="Times New Roman" panose="02020603050405020304" pitchFamily="18" charset="0"/>
                          <a:cs typeface="Times New Roman" panose="02020603050405020304" pitchFamily="18" charset="0"/>
                        </a:rPr>
                        <a:t>71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c>
                  <a:txBody>
                    <a:bodyPr/>
                    <a:lstStyle/>
                    <a:p>
                      <a:pPr marL="0" marR="0" algn="ctr">
                        <a:lnSpc>
                          <a:spcPct val="200000"/>
                        </a:lnSpc>
                        <a:spcBef>
                          <a:spcPts val="0"/>
                        </a:spcBef>
                        <a:spcAft>
                          <a:spcPts val="0"/>
                        </a:spcAft>
                        <a:tabLst>
                          <a:tab pos="3293110" algn="l"/>
                        </a:tabLst>
                      </a:pPr>
                      <a:r>
                        <a:rPr lang="en-US" sz="1200">
                          <a:effectLst/>
                          <a:latin typeface="Times New Roman" panose="02020603050405020304" pitchFamily="18" charset="0"/>
                          <a:cs typeface="Times New Roman" panose="02020603050405020304" pitchFamily="18" charset="0"/>
                        </a:rPr>
                        <a:t>44,792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r>
              <a:tr h="440257">
                <a:tc>
                  <a:txBody>
                    <a:bodyPr/>
                    <a:lstStyle/>
                    <a:p>
                      <a:pPr marL="0" marR="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Nuclear Once-Through</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X</a:t>
                      </a:r>
                      <a:r>
                        <a:rPr lang="en-US" sz="1200" baseline="-25000" dirty="0">
                          <a:effectLst/>
                          <a:latin typeface="Times New Roman" panose="02020603050405020304" pitchFamily="18" charset="0"/>
                          <a:cs typeface="Times New Roman" panose="02020603050405020304" pitchFamily="18" charset="0"/>
                        </a:rPr>
                        <a:t>81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c>
                  <a:txBody>
                    <a:bodyPr/>
                    <a:lstStyle/>
                    <a:p>
                      <a:pPr marL="0" marR="0" algn="ctr">
                        <a:lnSpc>
                          <a:spcPct val="200000"/>
                        </a:lnSpc>
                        <a:spcBef>
                          <a:spcPts val="0"/>
                        </a:spcBef>
                        <a:spcAft>
                          <a:spcPts val="0"/>
                        </a:spcAft>
                        <a:tabLst>
                          <a:tab pos="3293110" algn="l"/>
                        </a:tabLst>
                      </a:pPr>
                      <a:r>
                        <a:rPr lang="en-US" sz="1200">
                          <a:effectLst/>
                          <a:latin typeface="Times New Roman" panose="02020603050405020304" pitchFamily="18" charset="0"/>
                          <a:cs typeface="Times New Roman" panose="02020603050405020304" pitchFamily="18" charset="0"/>
                        </a:rPr>
                        <a:t>18,660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r>
              <a:tr h="440257">
                <a:tc>
                  <a:txBody>
                    <a:bodyPr/>
                    <a:lstStyle/>
                    <a:p>
                      <a:pPr marL="0" marR="0" algn="ctr">
                        <a:lnSpc>
                          <a:spcPct val="107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Geothermal Flash</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X</a:t>
                      </a:r>
                      <a:r>
                        <a:rPr lang="en-US" sz="1200" baseline="-25000" dirty="0">
                          <a:effectLst/>
                          <a:latin typeface="Times New Roman" panose="02020603050405020304" pitchFamily="18" charset="0"/>
                          <a:cs typeface="Times New Roman" panose="02020603050405020304" pitchFamily="18" charset="0"/>
                        </a:rPr>
                        <a:t>91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c>
                  <a:txBody>
                    <a:bodyPr/>
                    <a:lstStyle/>
                    <a:p>
                      <a:pPr marL="0" marR="0" algn="ctr">
                        <a:lnSpc>
                          <a:spcPct val="200000"/>
                        </a:lnSpc>
                        <a:spcBef>
                          <a:spcPts val="0"/>
                        </a:spcBef>
                        <a:spcAft>
                          <a:spcPts val="0"/>
                        </a:spcAft>
                        <a:tabLst>
                          <a:tab pos="3293110" algn="l"/>
                        </a:tabLst>
                      </a:pPr>
                      <a:r>
                        <a:rPr lang="en-US" sz="1200">
                          <a:effectLst/>
                          <a:latin typeface="Times New Roman" panose="02020603050405020304" pitchFamily="18" charset="0"/>
                          <a:cs typeface="Times New Roman" panose="02020603050405020304" pitchFamily="18" charset="0"/>
                        </a:rPr>
                        <a:t>16,290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tc>
              </a:tr>
              <a:tr h="440257">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Total electricity generation</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solidFill>
                      <a:srgbClr val="5B81BD"/>
                    </a:solidFill>
                  </a:tcPr>
                </a:tc>
                <a:tc gridSpan="2">
                  <a:txBody>
                    <a:bodyPr/>
                    <a:lstStyle/>
                    <a:p>
                      <a:pPr marL="0" marR="0" algn="ctr">
                        <a:lnSpc>
                          <a:spcPct val="200000"/>
                        </a:lnSpc>
                        <a:spcBef>
                          <a:spcPts val="0"/>
                        </a:spcBef>
                        <a:spcAft>
                          <a:spcPts val="0"/>
                        </a:spcAft>
                        <a:tabLst>
                          <a:tab pos="3293110" algn="l"/>
                        </a:tabLst>
                      </a:pPr>
                      <a:r>
                        <a:rPr lang="en-US" sz="1200" b="1" dirty="0">
                          <a:effectLst/>
                          <a:latin typeface="Times New Roman" panose="02020603050405020304" pitchFamily="18" charset="0"/>
                          <a:cs typeface="Times New Roman" panose="02020603050405020304" pitchFamily="18" charset="0"/>
                        </a:rPr>
                        <a:t>295,661 = demand</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tc>
                <a:tc hMerge="1">
                  <a:txBody>
                    <a:bodyPr/>
                    <a:lstStyle/>
                    <a:p>
                      <a:endParaRPr lang="en-US"/>
                    </a:p>
                  </a:txBody>
                  <a:tcPr/>
                </a:tc>
              </a:tr>
              <a:tr h="440257">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Electricity shortage</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solidFill>
                      <a:srgbClr val="5B81BD"/>
                    </a:solidFill>
                  </a:tcPr>
                </a:tc>
                <a:tc gridSpan="2">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tc>
                <a:tc hMerge="1">
                  <a:txBody>
                    <a:bodyPr/>
                    <a:lstStyle/>
                    <a:p>
                      <a:endParaRPr lang="en-US"/>
                    </a:p>
                  </a:txBody>
                  <a:tcPr/>
                </a:tc>
              </a:tr>
              <a:tr h="440257">
                <a:tc>
                  <a:txBody>
                    <a:bodyPr/>
                    <a:lstStyle/>
                    <a:p>
                      <a:pPr marL="0" marR="0" algn="ctr">
                        <a:lnSpc>
                          <a:spcPct val="200000"/>
                        </a:lnSpc>
                        <a:spcBef>
                          <a:spcPts val="0"/>
                        </a:spcBef>
                        <a:spcAft>
                          <a:spcPts val="0"/>
                        </a:spcAft>
                        <a:tabLst>
                          <a:tab pos="3293110" algn="l"/>
                        </a:tabLst>
                      </a:pPr>
                      <a:r>
                        <a:rPr lang="en-US" sz="1200" dirty="0">
                          <a:effectLst/>
                          <a:latin typeface="Times New Roman" panose="02020603050405020304" pitchFamily="18" charset="0"/>
                          <a:cs typeface="Times New Roman" panose="02020603050405020304" pitchFamily="18" charset="0"/>
                        </a:rPr>
                        <a:t>Total Water Consumption</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solidFill>
                      <a:srgbClr val="5B81BD"/>
                    </a:solidFill>
                  </a:tcPr>
                </a:tc>
                <a:tc gridSpan="2">
                  <a:txBody>
                    <a:bodyPr/>
                    <a:lstStyle/>
                    <a:p>
                      <a:pPr marL="0" marR="0" algn="ctr">
                        <a:lnSpc>
                          <a:spcPct val="200000"/>
                        </a:lnSpc>
                        <a:spcBef>
                          <a:spcPts val="0"/>
                        </a:spcBef>
                        <a:spcAft>
                          <a:spcPts val="0"/>
                        </a:spcAft>
                        <a:tabLst>
                          <a:tab pos="3293110" algn="l"/>
                        </a:tabLst>
                      </a:pPr>
                      <a:r>
                        <a:rPr lang="en-US" sz="1200" b="1" dirty="0">
                          <a:effectLst/>
                          <a:latin typeface="Times New Roman" panose="02020603050405020304" pitchFamily="18" charset="0"/>
                          <a:cs typeface="Times New Roman" panose="02020603050405020304" pitchFamily="18" charset="0"/>
                        </a:rPr>
                        <a:t>15,492,000 gallon</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6477" marR="46477" marT="0" marB="0" anchor="ctr"/>
                </a:tc>
                <a:tc hMerge="1">
                  <a:txBody>
                    <a:bodyPr/>
                    <a:lstStyle/>
                    <a:p>
                      <a:endParaRPr lang="en-US"/>
                    </a:p>
                  </a:txBody>
                  <a:tcPr/>
                </a:tc>
              </a:tr>
            </a:tbl>
          </a:graphicData>
        </a:graphic>
      </p:graphicFrame>
      <p:sp>
        <p:nvSpPr>
          <p:cNvPr id="3" name="Slide Number Placeholder 2"/>
          <p:cNvSpPr>
            <a:spLocks noGrp="1"/>
          </p:cNvSpPr>
          <p:nvPr>
            <p:ph type="sldNum" sz="quarter" idx="12"/>
          </p:nvPr>
        </p:nvSpPr>
        <p:spPr/>
        <p:txBody>
          <a:bodyPr/>
          <a:lstStyle/>
          <a:p>
            <a:fld id="{23F9D198-D6A7-4ABF-B472-04FB1D5998A9}" type="slidenum">
              <a:rPr lang="en-US" smtClean="0"/>
              <a:t>38</a:t>
            </a:fld>
            <a:endParaRPr lang="en-US"/>
          </a:p>
        </p:txBody>
      </p:sp>
    </p:spTree>
    <p:extLst>
      <p:ext uri="{BB962C8B-B14F-4D97-AF65-F5344CB8AC3E}">
        <p14:creationId xmlns:p14="http://schemas.microsoft.com/office/powerpoint/2010/main" val="39408498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41282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3200" b="1" dirty="0" smtClean="0">
                <a:solidFill>
                  <a:schemeClr val="tx1"/>
                </a:solidFill>
                <a:latin typeface="Times New Roman" panose="02020603050405020304" pitchFamily="18" charset="0"/>
                <a:cs typeface="Times New Roman" panose="02020603050405020304" pitchFamily="18" charset="0"/>
              </a:rPr>
              <a:t>Problem and Solutions</a:t>
            </a:r>
            <a:endParaRPr lang="en-US" sz="32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421164495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Slide Number Placeholder 1"/>
          <p:cNvSpPr>
            <a:spLocks noGrp="1"/>
          </p:cNvSpPr>
          <p:nvPr>
            <p:ph type="sldNum" sz="quarter" idx="12"/>
          </p:nvPr>
        </p:nvSpPr>
        <p:spPr/>
        <p:txBody>
          <a:bodyPr/>
          <a:lstStyle/>
          <a:p>
            <a:fld id="{23F9D198-D6A7-4ABF-B472-04FB1D5998A9}" type="slidenum">
              <a:rPr lang="en-US" smtClean="0"/>
              <a:t>39</a:t>
            </a:fld>
            <a:endParaRPr lang="en-US"/>
          </a:p>
        </p:txBody>
      </p:sp>
    </p:spTree>
    <p:extLst>
      <p:ext uri="{BB962C8B-B14F-4D97-AF65-F5344CB8AC3E}">
        <p14:creationId xmlns:p14="http://schemas.microsoft.com/office/powerpoint/2010/main" val="33858458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Water for Energy</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559408" y="1296486"/>
            <a:ext cx="10495280" cy="3046988"/>
          </a:xfrm>
          <a:prstGeom prst="rect">
            <a:avLst/>
          </a:prstGeom>
          <a:noFill/>
        </p:spPr>
        <p:txBody>
          <a:bodyPr wrap="square" rtlCol="0">
            <a:spAutoFit/>
          </a:bodyPr>
          <a:lstStyle/>
          <a:p>
            <a:pPr marL="342900" indent="-342900" algn="just">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With 14 percent share of total water consumption in US, </a:t>
            </a:r>
            <a:r>
              <a:rPr lang="en-US" sz="2400" dirty="0" smtClean="0">
                <a:latin typeface="Times New Roman" panose="02020603050405020304" pitchFamily="18" charset="0"/>
                <a:cs typeface="Times New Roman" panose="02020603050405020304" pitchFamily="18" charset="0"/>
              </a:rPr>
              <a:t>energy sector ranks </a:t>
            </a:r>
            <a:r>
              <a:rPr lang="en-US" sz="2400" dirty="0">
                <a:latin typeface="Times New Roman" panose="02020603050405020304" pitchFamily="18" charset="0"/>
                <a:cs typeface="Times New Roman" panose="02020603050405020304" pitchFamily="18" charset="0"/>
              </a:rPr>
              <a:t>in the second place after agriculture</a:t>
            </a:r>
            <a:r>
              <a:rPr lang="en-US" sz="2400" dirty="0" smtClean="0">
                <a:latin typeface="Times New Roman" panose="02020603050405020304" pitchFamily="18" charset="0"/>
                <a:cs typeface="Times New Roman" panose="02020603050405020304" pitchFamily="18" charset="0"/>
              </a:rPr>
              <a:t>.</a:t>
            </a:r>
          </a:p>
          <a:p>
            <a:pPr marL="342900" indent="-342900" algn="just">
              <a:buFont typeface="Wingdings" panose="05000000000000000000" pitchFamily="2" charset="2"/>
              <a:buChar char="Ø"/>
            </a:pPr>
            <a:endParaRPr lang="en-US" sz="24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Power plants that are built in areas with limited water resources, threaten the quality and availability of freshwater for other essential </a:t>
            </a:r>
            <a:r>
              <a:rPr lang="en-US" sz="2400" dirty="0" smtClean="0">
                <a:latin typeface="Times New Roman" panose="02020603050405020304" pitchFamily="18" charset="0"/>
                <a:cs typeface="Times New Roman" panose="02020603050405020304" pitchFamily="18" charset="0"/>
              </a:rPr>
              <a:t>needs</a:t>
            </a:r>
          </a:p>
          <a:p>
            <a:pPr marL="342900" indent="-342900" algn="just">
              <a:buFont typeface="Wingdings" panose="05000000000000000000" pitchFamily="2" charset="2"/>
              <a:buChar char="Ø"/>
            </a:pPr>
            <a:endParaRPr lang="en-US" sz="24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Water consumption in energy sector </a:t>
            </a:r>
            <a:r>
              <a:rPr lang="en-US" sz="2400" dirty="0">
                <a:latin typeface="Times New Roman" panose="02020603050405020304" pitchFamily="18" charset="0"/>
                <a:cs typeface="Times New Roman" panose="02020603050405020304" pitchFamily="18" charset="0"/>
              </a:rPr>
              <a:t>raise water temperature that can harm aquatic organisms as well as posing water quantity problems</a:t>
            </a:r>
          </a:p>
        </p:txBody>
      </p:sp>
      <p:sp>
        <p:nvSpPr>
          <p:cNvPr id="2" name="Slide Number Placeholder 1"/>
          <p:cNvSpPr>
            <a:spLocks noGrp="1"/>
          </p:cNvSpPr>
          <p:nvPr>
            <p:ph type="sldNum" sz="quarter" idx="12"/>
          </p:nvPr>
        </p:nvSpPr>
        <p:spPr/>
        <p:txBody>
          <a:bodyPr/>
          <a:lstStyle/>
          <a:p>
            <a:fld id="{23F9D198-D6A7-4ABF-B472-04FB1D5998A9}" type="slidenum">
              <a:rPr lang="en-US" smtClean="0"/>
              <a:t>4</a:t>
            </a:fld>
            <a:endParaRPr lang="en-US"/>
          </a:p>
        </p:txBody>
      </p:sp>
    </p:spTree>
    <p:extLst>
      <p:ext uri="{BB962C8B-B14F-4D97-AF65-F5344CB8AC3E}">
        <p14:creationId xmlns:p14="http://schemas.microsoft.com/office/powerpoint/2010/main" val="12598908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12904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2800" b="1" dirty="0" smtClean="0">
                <a:solidFill>
                  <a:schemeClr val="tx1"/>
                </a:solidFill>
                <a:latin typeface="Times New Roman" panose="02020603050405020304" pitchFamily="18" charset="0"/>
                <a:cs typeface="Times New Roman" panose="02020603050405020304" pitchFamily="18" charset="0"/>
              </a:rPr>
              <a:t>Hydro Disadvantages</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2" name="Rectangle 1"/>
          <p:cNvSpPr/>
          <p:nvPr/>
        </p:nvSpPr>
        <p:spPr>
          <a:xfrm>
            <a:off x="1225303" y="1402260"/>
            <a:ext cx="9084862" cy="4196020"/>
          </a:xfrm>
          <a:prstGeom prst="rect">
            <a:avLst/>
          </a:prstGeom>
        </p:spPr>
        <p:txBody>
          <a:bodyPr wrap="square">
            <a:spAutoFit/>
          </a:bodyPr>
          <a:lstStyle/>
          <a:p>
            <a:pPr algn="just">
              <a:lnSpc>
                <a:spcPct val="200000"/>
              </a:lnSpc>
              <a:spcAft>
                <a:spcPts val="800"/>
              </a:spcAft>
              <a:tabLst>
                <a:tab pos="3293110" algn="l"/>
              </a:tabLst>
            </a:pPr>
            <a:r>
              <a:rPr lang="en-US" sz="2000" dirty="0" smtClean="0">
                <a:latin typeface="Times New Roman" panose="02020603050405020304" pitchFamily="18" charset="0"/>
                <a:ea typeface="Calibri" panose="020F0502020204030204" pitchFamily="34" charset="0"/>
                <a:cs typeface="Arial" panose="020B0604020202020204" pitchFamily="34" charset="0"/>
              </a:rPr>
              <a:t>Although hydro account as a renewable source of energy and has a </a:t>
            </a:r>
            <a:r>
              <a:rPr lang="en-US" sz="2000" dirty="0">
                <a:latin typeface="Times New Roman" panose="02020603050405020304" pitchFamily="18" charset="0"/>
                <a:ea typeface="Calibri" panose="020F0502020204030204" pitchFamily="34" charset="0"/>
                <a:cs typeface="Arial" panose="020B0604020202020204" pitchFamily="34" charset="0"/>
              </a:rPr>
              <a:t>lot of leverages over fossil fuel </a:t>
            </a:r>
            <a:r>
              <a:rPr lang="en-US" sz="2000" dirty="0" smtClean="0">
                <a:latin typeface="Times New Roman" panose="02020603050405020304" pitchFamily="18" charset="0"/>
                <a:ea typeface="Calibri" panose="020F0502020204030204" pitchFamily="34" charset="0"/>
                <a:cs typeface="Arial" panose="020B0604020202020204" pitchFamily="34" charset="0"/>
              </a:rPr>
              <a:t>plants, the </a:t>
            </a:r>
            <a:r>
              <a:rPr lang="en-US" sz="2000" dirty="0">
                <a:latin typeface="Times New Roman" panose="02020603050405020304" pitchFamily="18" charset="0"/>
                <a:ea typeface="Calibri" panose="020F0502020204030204" pitchFamily="34" charset="0"/>
                <a:cs typeface="Arial" panose="020B0604020202020204" pitchFamily="34" charset="0"/>
              </a:rPr>
              <a:t>problem is </a:t>
            </a:r>
            <a:r>
              <a:rPr lang="en-US" sz="2000" dirty="0" smtClean="0">
                <a:latin typeface="Times New Roman" panose="02020603050405020304" pitchFamily="18" charset="0"/>
                <a:ea typeface="Calibri" panose="020F0502020204030204" pitchFamily="34" charset="0"/>
                <a:cs typeface="Arial" panose="020B0604020202020204" pitchFamily="34" charset="0"/>
              </a:rPr>
              <a:t>that Hydro facilities are</a:t>
            </a:r>
          </a:p>
          <a:p>
            <a:pPr marL="342900" indent="-342900" algn="just">
              <a:lnSpc>
                <a:spcPct val="200000"/>
              </a:lnSpc>
              <a:spcAft>
                <a:spcPts val="800"/>
              </a:spcAft>
              <a:buFont typeface="+mj-lt"/>
              <a:buAutoNum type="arabicParenR"/>
              <a:tabLst>
                <a:tab pos="3293110" algn="l"/>
              </a:tabLst>
            </a:pPr>
            <a:r>
              <a:rPr lang="en-US" sz="2000" dirty="0" smtClean="0">
                <a:latin typeface="Times New Roman" panose="02020603050405020304" pitchFamily="18" charset="0"/>
                <a:ea typeface="Calibri" panose="020F0502020204030204" pitchFamily="34" charset="0"/>
                <a:cs typeface="Arial" panose="020B0604020202020204" pitchFamily="34" charset="0"/>
              </a:rPr>
              <a:t>Disturbing </a:t>
            </a:r>
            <a:r>
              <a:rPr lang="en-US" sz="2000" dirty="0">
                <a:latin typeface="Times New Roman" panose="02020603050405020304" pitchFamily="18" charset="0"/>
                <a:ea typeface="Calibri" panose="020F0502020204030204" pitchFamily="34" charset="0"/>
                <a:cs typeface="Arial" panose="020B0604020202020204" pitchFamily="34" charset="0"/>
              </a:rPr>
              <a:t>the </a:t>
            </a:r>
            <a:r>
              <a:rPr lang="en-US" sz="2000" dirty="0" smtClean="0">
                <a:latin typeface="Times New Roman" panose="02020603050405020304" pitchFamily="18" charset="0"/>
                <a:ea typeface="Calibri" panose="020F0502020204030204" pitchFamily="34" charset="0"/>
                <a:cs typeface="Arial" panose="020B0604020202020204" pitchFamily="34" charset="0"/>
              </a:rPr>
              <a:t>ecosystem</a:t>
            </a:r>
          </a:p>
          <a:p>
            <a:pPr marL="342900" indent="-342900" algn="just">
              <a:lnSpc>
                <a:spcPct val="200000"/>
              </a:lnSpc>
              <a:spcAft>
                <a:spcPts val="800"/>
              </a:spcAft>
              <a:buFont typeface="+mj-lt"/>
              <a:buAutoNum type="arabicParenR"/>
              <a:tabLst>
                <a:tab pos="3293110" algn="l"/>
              </a:tabLst>
            </a:pPr>
            <a:r>
              <a:rPr lang="en-US" sz="2000" dirty="0" smtClean="0">
                <a:latin typeface="Times New Roman" panose="02020603050405020304" pitchFamily="18" charset="0"/>
                <a:ea typeface="Calibri" panose="020F0502020204030204" pitchFamily="34" charset="0"/>
                <a:cs typeface="Arial" panose="020B0604020202020204" pitchFamily="34" charset="0"/>
              </a:rPr>
              <a:t>Destroying </a:t>
            </a:r>
            <a:r>
              <a:rPr lang="en-US" sz="2000" dirty="0">
                <a:latin typeface="Times New Roman" panose="02020603050405020304" pitchFamily="18" charset="0"/>
                <a:ea typeface="Calibri" panose="020F0502020204030204" pitchFamily="34" charset="0"/>
                <a:cs typeface="Arial" panose="020B0604020202020204" pitchFamily="34" charset="0"/>
              </a:rPr>
              <a:t>a lot of creature’s habitat </a:t>
            </a:r>
            <a:endParaRPr lang="en-US" sz="2000" dirty="0" smtClean="0">
              <a:latin typeface="Times New Roman" panose="02020603050405020304" pitchFamily="18" charset="0"/>
              <a:ea typeface="Calibri" panose="020F0502020204030204" pitchFamily="34" charset="0"/>
              <a:cs typeface="Arial" panose="020B0604020202020204" pitchFamily="34" charset="0"/>
            </a:endParaRPr>
          </a:p>
          <a:p>
            <a:pPr marL="342900" indent="-342900" algn="just">
              <a:lnSpc>
                <a:spcPct val="200000"/>
              </a:lnSpc>
              <a:spcAft>
                <a:spcPts val="800"/>
              </a:spcAft>
              <a:buFont typeface="+mj-lt"/>
              <a:buAutoNum type="arabicParenR"/>
              <a:tabLst>
                <a:tab pos="3293110" algn="l"/>
              </a:tabLst>
            </a:pPr>
            <a:r>
              <a:rPr lang="en-US" sz="2000" dirty="0">
                <a:latin typeface="Times New Roman" panose="02020603050405020304" pitchFamily="18" charset="0"/>
                <a:ea typeface="Calibri" panose="020F0502020204030204" pitchFamily="34" charset="0"/>
                <a:cs typeface="Arial" panose="020B0604020202020204" pitchFamily="34" charset="0"/>
              </a:rPr>
              <a:t>E</a:t>
            </a:r>
            <a:r>
              <a:rPr lang="en-US" sz="2000" dirty="0" smtClean="0">
                <a:latin typeface="Times New Roman" panose="02020603050405020304" pitchFamily="18" charset="0"/>
                <a:ea typeface="Calibri" panose="020F0502020204030204" pitchFamily="34" charset="0"/>
                <a:cs typeface="Arial" panose="020B0604020202020204" pitchFamily="34" charset="0"/>
              </a:rPr>
              <a:t>mit </a:t>
            </a:r>
            <a:r>
              <a:rPr lang="en-US" sz="2000" dirty="0">
                <a:latin typeface="Times New Roman" panose="02020603050405020304" pitchFamily="18" charset="0"/>
                <a:ea typeface="Calibri" panose="020F0502020204030204" pitchFamily="34" charset="0"/>
                <a:cs typeface="Arial" panose="020B0604020202020204" pitchFamily="34" charset="0"/>
              </a:rPr>
              <a:t>a large amount of carbon dioxide and </a:t>
            </a:r>
            <a:r>
              <a:rPr lang="en-US" sz="2000" dirty="0" smtClean="0">
                <a:latin typeface="Times New Roman" panose="02020603050405020304" pitchFamily="18" charset="0"/>
                <a:ea typeface="Calibri" panose="020F0502020204030204" pitchFamily="34" charset="0"/>
                <a:cs typeface="Arial" panose="020B0604020202020204" pitchFamily="34" charset="0"/>
              </a:rPr>
              <a:t>methane</a:t>
            </a:r>
          </a:p>
          <a:p>
            <a:pPr marL="342900" indent="-342900" algn="just">
              <a:lnSpc>
                <a:spcPct val="200000"/>
              </a:lnSpc>
              <a:spcAft>
                <a:spcPts val="800"/>
              </a:spcAft>
              <a:buFont typeface="+mj-lt"/>
              <a:buAutoNum type="arabicParenR"/>
              <a:tabLst>
                <a:tab pos="3293110" algn="l"/>
              </a:tabLst>
            </a:pPr>
            <a:r>
              <a:rPr lang="en-US" sz="2000" dirty="0">
                <a:latin typeface="Times New Roman" panose="02020603050405020304" pitchFamily="18" charset="0"/>
                <a:ea typeface="Calibri" panose="020F0502020204030204" pitchFamily="34" charset="0"/>
                <a:cs typeface="Arial" panose="020B0604020202020204" pitchFamily="34" charset="0"/>
              </a:rPr>
              <a:t>H</a:t>
            </a:r>
            <a:r>
              <a:rPr lang="en-US" sz="2000" dirty="0" smtClean="0">
                <a:latin typeface="Times New Roman" panose="02020603050405020304" pitchFamily="18" charset="0"/>
                <a:ea typeface="Calibri" panose="020F0502020204030204" pitchFamily="34" charset="0"/>
                <a:cs typeface="Arial" panose="020B0604020202020204" pitchFamily="34" charset="0"/>
              </a:rPr>
              <a:t>ave </a:t>
            </a:r>
            <a:r>
              <a:rPr lang="en-US" sz="2000" dirty="0">
                <a:latin typeface="Times New Roman" panose="02020603050405020304" pitchFamily="18" charset="0"/>
                <a:ea typeface="Calibri" panose="020F0502020204030204" pitchFamily="34" charset="0"/>
                <a:cs typeface="Arial" panose="020B0604020202020204" pitchFamily="34" charset="0"/>
              </a:rPr>
              <a:t>effect on agriculture </a:t>
            </a:r>
            <a:endParaRPr lang="en-US" sz="2000" dirty="0" smtClean="0">
              <a:latin typeface="Times New Roman" panose="02020603050405020304" pitchFamily="18" charset="0"/>
              <a:ea typeface="Calibri" panose="020F050202020403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23F9D198-D6A7-4ABF-B472-04FB1D5998A9}" type="slidenum">
              <a:rPr lang="en-US" smtClean="0"/>
              <a:t>40</a:t>
            </a:fld>
            <a:endParaRPr lang="en-US"/>
          </a:p>
        </p:txBody>
      </p:sp>
    </p:spTree>
    <p:extLst>
      <p:ext uri="{BB962C8B-B14F-4D97-AF65-F5344CB8AC3E}">
        <p14:creationId xmlns:p14="http://schemas.microsoft.com/office/powerpoint/2010/main" val="32425702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41282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3200" b="1" dirty="0">
                <a:solidFill>
                  <a:schemeClr val="tx1"/>
                </a:solidFill>
                <a:latin typeface="Times New Roman" panose="02020603050405020304" pitchFamily="18" charset="0"/>
                <a:cs typeface="Times New Roman" panose="02020603050405020304" pitchFamily="18" charset="0"/>
              </a:rPr>
              <a:t>Nuclear </a:t>
            </a:r>
            <a:r>
              <a:rPr lang="en-US" sz="3200" b="1" dirty="0" smtClean="0">
                <a:solidFill>
                  <a:schemeClr val="tx1"/>
                </a:solidFill>
                <a:latin typeface="Times New Roman" panose="02020603050405020304" pitchFamily="18" charset="0"/>
                <a:cs typeface="Times New Roman" panose="02020603050405020304" pitchFamily="18" charset="0"/>
              </a:rPr>
              <a:t>Disadvantages</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2" name="Rectangle 1"/>
          <p:cNvSpPr/>
          <p:nvPr/>
        </p:nvSpPr>
        <p:spPr>
          <a:xfrm>
            <a:off x="987972" y="1471448"/>
            <a:ext cx="8397766" cy="3785652"/>
          </a:xfrm>
          <a:prstGeom prst="rect">
            <a:avLst/>
          </a:prstGeom>
        </p:spPr>
        <p:txBody>
          <a:bodyPr wrap="square">
            <a:spAutoFit/>
          </a:bodyPr>
          <a:lstStyle/>
          <a:p>
            <a:pPr>
              <a:lnSpc>
                <a:spcPct val="200000"/>
              </a:lnSpc>
            </a:pPr>
            <a:r>
              <a:rPr lang="en-US" sz="2000" dirty="0">
                <a:latin typeface="Times New Roman" panose="02020603050405020304" pitchFamily="18" charset="0"/>
                <a:ea typeface="Calibri" panose="020F0502020204030204" pitchFamily="34" charset="0"/>
              </a:rPr>
              <a:t>California is </a:t>
            </a:r>
            <a:r>
              <a:rPr lang="en-US" sz="2000" dirty="0" smtClean="0">
                <a:latin typeface="Times New Roman" panose="02020603050405020304" pitchFamily="18" charset="0"/>
                <a:ea typeface="Calibri" panose="020F0502020204030204" pitchFamily="34" charset="0"/>
              </a:rPr>
              <a:t>planning to phase out its </a:t>
            </a:r>
            <a:r>
              <a:rPr lang="en-US" sz="2000" dirty="0">
                <a:latin typeface="Times New Roman" panose="02020603050405020304" pitchFamily="18" charset="0"/>
                <a:ea typeface="Calibri" panose="020F0502020204030204" pitchFamily="34" charset="0"/>
              </a:rPr>
              <a:t>nuclear </a:t>
            </a:r>
            <a:r>
              <a:rPr lang="en-US" sz="2000" dirty="0" err="1" smtClean="0">
                <a:latin typeface="Times New Roman" panose="02020603050405020304" pitchFamily="18" charset="0"/>
                <a:ea typeface="Calibri" panose="020F0502020204030204" pitchFamily="34" charset="0"/>
              </a:rPr>
              <a:t>facilitie</a:t>
            </a:r>
            <a:r>
              <a:rPr lang="en-US" sz="2000" dirty="0" smtClean="0">
                <a:latin typeface="Times New Roman" panose="02020603050405020304" pitchFamily="18" charset="0"/>
                <a:ea typeface="Calibri" panose="020F0502020204030204" pitchFamily="34" charset="0"/>
              </a:rPr>
              <a:t> </a:t>
            </a:r>
            <a:r>
              <a:rPr lang="en-US" sz="2000" dirty="0">
                <a:latin typeface="Times New Roman" panose="02020603050405020304" pitchFamily="18" charset="0"/>
                <a:ea typeface="Calibri" panose="020F0502020204030204" pitchFamily="34" charset="0"/>
              </a:rPr>
              <a:t>because, the benefits of nuclear power to California are much slighter than its risks. </a:t>
            </a:r>
            <a:endParaRPr lang="en-US" sz="2000" dirty="0" smtClean="0">
              <a:latin typeface="Times New Roman" panose="02020603050405020304" pitchFamily="18" charset="0"/>
              <a:ea typeface="Calibri" panose="020F0502020204030204" pitchFamily="34" charset="0"/>
            </a:endParaRPr>
          </a:p>
          <a:p>
            <a:pPr marL="342900" indent="-342900">
              <a:lnSpc>
                <a:spcPct val="200000"/>
              </a:lnSpc>
              <a:buFont typeface="+mj-lt"/>
              <a:buAutoNum type="arabicParenR"/>
            </a:pPr>
            <a:r>
              <a:rPr lang="en-US" sz="2000" dirty="0" smtClean="0">
                <a:latin typeface="Times New Roman" panose="02020603050405020304" pitchFamily="18" charset="0"/>
                <a:ea typeface="Calibri" panose="020F0502020204030204" pitchFamily="34" charset="0"/>
              </a:rPr>
              <a:t>Several </a:t>
            </a:r>
            <a:r>
              <a:rPr lang="en-US" sz="2000" dirty="0">
                <a:latin typeface="Times New Roman" panose="02020603050405020304" pitchFamily="18" charset="0"/>
                <a:ea typeface="Calibri" panose="020F0502020204030204" pitchFamily="34" charset="0"/>
              </a:rPr>
              <a:t>earthquake </a:t>
            </a:r>
            <a:r>
              <a:rPr lang="en-US" sz="2000" dirty="0" smtClean="0">
                <a:latin typeface="Times New Roman" panose="02020603050405020304" pitchFamily="18" charset="0"/>
                <a:ea typeface="Calibri" panose="020F0502020204030204" pitchFamily="34" charset="0"/>
              </a:rPr>
              <a:t>faults</a:t>
            </a:r>
          </a:p>
          <a:p>
            <a:pPr marL="342900" indent="-342900">
              <a:lnSpc>
                <a:spcPct val="200000"/>
              </a:lnSpc>
              <a:buFont typeface="+mj-lt"/>
              <a:buAutoNum type="arabicParenR"/>
            </a:pPr>
            <a:r>
              <a:rPr lang="en-US" sz="2000" dirty="0" smtClean="0">
                <a:latin typeface="Times New Roman" panose="02020603050405020304" pitchFamily="18" charset="0"/>
                <a:ea typeface="Calibri" panose="020F0502020204030204" pitchFamily="34" charset="0"/>
              </a:rPr>
              <a:t>Radioactive waste</a:t>
            </a:r>
          </a:p>
          <a:p>
            <a:pPr marL="342900" indent="-342900">
              <a:lnSpc>
                <a:spcPct val="200000"/>
              </a:lnSpc>
              <a:buFont typeface="+mj-lt"/>
              <a:buAutoNum type="arabicParenR"/>
            </a:pPr>
            <a:r>
              <a:rPr lang="en-US" sz="2000" dirty="0" smtClean="0">
                <a:latin typeface="Times New Roman" panose="02020603050405020304" pitchFamily="18" charset="0"/>
                <a:ea typeface="Calibri" panose="020F0502020204030204" pitchFamily="34" charset="0"/>
              </a:rPr>
              <a:t>High </a:t>
            </a:r>
            <a:r>
              <a:rPr lang="en-US" sz="2000" dirty="0">
                <a:latin typeface="Times New Roman" panose="02020603050405020304" pitchFamily="18" charset="0"/>
                <a:ea typeface="Calibri" panose="020F0502020204030204" pitchFamily="34" charset="0"/>
              </a:rPr>
              <a:t>probability of catastrophic nuclear accidents </a:t>
            </a:r>
          </a:p>
          <a:p>
            <a:pPr marL="342900" indent="-342900">
              <a:lnSpc>
                <a:spcPct val="200000"/>
              </a:lnSpc>
              <a:buFont typeface="+mj-lt"/>
              <a:buAutoNum type="arabicParenR"/>
            </a:pPr>
            <a:r>
              <a:rPr lang="en-US" sz="2000" dirty="0" smtClean="0">
                <a:latin typeface="Times New Roman" panose="02020603050405020304" pitchFamily="18" charset="0"/>
                <a:ea typeface="Calibri" panose="020F0502020204030204" pitchFamily="34" charset="0"/>
              </a:rPr>
              <a:t>Fuel </a:t>
            </a:r>
            <a:r>
              <a:rPr lang="en-US" sz="2000" dirty="0">
                <a:latin typeface="Times New Roman" panose="02020603050405020304" pitchFamily="18" charset="0"/>
                <a:ea typeface="Calibri" panose="020F0502020204030204" pitchFamily="34" charset="0"/>
              </a:rPr>
              <a:t>availability </a:t>
            </a:r>
            <a:endParaRPr lang="en-US" sz="2000" dirty="0"/>
          </a:p>
        </p:txBody>
      </p:sp>
      <p:sp>
        <p:nvSpPr>
          <p:cNvPr id="3" name="Slide Number Placeholder 2"/>
          <p:cNvSpPr>
            <a:spLocks noGrp="1"/>
          </p:cNvSpPr>
          <p:nvPr>
            <p:ph type="sldNum" sz="quarter" idx="12"/>
          </p:nvPr>
        </p:nvSpPr>
        <p:spPr/>
        <p:txBody>
          <a:bodyPr/>
          <a:lstStyle/>
          <a:p>
            <a:fld id="{23F9D198-D6A7-4ABF-B472-04FB1D5998A9}" type="slidenum">
              <a:rPr lang="en-US" smtClean="0"/>
              <a:t>41</a:t>
            </a:fld>
            <a:endParaRPr lang="en-US"/>
          </a:p>
        </p:txBody>
      </p:sp>
    </p:spTree>
    <p:extLst>
      <p:ext uri="{BB962C8B-B14F-4D97-AF65-F5344CB8AC3E}">
        <p14:creationId xmlns:p14="http://schemas.microsoft.com/office/powerpoint/2010/main" val="32208553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41282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2800" b="1" dirty="0" smtClean="0">
                <a:solidFill>
                  <a:schemeClr val="tx1"/>
                </a:solidFill>
                <a:latin typeface="Times New Roman" panose="02020603050405020304" pitchFamily="18" charset="0"/>
                <a:cs typeface="Times New Roman" panose="02020603050405020304" pitchFamily="18" charset="0"/>
              </a:rPr>
              <a:t>Scenario 1 and discussion</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2" name="Rectangle 1"/>
          <p:cNvSpPr/>
          <p:nvPr/>
        </p:nvSpPr>
        <p:spPr>
          <a:xfrm>
            <a:off x="305193" y="1171600"/>
            <a:ext cx="3413178" cy="461665"/>
          </a:xfrm>
          <a:prstGeom prst="rect">
            <a:avLst/>
          </a:prstGeom>
        </p:spPr>
        <p:txBody>
          <a:bodyPr wrap="none">
            <a:spAutoFit/>
          </a:bodyPr>
          <a:lstStyle/>
          <a:p>
            <a:r>
              <a:rPr lang="en-US" sz="24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No-Hydro-Nuclear plant</a:t>
            </a:r>
            <a:endParaRPr lang="en-US" sz="2400" dirty="0"/>
          </a:p>
        </p:txBody>
      </p:sp>
      <p:graphicFrame>
        <p:nvGraphicFramePr>
          <p:cNvPr id="8" name="Table 7"/>
          <p:cNvGraphicFramePr>
            <a:graphicFrameLocks noGrp="1"/>
          </p:cNvGraphicFramePr>
          <p:nvPr>
            <p:extLst>
              <p:ext uri="{D42A27DB-BD31-4B8C-83A1-F6EECF244321}">
                <p14:modId xmlns:p14="http://schemas.microsoft.com/office/powerpoint/2010/main" val="3097687587"/>
              </p:ext>
            </p:extLst>
          </p:nvPr>
        </p:nvGraphicFramePr>
        <p:xfrm>
          <a:off x="5184338" y="1171600"/>
          <a:ext cx="6306280" cy="5303520"/>
        </p:xfrm>
        <a:graphic>
          <a:graphicData uri="http://schemas.openxmlformats.org/drawingml/2006/table">
            <a:tbl>
              <a:tblPr firstRow="1" firstCol="1" bandRow="1">
                <a:tableStyleId>{5C22544A-7EE6-4342-B048-85BDC9FD1C3A}</a:tableStyleId>
              </a:tblPr>
              <a:tblGrid>
                <a:gridCol w="3003839"/>
                <a:gridCol w="1502989"/>
                <a:gridCol w="1799452"/>
              </a:tblGrid>
              <a:tr h="263403">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Energy Source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400">
                          <a:effectLst/>
                          <a:latin typeface="Times New Roman" panose="02020603050405020304" pitchFamily="18" charset="0"/>
                          <a:cs typeface="Times New Roman" panose="02020603050405020304" pitchFamily="18" charset="0"/>
                        </a:rPr>
                        <a:t>Variable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400" dirty="0">
                          <a:effectLst/>
                          <a:latin typeface="Times New Roman" panose="02020603050405020304" pitchFamily="18" charset="0"/>
                          <a:cs typeface="Times New Roman" panose="02020603050405020304" pitchFamily="18" charset="0"/>
                        </a:rPr>
                        <a:t>Production </a:t>
                      </a:r>
                      <a:r>
                        <a:rPr lang="en-US" sz="1400" dirty="0" err="1">
                          <a:effectLst/>
                          <a:latin typeface="Times New Roman" panose="02020603050405020304" pitchFamily="18" charset="0"/>
                          <a:cs typeface="Times New Roman" panose="02020603050405020304" pitchFamily="18" charset="0"/>
                        </a:rPr>
                        <a:t>GWh</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solidFill>
                      <a:srgbClr val="5B81BD"/>
                    </a:solidFill>
                  </a:tcPr>
                </a:tc>
              </a:tr>
              <a:tr h="263403">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Wind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solidFill>
                      <a:srgbClr val="5B81BD"/>
                    </a:solidFill>
                  </a:tcPr>
                </a:tc>
                <a:tc>
                  <a:txBody>
                    <a:bodyPr/>
                    <a:lstStyle/>
                    <a:p>
                      <a:pPr marL="0" marR="0" algn="ctr">
                        <a:lnSpc>
                          <a:spcPct val="200000"/>
                        </a:lnSpc>
                        <a:spcBef>
                          <a:spcPts val="0"/>
                        </a:spcBef>
                        <a:spcAft>
                          <a:spcPts val="0"/>
                        </a:spcAft>
                        <a:tabLst>
                          <a:tab pos="3293110" algn="l"/>
                        </a:tabLst>
                      </a:pPr>
                      <a:r>
                        <a:rPr lang="en-US" sz="1600" dirty="0">
                          <a:effectLst/>
                          <a:latin typeface="Times New Roman" panose="02020603050405020304" pitchFamily="18" charset="0"/>
                          <a:cs typeface="Times New Roman" panose="02020603050405020304" pitchFamily="18" charset="0"/>
                        </a:rPr>
                        <a:t>X</a:t>
                      </a:r>
                      <a:r>
                        <a:rPr lang="en-US" sz="1600" baseline="-25000" dirty="0">
                          <a:effectLst/>
                          <a:latin typeface="Times New Roman" panose="02020603050405020304" pitchFamily="18" charset="0"/>
                          <a:cs typeface="Times New Roman" panose="02020603050405020304" pitchFamily="18" charset="0"/>
                        </a:rPr>
                        <a:t>01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17,509</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r>
              <a:tr h="263403">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Solar PV</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solidFill>
                      <a:srgbClr val="5B81BD"/>
                    </a:solidFill>
                  </a:tcPr>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X</a:t>
                      </a:r>
                      <a:r>
                        <a:rPr lang="en-US" sz="1600" baseline="-25000">
                          <a:effectLst/>
                          <a:latin typeface="Times New Roman" panose="02020603050405020304" pitchFamily="18" charset="0"/>
                          <a:cs typeface="Times New Roman" panose="02020603050405020304" pitchFamily="18" charset="0"/>
                        </a:rPr>
                        <a:t>31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11,297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r>
              <a:tr h="263403">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Natural Gas Steam Turbine dry cooling</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solidFill>
                      <a:srgbClr val="5B81BD"/>
                    </a:solidFill>
                  </a:tcPr>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X</a:t>
                      </a:r>
                      <a:r>
                        <a:rPr lang="en-US" sz="1600" baseline="-25000">
                          <a:effectLst/>
                          <a:latin typeface="Times New Roman" panose="02020603050405020304" pitchFamily="18" charset="0"/>
                          <a:cs typeface="Times New Roman" panose="02020603050405020304" pitchFamily="18" charset="0"/>
                        </a:rPr>
                        <a:t>41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193,523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r>
              <a:tr h="263403">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Biomass Biogas Dry Cooling</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solidFill>
                      <a:srgbClr val="5B81BD"/>
                    </a:solidFill>
                  </a:tcPr>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X</a:t>
                      </a:r>
                      <a:r>
                        <a:rPr lang="en-US" sz="1600" baseline="-25000">
                          <a:effectLst/>
                          <a:latin typeface="Times New Roman" panose="02020603050405020304" pitchFamily="18" charset="0"/>
                          <a:cs typeface="Times New Roman" panose="02020603050405020304" pitchFamily="18" charset="0"/>
                        </a:rPr>
                        <a:t>51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6,746</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r>
              <a:tr h="263403">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Solar Thermal</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solidFill>
                      <a:srgbClr val="5B81BD"/>
                    </a:solidFill>
                  </a:tcPr>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X</a:t>
                      </a:r>
                      <a:r>
                        <a:rPr lang="en-US" sz="1600" baseline="-25000">
                          <a:effectLst/>
                          <a:latin typeface="Times New Roman" panose="02020603050405020304" pitchFamily="18" charset="0"/>
                          <a:cs typeface="Times New Roman" panose="02020603050405020304" pitchFamily="18" charset="0"/>
                        </a:rPr>
                        <a:t>61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22,20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r>
              <a:tr h="263403">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Coal Once-Through</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solidFill>
                      <a:srgbClr val="5B81BD"/>
                    </a:solidFill>
                  </a:tcPr>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X</a:t>
                      </a:r>
                      <a:r>
                        <a:rPr lang="en-US" sz="1600" baseline="-25000">
                          <a:effectLst/>
                          <a:latin typeface="Times New Roman" panose="02020603050405020304" pitchFamily="18" charset="0"/>
                          <a:cs typeface="Times New Roman" panose="02020603050405020304" pitchFamily="18" charset="0"/>
                        </a:rPr>
                        <a:t>71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44,792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r>
              <a:tr h="263403">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Geothermal Flash(fresh water)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solidFill>
                      <a:srgbClr val="5B81BD"/>
                    </a:solidFill>
                  </a:tcPr>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X</a:t>
                      </a:r>
                      <a:r>
                        <a:rPr lang="en-US" sz="1600" baseline="-25000">
                          <a:effectLst/>
                          <a:latin typeface="Times New Roman" panose="02020603050405020304" pitchFamily="18" charset="0"/>
                          <a:cs typeface="Times New Roman" panose="02020603050405020304" pitchFamily="18" charset="0"/>
                        </a:rPr>
                        <a:t>91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c>
                  <a:txBody>
                    <a:bodyPr/>
                    <a:lstStyle/>
                    <a:p>
                      <a:pPr marL="0" marR="0" algn="ctr">
                        <a:lnSpc>
                          <a:spcPct val="200000"/>
                        </a:lnSpc>
                        <a:spcBef>
                          <a:spcPts val="0"/>
                        </a:spcBef>
                        <a:spcAft>
                          <a:spcPts val="0"/>
                        </a:spcAft>
                        <a:tabLst>
                          <a:tab pos="3293110" algn="l"/>
                        </a:tabLst>
                      </a:pPr>
                      <a:r>
                        <a:rPr lang="en-US" sz="1600" dirty="0">
                          <a:effectLst/>
                          <a:latin typeface="Times New Roman" panose="02020603050405020304" pitchFamily="18" charset="0"/>
                          <a:cs typeface="Times New Roman" panose="02020603050405020304" pitchFamily="18" charset="0"/>
                        </a:rPr>
                        <a:t>16,290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r>
              <a:tr h="263403">
                <a:tc>
                  <a:txBody>
                    <a:bodyPr/>
                    <a:lstStyle/>
                    <a:p>
                      <a:pPr marL="0" marR="0" algn="ctr">
                        <a:lnSpc>
                          <a:spcPct val="200000"/>
                        </a:lnSpc>
                        <a:spcBef>
                          <a:spcPts val="0"/>
                        </a:spcBef>
                        <a:spcAft>
                          <a:spcPts val="0"/>
                        </a:spcAft>
                        <a:tabLst>
                          <a:tab pos="3293110" algn="l"/>
                        </a:tabLst>
                      </a:pPr>
                      <a:r>
                        <a:rPr lang="en-US" sz="1400" dirty="0">
                          <a:effectLst/>
                          <a:latin typeface="Times New Roman" panose="02020603050405020304" pitchFamily="18" charset="0"/>
                          <a:cs typeface="Times New Roman" panose="02020603050405020304" pitchFamily="18" charset="0"/>
                        </a:rPr>
                        <a:t>Total Electricity Generation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solidFill>
                      <a:srgbClr val="5B81BD"/>
                    </a:solidFill>
                  </a:tcPr>
                </a:tc>
                <a:tc gridSpan="2">
                  <a:txBody>
                    <a:bodyPr/>
                    <a:lstStyle/>
                    <a:p>
                      <a:pPr marL="0" marR="0" algn="ctr">
                        <a:lnSpc>
                          <a:spcPct val="200000"/>
                        </a:lnSpc>
                        <a:spcBef>
                          <a:spcPts val="0"/>
                        </a:spcBef>
                        <a:spcAft>
                          <a:spcPts val="0"/>
                        </a:spcAft>
                        <a:tabLst>
                          <a:tab pos="3293110" algn="l"/>
                        </a:tabLst>
                      </a:pPr>
                      <a:r>
                        <a:rPr lang="en-US" sz="1600" b="1" dirty="0">
                          <a:effectLst/>
                          <a:latin typeface="Times New Roman" panose="02020603050405020304" pitchFamily="18" charset="0"/>
                          <a:cs typeface="Times New Roman" panose="02020603050405020304" pitchFamily="18" charset="0"/>
                        </a:rPr>
                        <a:t>248,478 &lt; demand</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c hMerge="1">
                  <a:txBody>
                    <a:bodyPr/>
                    <a:lstStyle/>
                    <a:p>
                      <a:endParaRPr lang="en-US"/>
                    </a:p>
                  </a:txBody>
                  <a:tcPr/>
                </a:tc>
              </a:tr>
              <a:tr h="263403">
                <a:tc>
                  <a:txBody>
                    <a:bodyPr/>
                    <a:lstStyle/>
                    <a:p>
                      <a:pPr marL="0" marR="0" algn="ctr">
                        <a:lnSpc>
                          <a:spcPct val="200000"/>
                        </a:lnSpc>
                        <a:spcBef>
                          <a:spcPts val="0"/>
                        </a:spcBef>
                        <a:spcAft>
                          <a:spcPts val="0"/>
                        </a:spcAft>
                        <a:tabLst>
                          <a:tab pos="3293110" algn="l"/>
                        </a:tabLst>
                      </a:pPr>
                      <a:r>
                        <a:rPr lang="en-US" sz="1400" dirty="0">
                          <a:effectLst/>
                          <a:latin typeface="Times New Roman" panose="02020603050405020304" pitchFamily="18" charset="0"/>
                          <a:cs typeface="Times New Roman" panose="02020603050405020304" pitchFamily="18" charset="0"/>
                        </a:rPr>
                        <a:t>Electricity shortage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solidFill>
                      <a:srgbClr val="5B81BD"/>
                    </a:solidFill>
                  </a:tcPr>
                </a:tc>
                <a:tc gridSpan="2">
                  <a:txBody>
                    <a:bodyPr/>
                    <a:lstStyle/>
                    <a:p>
                      <a:pPr marL="0" marR="0" algn="ctr">
                        <a:lnSpc>
                          <a:spcPct val="200000"/>
                        </a:lnSpc>
                        <a:spcBef>
                          <a:spcPts val="0"/>
                        </a:spcBef>
                        <a:spcAft>
                          <a:spcPts val="0"/>
                        </a:spcAft>
                        <a:tabLst>
                          <a:tab pos="3293110" algn="l"/>
                        </a:tabLst>
                      </a:pPr>
                      <a:r>
                        <a:rPr lang="en-US" sz="1600" b="1" dirty="0">
                          <a:effectLst/>
                          <a:latin typeface="Times New Roman" panose="02020603050405020304" pitchFamily="18" charset="0"/>
                          <a:cs typeface="Times New Roman" panose="02020603050405020304" pitchFamily="18" charset="0"/>
                        </a:rPr>
                        <a:t>47,183</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c hMerge="1">
                  <a:txBody>
                    <a:bodyPr/>
                    <a:lstStyle/>
                    <a:p>
                      <a:endParaRPr lang="en-US"/>
                    </a:p>
                  </a:txBody>
                  <a:tcPr/>
                </a:tc>
              </a:tr>
              <a:tr h="263403">
                <a:tc>
                  <a:txBody>
                    <a:bodyPr/>
                    <a:lstStyle/>
                    <a:p>
                      <a:pPr marL="0" marR="0" algn="ctr">
                        <a:lnSpc>
                          <a:spcPct val="200000"/>
                        </a:lnSpc>
                        <a:spcBef>
                          <a:spcPts val="0"/>
                        </a:spcBef>
                        <a:spcAft>
                          <a:spcPts val="0"/>
                        </a:spcAft>
                        <a:tabLst>
                          <a:tab pos="3293110" algn="l"/>
                        </a:tabLst>
                      </a:pPr>
                      <a:r>
                        <a:rPr lang="en-US" sz="1400" dirty="0">
                          <a:effectLst/>
                          <a:latin typeface="Times New Roman" panose="02020603050405020304" pitchFamily="18" charset="0"/>
                          <a:cs typeface="Times New Roman" panose="02020603050405020304" pitchFamily="18" charset="0"/>
                        </a:rPr>
                        <a:t>Total Water Consumption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solidFill>
                      <a:srgbClr val="5B81BD"/>
                    </a:solidFill>
                  </a:tcPr>
                </a:tc>
                <a:tc gridSpan="2">
                  <a:txBody>
                    <a:bodyPr/>
                    <a:lstStyle/>
                    <a:p>
                      <a:pPr marL="0" marR="0" algn="ctr">
                        <a:lnSpc>
                          <a:spcPct val="200000"/>
                        </a:lnSpc>
                        <a:spcBef>
                          <a:spcPts val="0"/>
                        </a:spcBef>
                        <a:spcAft>
                          <a:spcPts val="0"/>
                        </a:spcAft>
                        <a:tabLst>
                          <a:tab pos="3293110" algn="l"/>
                        </a:tabLst>
                      </a:pPr>
                      <a:r>
                        <a:rPr lang="en-US" sz="1600" b="1" dirty="0">
                          <a:effectLst/>
                          <a:latin typeface="Times New Roman" panose="02020603050405020304" pitchFamily="18" charset="0"/>
                          <a:cs typeface="Times New Roman" panose="02020603050405020304" pitchFamily="18" charset="0"/>
                        </a:rPr>
                        <a:t>About 1 million gallon</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878" marR="53878" marT="0" marB="0"/>
                </a:tc>
                <a:tc hMerge="1">
                  <a:txBody>
                    <a:bodyPr/>
                    <a:lstStyle/>
                    <a:p>
                      <a:endParaRPr lang="en-US"/>
                    </a:p>
                  </a:txBody>
                  <a:tcPr/>
                </a:tc>
              </a:tr>
            </a:tbl>
          </a:graphicData>
        </a:graphic>
      </p:graphicFrame>
      <p:sp>
        <p:nvSpPr>
          <p:cNvPr id="3" name="TextBox 2"/>
          <p:cNvSpPr txBox="1"/>
          <p:nvPr/>
        </p:nvSpPr>
        <p:spPr>
          <a:xfrm>
            <a:off x="472965" y="1890472"/>
            <a:ext cx="4256690" cy="3046988"/>
          </a:xfrm>
          <a:prstGeom prst="rect">
            <a:avLst/>
          </a:prstGeom>
          <a:noFill/>
        </p:spPr>
        <p:txBody>
          <a:bodyPr wrap="square" rtlCol="0">
            <a:spAutoFit/>
          </a:bodyPr>
          <a:lstStyle/>
          <a:p>
            <a:pPr algn="just">
              <a:lnSpc>
                <a:spcPct val="200000"/>
              </a:lnSpc>
            </a:pPr>
            <a:r>
              <a:rPr lang="en-US" sz="2400" b="1" dirty="0">
                <a:latin typeface="Times New Roman" panose="02020603050405020304" pitchFamily="18" charset="0"/>
                <a:cs typeface="Times New Roman" panose="02020603050405020304" pitchFamily="18" charset="0"/>
              </a:rPr>
              <a:t>16 percent </a:t>
            </a:r>
            <a:r>
              <a:rPr lang="en-US" sz="2400" dirty="0">
                <a:latin typeface="Times New Roman" panose="02020603050405020304" pitchFamily="18" charset="0"/>
                <a:cs typeface="Times New Roman" panose="02020603050405020304" pitchFamily="18" charset="0"/>
              </a:rPr>
              <a:t>or 50,000 </a:t>
            </a:r>
            <a:r>
              <a:rPr lang="en-US" sz="2400" dirty="0" err="1">
                <a:latin typeface="Times New Roman" panose="02020603050405020304" pitchFamily="18" charset="0"/>
                <a:cs typeface="Times New Roman" panose="02020603050405020304" pitchFamily="18" charset="0"/>
              </a:rPr>
              <a:t>GWh</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less demand</a:t>
            </a:r>
            <a:r>
              <a:rPr lang="en-US" sz="2400" dirty="0">
                <a:latin typeface="Times New Roman" panose="02020603050405020304" pitchFamily="18" charset="0"/>
                <a:cs typeface="Times New Roman" panose="02020603050405020304" pitchFamily="18" charset="0"/>
              </a:rPr>
              <a:t> would cut the water consumption by </a:t>
            </a:r>
            <a:r>
              <a:rPr lang="en-US" sz="2400" b="1" dirty="0">
                <a:latin typeface="Times New Roman" panose="02020603050405020304" pitchFamily="18" charset="0"/>
                <a:cs typeface="Times New Roman" panose="02020603050405020304" pitchFamily="18" charset="0"/>
              </a:rPr>
              <a:t>94 percent </a:t>
            </a:r>
            <a:r>
              <a:rPr lang="en-US" sz="2400" dirty="0">
                <a:latin typeface="Times New Roman" panose="02020603050405020304" pitchFamily="18" charset="0"/>
                <a:cs typeface="Times New Roman" panose="02020603050405020304" pitchFamily="18" charset="0"/>
              </a:rPr>
              <a:t>or 14 million </a:t>
            </a:r>
            <a:r>
              <a:rPr lang="en-US" sz="2400" dirty="0" smtClean="0">
                <a:latin typeface="Times New Roman" panose="02020603050405020304" pitchFamily="18" charset="0"/>
                <a:cs typeface="Times New Roman" panose="02020603050405020304" pitchFamily="18" charset="0"/>
              </a:rPr>
              <a:t>gallons</a:t>
            </a: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23F9D198-D6A7-4ABF-B472-04FB1D5998A9}" type="slidenum">
              <a:rPr lang="en-US" smtClean="0"/>
              <a:t>42</a:t>
            </a:fld>
            <a:endParaRPr lang="en-US"/>
          </a:p>
        </p:txBody>
      </p:sp>
    </p:spTree>
    <p:extLst>
      <p:ext uri="{BB962C8B-B14F-4D97-AF65-F5344CB8AC3E}">
        <p14:creationId xmlns:p14="http://schemas.microsoft.com/office/powerpoint/2010/main" val="40673306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41282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3200" b="1" dirty="0">
                <a:solidFill>
                  <a:schemeClr val="tx1"/>
                </a:solidFill>
                <a:latin typeface="Times New Roman" panose="02020603050405020304" pitchFamily="18" charset="0"/>
                <a:cs typeface="Times New Roman" panose="02020603050405020304" pitchFamily="18" charset="0"/>
              </a:rPr>
              <a:t>Scenario </a:t>
            </a:r>
            <a:r>
              <a:rPr lang="en-US" sz="3200" b="1" dirty="0" smtClean="0">
                <a:solidFill>
                  <a:schemeClr val="tx1"/>
                </a:solidFill>
                <a:latin typeface="Times New Roman" panose="02020603050405020304" pitchFamily="18" charset="0"/>
                <a:cs typeface="Times New Roman" panose="02020603050405020304" pitchFamily="18" charset="0"/>
              </a:rPr>
              <a:t>2 </a:t>
            </a:r>
            <a:r>
              <a:rPr lang="en-US" sz="3200" b="1" dirty="0">
                <a:solidFill>
                  <a:schemeClr val="tx1"/>
                </a:solidFill>
                <a:latin typeface="Times New Roman" panose="02020603050405020304" pitchFamily="18" charset="0"/>
                <a:cs typeface="Times New Roman" panose="02020603050405020304" pitchFamily="18" charset="0"/>
              </a:rPr>
              <a:t>and discussion</a:t>
            </a:r>
          </a:p>
        </p:txBody>
      </p:sp>
      <p:sp>
        <p:nvSpPr>
          <p:cNvPr id="2" name="Rectangle 1"/>
          <p:cNvSpPr/>
          <p:nvPr/>
        </p:nvSpPr>
        <p:spPr>
          <a:xfrm>
            <a:off x="252283" y="1296558"/>
            <a:ext cx="1512786" cy="461665"/>
          </a:xfrm>
          <a:prstGeom prst="rect">
            <a:avLst/>
          </a:prstGeom>
        </p:spPr>
        <p:txBody>
          <a:bodyPr wrap="none">
            <a:spAutoFit/>
          </a:bodyPr>
          <a:lstStyle/>
          <a:p>
            <a:r>
              <a:rPr lang="en-US" sz="2400"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No-Hydro</a:t>
            </a:r>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val="84373111"/>
              </p:ext>
            </p:extLst>
          </p:nvPr>
        </p:nvGraphicFramePr>
        <p:xfrm>
          <a:off x="5667638" y="943276"/>
          <a:ext cx="6138040" cy="5912072"/>
        </p:xfrm>
        <a:graphic>
          <a:graphicData uri="http://schemas.openxmlformats.org/drawingml/2006/table">
            <a:tbl>
              <a:tblPr firstRow="1" firstCol="1" bandRow="1">
                <a:tableStyleId>{5C22544A-7EE6-4342-B048-85BDC9FD1C3A}</a:tableStyleId>
              </a:tblPr>
              <a:tblGrid>
                <a:gridCol w="3368923"/>
                <a:gridCol w="1349569"/>
                <a:gridCol w="1419548"/>
              </a:tblGrid>
              <a:tr h="434521">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Energy Source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400" dirty="0">
                          <a:effectLst/>
                          <a:latin typeface="Times New Roman" panose="02020603050405020304" pitchFamily="18" charset="0"/>
                          <a:cs typeface="Times New Roman" panose="02020603050405020304" pitchFamily="18" charset="0"/>
                        </a:rPr>
                        <a:t>Variable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nchor="ctr">
                    <a:solidFill>
                      <a:srgbClr val="5B81BD"/>
                    </a:solidFill>
                  </a:tcPr>
                </a:tc>
                <a:tc>
                  <a:txBody>
                    <a:bodyPr/>
                    <a:lstStyle/>
                    <a:p>
                      <a:pPr marL="0" marR="0" algn="ctr">
                        <a:lnSpc>
                          <a:spcPct val="200000"/>
                        </a:lnSpc>
                        <a:spcBef>
                          <a:spcPts val="0"/>
                        </a:spcBef>
                        <a:spcAft>
                          <a:spcPts val="0"/>
                        </a:spcAft>
                        <a:tabLst>
                          <a:tab pos="3293110" algn="l"/>
                        </a:tabLst>
                      </a:pPr>
                      <a:r>
                        <a:rPr lang="en-US" sz="1400" dirty="0">
                          <a:effectLst/>
                          <a:latin typeface="Times New Roman" panose="02020603050405020304" pitchFamily="18" charset="0"/>
                          <a:cs typeface="Times New Roman" panose="02020603050405020304" pitchFamily="18" charset="0"/>
                        </a:rPr>
                        <a:t>Production </a:t>
                      </a:r>
                      <a:r>
                        <a:rPr lang="en-US" sz="1400" dirty="0" err="1">
                          <a:effectLst/>
                          <a:latin typeface="Times New Roman" panose="02020603050405020304" pitchFamily="18" charset="0"/>
                          <a:cs typeface="Times New Roman" panose="02020603050405020304" pitchFamily="18" charset="0"/>
                        </a:rPr>
                        <a:t>GWh</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r>
              <a:tr h="419844">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Wind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c>
                  <a:txBody>
                    <a:bodyPr/>
                    <a:lstStyle/>
                    <a:p>
                      <a:pPr marL="0" marR="0" algn="ctr">
                        <a:lnSpc>
                          <a:spcPct val="200000"/>
                        </a:lnSpc>
                        <a:spcBef>
                          <a:spcPts val="0"/>
                        </a:spcBef>
                        <a:spcAft>
                          <a:spcPts val="0"/>
                        </a:spcAft>
                        <a:tabLst>
                          <a:tab pos="3293110" algn="l"/>
                        </a:tabLst>
                      </a:pPr>
                      <a:r>
                        <a:rPr lang="en-US" sz="1600" dirty="0">
                          <a:effectLst/>
                          <a:latin typeface="Times New Roman" panose="02020603050405020304" pitchFamily="18" charset="0"/>
                          <a:cs typeface="Times New Roman" panose="02020603050405020304" pitchFamily="18" charset="0"/>
                        </a:rPr>
                        <a:t>X</a:t>
                      </a:r>
                      <a:r>
                        <a:rPr lang="en-US" sz="1600" baseline="-25000" dirty="0">
                          <a:effectLst/>
                          <a:latin typeface="Times New Roman" panose="02020603050405020304" pitchFamily="18" charset="0"/>
                          <a:cs typeface="Times New Roman" panose="02020603050405020304" pitchFamily="18" charset="0"/>
                        </a:rPr>
                        <a:t>01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17,509</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r>
              <a:tr h="419844">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Solar PV</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X</a:t>
                      </a:r>
                      <a:r>
                        <a:rPr lang="en-US" sz="1600" baseline="-25000">
                          <a:effectLst/>
                          <a:latin typeface="Times New Roman" panose="02020603050405020304" pitchFamily="18" charset="0"/>
                          <a:cs typeface="Times New Roman" panose="02020603050405020304" pitchFamily="18" charset="0"/>
                        </a:rPr>
                        <a:t>31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11,297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r>
              <a:tr h="430796">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Natural Gas Steam Turbine dry cooling</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X</a:t>
                      </a:r>
                      <a:r>
                        <a:rPr lang="en-US" sz="1600" baseline="-25000">
                          <a:effectLst/>
                          <a:latin typeface="Times New Roman" panose="02020603050405020304" pitchFamily="18" charset="0"/>
                          <a:cs typeface="Times New Roman" panose="02020603050405020304" pitchFamily="18" charset="0"/>
                        </a:rPr>
                        <a:t>41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193,523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r>
              <a:tr h="419844">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Biomass Biogas Dry Cooling</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X</a:t>
                      </a:r>
                      <a:r>
                        <a:rPr lang="en-US" sz="1600" baseline="-25000">
                          <a:effectLst/>
                          <a:latin typeface="Times New Roman" panose="02020603050405020304" pitchFamily="18" charset="0"/>
                          <a:cs typeface="Times New Roman" panose="02020603050405020304" pitchFamily="18" charset="0"/>
                        </a:rPr>
                        <a:t>51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6,746</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r>
              <a:tr h="419844">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Solar Thermal</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c>
                  <a:txBody>
                    <a:bodyPr/>
                    <a:lstStyle/>
                    <a:p>
                      <a:pPr marL="0" marR="0" algn="ctr">
                        <a:lnSpc>
                          <a:spcPct val="200000"/>
                        </a:lnSpc>
                        <a:spcBef>
                          <a:spcPts val="0"/>
                        </a:spcBef>
                        <a:spcAft>
                          <a:spcPts val="0"/>
                        </a:spcAft>
                        <a:tabLst>
                          <a:tab pos="3293110" algn="l"/>
                        </a:tabLst>
                      </a:pPr>
                      <a:r>
                        <a:rPr lang="en-US" sz="1600" dirty="0">
                          <a:effectLst/>
                          <a:latin typeface="Times New Roman" panose="02020603050405020304" pitchFamily="18" charset="0"/>
                          <a:cs typeface="Times New Roman" panose="02020603050405020304" pitchFamily="18" charset="0"/>
                        </a:rPr>
                        <a:t>X</a:t>
                      </a:r>
                      <a:r>
                        <a:rPr lang="en-US" sz="1600" baseline="-25000" dirty="0">
                          <a:effectLst/>
                          <a:latin typeface="Times New Roman" panose="02020603050405020304" pitchFamily="18" charset="0"/>
                          <a:cs typeface="Times New Roman" panose="02020603050405020304" pitchFamily="18" charset="0"/>
                        </a:rPr>
                        <a:t>61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22,20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r>
              <a:tr h="419844">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Coal Once-Through</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c>
                  <a:txBody>
                    <a:bodyPr/>
                    <a:lstStyle/>
                    <a:p>
                      <a:pPr marL="0" marR="0" algn="ctr">
                        <a:lnSpc>
                          <a:spcPct val="200000"/>
                        </a:lnSpc>
                        <a:spcBef>
                          <a:spcPts val="0"/>
                        </a:spcBef>
                        <a:spcAft>
                          <a:spcPts val="0"/>
                        </a:spcAft>
                        <a:tabLst>
                          <a:tab pos="3293110" algn="l"/>
                        </a:tabLst>
                      </a:pPr>
                      <a:r>
                        <a:rPr lang="en-US" sz="1600" dirty="0">
                          <a:effectLst/>
                          <a:latin typeface="Times New Roman" panose="02020603050405020304" pitchFamily="18" charset="0"/>
                          <a:cs typeface="Times New Roman" panose="02020603050405020304" pitchFamily="18" charset="0"/>
                        </a:rPr>
                        <a:t>X</a:t>
                      </a:r>
                      <a:r>
                        <a:rPr lang="en-US" sz="1600" baseline="-25000" dirty="0">
                          <a:effectLst/>
                          <a:latin typeface="Times New Roman" panose="02020603050405020304" pitchFamily="18" charset="0"/>
                          <a:cs typeface="Times New Roman" panose="02020603050405020304" pitchFamily="18" charset="0"/>
                        </a:rPr>
                        <a:t>71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44,792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r>
              <a:tr h="419844">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Nuclear Once-Through</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c>
                  <a:txBody>
                    <a:bodyPr/>
                    <a:lstStyle/>
                    <a:p>
                      <a:pPr marL="0" marR="0" algn="ctr">
                        <a:lnSpc>
                          <a:spcPct val="200000"/>
                        </a:lnSpc>
                        <a:spcBef>
                          <a:spcPts val="0"/>
                        </a:spcBef>
                        <a:spcAft>
                          <a:spcPts val="0"/>
                        </a:spcAft>
                        <a:tabLst>
                          <a:tab pos="3293110" algn="l"/>
                        </a:tabLst>
                      </a:pPr>
                      <a:r>
                        <a:rPr lang="en-US" sz="1600" dirty="0">
                          <a:effectLst/>
                          <a:latin typeface="Times New Roman" panose="02020603050405020304" pitchFamily="18" charset="0"/>
                          <a:cs typeface="Times New Roman" panose="02020603050405020304" pitchFamily="18" charset="0"/>
                        </a:rPr>
                        <a:t>X</a:t>
                      </a:r>
                      <a:r>
                        <a:rPr lang="en-US" sz="1600" baseline="-25000" dirty="0">
                          <a:effectLst/>
                          <a:latin typeface="Times New Roman" panose="02020603050405020304" pitchFamily="18" charset="0"/>
                          <a:cs typeface="Times New Roman" panose="02020603050405020304" pitchFamily="18" charset="0"/>
                        </a:rPr>
                        <a:t>81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18,660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r>
              <a:tr h="419844">
                <a:tc>
                  <a:txBody>
                    <a:bodyPr/>
                    <a:lstStyle/>
                    <a:p>
                      <a:pPr marL="0" marR="0" algn="ctr">
                        <a:lnSpc>
                          <a:spcPct val="10700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Geothermal </a:t>
                      </a:r>
                      <a:r>
                        <a:rPr lang="en-US" sz="1400" dirty="0" smtClean="0">
                          <a:effectLst/>
                          <a:latin typeface="Times New Roman" panose="02020603050405020304" pitchFamily="18" charset="0"/>
                          <a:cs typeface="Times New Roman" panose="02020603050405020304" pitchFamily="18" charset="0"/>
                        </a:rPr>
                        <a:t>Flash</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c>
                  <a:txBody>
                    <a:bodyPr/>
                    <a:lstStyle/>
                    <a:p>
                      <a:pPr marL="0" marR="0" algn="ctr">
                        <a:lnSpc>
                          <a:spcPct val="200000"/>
                        </a:lnSpc>
                        <a:spcBef>
                          <a:spcPts val="0"/>
                        </a:spcBef>
                        <a:spcAft>
                          <a:spcPts val="0"/>
                        </a:spcAft>
                        <a:tabLst>
                          <a:tab pos="3293110" algn="l"/>
                        </a:tabLst>
                      </a:pPr>
                      <a:r>
                        <a:rPr lang="en-US" sz="1600" dirty="0">
                          <a:effectLst/>
                          <a:latin typeface="Times New Roman" panose="02020603050405020304" pitchFamily="18" charset="0"/>
                          <a:cs typeface="Times New Roman" panose="02020603050405020304" pitchFamily="18" charset="0"/>
                        </a:rPr>
                        <a:t>X</a:t>
                      </a:r>
                      <a:r>
                        <a:rPr lang="en-US" sz="1600" baseline="-25000" dirty="0">
                          <a:effectLst/>
                          <a:latin typeface="Times New Roman" panose="02020603050405020304" pitchFamily="18" charset="0"/>
                          <a:cs typeface="Times New Roman" panose="02020603050405020304" pitchFamily="18" charset="0"/>
                        </a:rPr>
                        <a:t>91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c>
                  <a:txBody>
                    <a:bodyPr/>
                    <a:lstStyle/>
                    <a:p>
                      <a:pPr marL="0" marR="0" algn="ctr">
                        <a:lnSpc>
                          <a:spcPct val="200000"/>
                        </a:lnSpc>
                        <a:spcBef>
                          <a:spcPts val="0"/>
                        </a:spcBef>
                        <a:spcAft>
                          <a:spcPts val="0"/>
                        </a:spcAft>
                        <a:tabLst>
                          <a:tab pos="3293110" algn="l"/>
                        </a:tabLst>
                      </a:pPr>
                      <a:r>
                        <a:rPr lang="en-US" sz="1600" dirty="0">
                          <a:effectLst/>
                          <a:latin typeface="Times New Roman" panose="02020603050405020304" pitchFamily="18" charset="0"/>
                          <a:cs typeface="Times New Roman" panose="02020603050405020304" pitchFamily="18" charset="0"/>
                        </a:rPr>
                        <a:t>16,290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r>
              <a:tr h="600751">
                <a:tc>
                  <a:txBody>
                    <a:bodyPr/>
                    <a:lstStyle/>
                    <a:p>
                      <a:pPr marL="0" marR="0" algn="ctr">
                        <a:lnSpc>
                          <a:spcPct val="200000"/>
                        </a:lnSpc>
                        <a:spcBef>
                          <a:spcPts val="0"/>
                        </a:spcBef>
                        <a:spcAft>
                          <a:spcPts val="0"/>
                        </a:spcAft>
                        <a:tabLst>
                          <a:tab pos="3293110" algn="l"/>
                        </a:tabLst>
                      </a:pPr>
                      <a:r>
                        <a:rPr lang="en-US" sz="1400" dirty="0">
                          <a:effectLst/>
                          <a:latin typeface="Times New Roman" panose="02020603050405020304" pitchFamily="18" charset="0"/>
                          <a:cs typeface="Times New Roman" panose="02020603050405020304" pitchFamily="18" charset="0"/>
                        </a:rPr>
                        <a:t>Total Electricity Generation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c gridSpan="2">
                  <a:txBody>
                    <a:bodyPr/>
                    <a:lstStyle/>
                    <a:p>
                      <a:pPr marL="0" marR="0" algn="ctr">
                        <a:lnSpc>
                          <a:spcPct val="200000"/>
                        </a:lnSpc>
                        <a:spcBef>
                          <a:spcPts val="0"/>
                        </a:spcBef>
                        <a:spcAft>
                          <a:spcPts val="0"/>
                        </a:spcAft>
                        <a:tabLst>
                          <a:tab pos="3293110" algn="l"/>
                        </a:tabLst>
                      </a:pPr>
                      <a:r>
                        <a:rPr lang="en-US" sz="1600" b="1" dirty="0">
                          <a:effectLst/>
                          <a:latin typeface="Times New Roman" panose="02020603050405020304" pitchFamily="18" charset="0"/>
                          <a:cs typeface="Times New Roman" panose="02020603050405020304" pitchFamily="18" charset="0"/>
                        </a:rPr>
                        <a:t>267,138 &lt; demand</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c hMerge="1">
                  <a:txBody>
                    <a:bodyPr/>
                    <a:lstStyle/>
                    <a:p>
                      <a:endParaRPr lang="en-US"/>
                    </a:p>
                  </a:txBody>
                  <a:tcPr/>
                </a:tc>
              </a:tr>
              <a:tr h="419844">
                <a:tc>
                  <a:txBody>
                    <a:bodyPr/>
                    <a:lstStyle/>
                    <a:p>
                      <a:pPr marL="0" marR="0" algn="ctr">
                        <a:lnSpc>
                          <a:spcPct val="200000"/>
                        </a:lnSpc>
                        <a:spcBef>
                          <a:spcPts val="0"/>
                        </a:spcBef>
                        <a:spcAft>
                          <a:spcPts val="0"/>
                        </a:spcAft>
                        <a:tabLst>
                          <a:tab pos="3293110" algn="l"/>
                        </a:tabLst>
                      </a:pPr>
                      <a:r>
                        <a:rPr lang="en-US" sz="1400" dirty="0">
                          <a:effectLst/>
                          <a:latin typeface="Times New Roman" panose="02020603050405020304" pitchFamily="18" charset="0"/>
                          <a:cs typeface="Times New Roman" panose="02020603050405020304" pitchFamily="18" charset="0"/>
                        </a:rPr>
                        <a:t>Electricity shortage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c gridSpan="2">
                  <a:txBody>
                    <a:bodyPr/>
                    <a:lstStyle/>
                    <a:p>
                      <a:pPr marL="0" marR="0" algn="ctr">
                        <a:lnSpc>
                          <a:spcPct val="200000"/>
                        </a:lnSpc>
                        <a:spcBef>
                          <a:spcPts val="0"/>
                        </a:spcBef>
                        <a:spcAft>
                          <a:spcPts val="0"/>
                        </a:spcAft>
                        <a:tabLst>
                          <a:tab pos="3293110" algn="l"/>
                        </a:tabLst>
                      </a:pPr>
                      <a:r>
                        <a:rPr lang="en-US" sz="1600" b="1" dirty="0">
                          <a:effectLst/>
                          <a:latin typeface="Times New Roman" panose="02020603050405020304" pitchFamily="18" charset="0"/>
                          <a:cs typeface="Times New Roman" panose="02020603050405020304" pitchFamily="18" charset="0"/>
                        </a:rPr>
                        <a:t>28,523</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c hMerge="1">
                  <a:txBody>
                    <a:bodyPr/>
                    <a:lstStyle/>
                    <a:p>
                      <a:endParaRPr lang="en-US"/>
                    </a:p>
                  </a:txBody>
                  <a:tcPr/>
                </a:tc>
              </a:tr>
              <a:tr h="419844">
                <a:tc>
                  <a:txBody>
                    <a:bodyPr/>
                    <a:lstStyle/>
                    <a:p>
                      <a:pPr marL="0" marR="0" algn="ctr">
                        <a:lnSpc>
                          <a:spcPct val="200000"/>
                        </a:lnSpc>
                        <a:spcBef>
                          <a:spcPts val="0"/>
                        </a:spcBef>
                        <a:spcAft>
                          <a:spcPts val="0"/>
                        </a:spcAft>
                        <a:tabLst>
                          <a:tab pos="3293110" algn="l"/>
                        </a:tabLst>
                      </a:pPr>
                      <a:r>
                        <a:rPr lang="en-US" sz="1400" dirty="0">
                          <a:effectLst/>
                          <a:latin typeface="Times New Roman" panose="02020603050405020304" pitchFamily="18" charset="0"/>
                          <a:cs typeface="Times New Roman" panose="02020603050405020304" pitchFamily="18" charset="0"/>
                        </a:rPr>
                        <a:t>Total Water Consumption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solidFill>
                      <a:srgbClr val="5B81BD"/>
                    </a:solidFill>
                  </a:tcPr>
                </a:tc>
                <a:tc gridSpan="2">
                  <a:txBody>
                    <a:bodyPr/>
                    <a:lstStyle/>
                    <a:p>
                      <a:pPr marL="0" marR="0" algn="ctr">
                        <a:lnSpc>
                          <a:spcPct val="200000"/>
                        </a:lnSpc>
                        <a:spcBef>
                          <a:spcPts val="0"/>
                        </a:spcBef>
                        <a:spcAft>
                          <a:spcPts val="0"/>
                        </a:spcAft>
                        <a:tabLst>
                          <a:tab pos="3293110" algn="l"/>
                        </a:tabLst>
                      </a:pPr>
                      <a:r>
                        <a:rPr lang="en-US" sz="1600" b="1" dirty="0">
                          <a:effectLst/>
                          <a:latin typeface="Times New Roman" panose="02020603050405020304" pitchFamily="18" charset="0"/>
                          <a:cs typeface="Times New Roman" panose="02020603050405020304" pitchFamily="18" charset="0"/>
                        </a:rPr>
                        <a:t>Almost 6 million gallon</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29" marR="50029" marT="0" marB="0"/>
                </a:tc>
                <a:tc hMerge="1">
                  <a:txBody>
                    <a:bodyPr/>
                    <a:lstStyle/>
                    <a:p>
                      <a:endParaRPr lang="en-US"/>
                    </a:p>
                  </a:txBody>
                  <a:tcPr/>
                </a:tc>
              </a:tr>
            </a:tbl>
          </a:graphicData>
        </a:graphic>
      </p:graphicFrame>
      <p:sp>
        <p:nvSpPr>
          <p:cNvPr id="8" name="TextBox 7"/>
          <p:cNvSpPr txBox="1"/>
          <p:nvPr/>
        </p:nvSpPr>
        <p:spPr>
          <a:xfrm>
            <a:off x="472965" y="1890472"/>
            <a:ext cx="4256690" cy="3046988"/>
          </a:xfrm>
          <a:prstGeom prst="rect">
            <a:avLst/>
          </a:prstGeom>
          <a:noFill/>
        </p:spPr>
        <p:txBody>
          <a:bodyPr wrap="square" rtlCol="0">
            <a:spAutoFit/>
          </a:bodyPr>
          <a:lstStyle/>
          <a:p>
            <a:pPr algn="just">
              <a:lnSpc>
                <a:spcPct val="200000"/>
              </a:lnSpc>
            </a:pPr>
            <a:r>
              <a:rPr lang="en-US" sz="2400" b="1" dirty="0" smtClean="0">
                <a:latin typeface="Times New Roman" panose="02020603050405020304" pitchFamily="18" charset="0"/>
                <a:cs typeface="Times New Roman" panose="02020603050405020304" pitchFamily="18" charset="0"/>
              </a:rPr>
              <a:t>10 </a:t>
            </a:r>
            <a:r>
              <a:rPr lang="en-US" sz="2400" b="1" dirty="0">
                <a:latin typeface="Times New Roman" panose="02020603050405020304" pitchFamily="18" charset="0"/>
                <a:cs typeface="Times New Roman" panose="02020603050405020304" pitchFamily="18" charset="0"/>
              </a:rPr>
              <a:t>percent </a:t>
            </a:r>
            <a:r>
              <a:rPr lang="en-US" sz="2400" dirty="0">
                <a:latin typeface="Times New Roman" panose="02020603050405020304" pitchFamily="18" charset="0"/>
                <a:cs typeface="Times New Roman" panose="02020603050405020304" pitchFamily="18" charset="0"/>
              </a:rPr>
              <a:t>or </a:t>
            </a:r>
            <a:r>
              <a:rPr lang="en-US" sz="2400" dirty="0" smtClean="0">
                <a:latin typeface="Times New Roman" panose="02020603050405020304" pitchFamily="18" charset="0"/>
                <a:cs typeface="Times New Roman" panose="02020603050405020304" pitchFamily="18" charset="0"/>
              </a:rPr>
              <a:t>28,000 </a:t>
            </a:r>
            <a:r>
              <a:rPr lang="en-US" sz="2400" dirty="0" err="1">
                <a:latin typeface="Times New Roman" panose="02020603050405020304" pitchFamily="18" charset="0"/>
                <a:cs typeface="Times New Roman" panose="02020603050405020304" pitchFamily="18" charset="0"/>
              </a:rPr>
              <a:t>GWh</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less demand</a:t>
            </a:r>
            <a:r>
              <a:rPr lang="en-US" sz="2400" dirty="0">
                <a:latin typeface="Times New Roman" panose="02020603050405020304" pitchFamily="18" charset="0"/>
                <a:cs typeface="Times New Roman" panose="02020603050405020304" pitchFamily="18" charset="0"/>
              </a:rPr>
              <a:t> would cut the water consumption by </a:t>
            </a:r>
            <a:r>
              <a:rPr lang="en-US" sz="2400" b="1" dirty="0" smtClean="0">
                <a:latin typeface="Times New Roman" panose="02020603050405020304" pitchFamily="18" charset="0"/>
                <a:cs typeface="Times New Roman" panose="02020603050405020304" pitchFamily="18" charset="0"/>
              </a:rPr>
              <a:t>60 </a:t>
            </a:r>
            <a:r>
              <a:rPr lang="en-US" sz="2400" b="1" dirty="0">
                <a:latin typeface="Times New Roman" panose="02020603050405020304" pitchFamily="18" charset="0"/>
                <a:cs typeface="Times New Roman" panose="02020603050405020304" pitchFamily="18" charset="0"/>
              </a:rPr>
              <a:t>percent </a:t>
            </a:r>
            <a:r>
              <a:rPr lang="en-US" sz="2400" dirty="0">
                <a:latin typeface="Times New Roman" panose="02020603050405020304" pitchFamily="18" charset="0"/>
                <a:cs typeface="Times New Roman" panose="02020603050405020304" pitchFamily="18" charset="0"/>
              </a:rPr>
              <a:t>or </a:t>
            </a:r>
            <a:endParaRPr lang="en-US" sz="2400" dirty="0" smtClean="0">
              <a:latin typeface="Times New Roman" panose="02020603050405020304" pitchFamily="18" charset="0"/>
              <a:cs typeface="Times New Roman" panose="02020603050405020304" pitchFamily="18" charset="0"/>
            </a:endParaRPr>
          </a:p>
          <a:p>
            <a:pPr algn="just">
              <a:lnSpc>
                <a:spcPct val="200000"/>
              </a:lnSpc>
            </a:pPr>
            <a:r>
              <a:rPr lang="en-US" sz="2400" dirty="0" smtClean="0">
                <a:latin typeface="Times New Roman" panose="02020603050405020304" pitchFamily="18" charset="0"/>
                <a:cs typeface="Times New Roman" panose="02020603050405020304" pitchFamily="18" charset="0"/>
              </a:rPr>
              <a:t>9 </a:t>
            </a:r>
            <a:r>
              <a:rPr lang="en-US" sz="2400" dirty="0">
                <a:latin typeface="Times New Roman" panose="02020603050405020304" pitchFamily="18" charset="0"/>
                <a:cs typeface="Times New Roman" panose="02020603050405020304" pitchFamily="18" charset="0"/>
              </a:rPr>
              <a:t>million </a:t>
            </a:r>
            <a:r>
              <a:rPr lang="en-US" sz="2400" dirty="0" smtClean="0">
                <a:latin typeface="Times New Roman" panose="02020603050405020304" pitchFamily="18" charset="0"/>
                <a:cs typeface="Times New Roman" panose="02020603050405020304" pitchFamily="18" charset="0"/>
              </a:rPr>
              <a:t>gallons</a:t>
            </a: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23F9D198-D6A7-4ABF-B472-04FB1D5998A9}" type="slidenum">
              <a:rPr lang="en-US" smtClean="0"/>
              <a:t>43</a:t>
            </a:fld>
            <a:endParaRPr lang="en-US"/>
          </a:p>
        </p:txBody>
      </p:sp>
    </p:spTree>
    <p:extLst>
      <p:ext uri="{BB962C8B-B14F-4D97-AF65-F5344CB8AC3E}">
        <p14:creationId xmlns:p14="http://schemas.microsoft.com/office/powerpoint/2010/main" val="18698837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694733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Modifications to proposed </a:t>
            </a:r>
            <a:r>
              <a:rPr lang="en-US" sz="2800" b="1" dirty="0" smtClean="0">
                <a:solidFill>
                  <a:schemeClr val="tx1"/>
                </a:solidFill>
                <a:latin typeface="Times New Roman" panose="02020603050405020304" pitchFamily="18" charset="0"/>
                <a:cs typeface="Times New Roman" panose="02020603050405020304" pitchFamily="18" charset="0"/>
              </a:rPr>
              <a:t>scenarios </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1073749" y="1474561"/>
            <a:ext cx="9278941" cy="3539430"/>
          </a:xfrm>
          <a:prstGeom prst="rect">
            <a:avLst/>
          </a:prstGeom>
          <a:noFill/>
        </p:spPr>
        <p:txBody>
          <a:bodyPr wrap="square" rtlCol="0">
            <a:spAutoFit/>
          </a:bodyPr>
          <a:lstStyle/>
          <a:p>
            <a:pPr marL="342900" indent="-342900">
              <a:lnSpc>
                <a:spcPct val="200000"/>
              </a:lnSpc>
              <a:buFont typeface="+mj-lt"/>
              <a:buAutoNum type="arabicParenR"/>
            </a:pPr>
            <a:r>
              <a:rPr lang="en-US" sz="2400" b="1" dirty="0">
                <a:latin typeface="Times New Roman" panose="02020603050405020304" pitchFamily="18" charset="0"/>
                <a:cs typeface="Times New Roman" panose="02020603050405020304" pitchFamily="18" charset="0"/>
              </a:rPr>
              <a:t>Importing electricity from Pacific Northwest and U.S. </a:t>
            </a:r>
            <a:r>
              <a:rPr lang="en-US" sz="2400" b="1" dirty="0" smtClean="0">
                <a:latin typeface="Times New Roman" panose="02020603050405020304" pitchFamily="18" charset="0"/>
                <a:cs typeface="Times New Roman" panose="02020603050405020304" pitchFamily="18" charset="0"/>
              </a:rPr>
              <a:t>Southwest</a:t>
            </a:r>
          </a:p>
          <a:p>
            <a:pPr marL="285750" indent="-285750">
              <a:lnSpc>
                <a:spcPct val="200000"/>
              </a:lnSpc>
              <a:buFont typeface="Wingdings" panose="05000000000000000000" pitchFamily="2" charset="2"/>
              <a:buChar char="ü"/>
            </a:pPr>
            <a:r>
              <a:rPr lang="en-US" sz="2400" b="1" dirty="0" smtClean="0">
                <a:latin typeface="Times New Roman" panose="02020603050405020304" pitchFamily="18" charset="0"/>
                <a:cs typeface="Times New Roman" panose="02020603050405020304" pitchFamily="18" charset="0"/>
              </a:rPr>
              <a:t>Cost:</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including the electricity price and </a:t>
            </a:r>
            <a:r>
              <a:rPr lang="en-US" sz="2000" dirty="0" smtClean="0">
                <a:latin typeface="Times New Roman" panose="02020603050405020304" pitchFamily="18" charset="0"/>
                <a:cs typeface="Times New Roman" panose="02020603050405020304" pitchFamily="18" charset="0"/>
              </a:rPr>
              <a:t>transportation cost which are dependent to </a:t>
            </a:r>
            <a:r>
              <a:rPr lang="en-US" sz="2000" dirty="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distance</a:t>
            </a:r>
            <a:r>
              <a:rPr lang="en-US" sz="2000" dirty="0">
                <a:latin typeface="Times New Roman" panose="02020603050405020304" pitchFamily="18" charset="0"/>
                <a:cs typeface="Times New Roman" panose="02020603050405020304" pitchFamily="18" charset="0"/>
              </a:rPr>
              <a:t> between two states and the </a:t>
            </a:r>
            <a:r>
              <a:rPr lang="en-US" sz="2000" b="1" dirty="0">
                <a:latin typeface="Times New Roman" panose="02020603050405020304" pitchFamily="18" charset="0"/>
                <a:cs typeface="Times New Roman" panose="02020603050405020304" pitchFamily="18" charset="0"/>
              </a:rPr>
              <a:t>source</a:t>
            </a:r>
            <a:r>
              <a:rPr lang="en-US" sz="2000" dirty="0">
                <a:latin typeface="Times New Roman" panose="02020603050405020304" pitchFamily="18" charset="0"/>
                <a:cs typeface="Times New Roman" panose="02020603050405020304" pitchFamily="18" charset="0"/>
              </a:rPr>
              <a:t> of the energy</a:t>
            </a:r>
            <a:endParaRPr lang="en-US" sz="2000" dirty="0" smtClean="0">
              <a:latin typeface="Times New Roman" panose="02020603050405020304" pitchFamily="18" charset="0"/>
              <a:cs typeface="Times New Roman" panose="02020603050405020304" pitchFamily="18" charset="0"/>
            </a:endParaRPr>
          </a:p>
          <a:p>
            <a:pPr marL="285750" indent="-285750">
              <a:lnSpc>
                <a:spcPct val="200000"/>
              </a:lnSpc>
              <a:buFont typeface="Wingdings" panose="05000000000000000000" pitchFamily="2" charset="2"/>
              <a:buChar char="ü"/>
            </a:pPr>
            <a:r>
              <a:rPr lang="en-US" sz="2400" b="1" dirty="0" smtClean="0">
                <a:latin typeface="Times New Roman" panose="02020603050405020304" pitchFamily="18" charset="0"/>
                <a:cs typeface="Times New Roman" panose="02020603050405020304" pitchFamily="18" charset="0"/>
              </a:rPr>
              <a:t>Energy Loss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 fraction of the transported electricity may be lost in the transportation and all of these can increase the price of electricity</a:t>
            </a:r>
          </a:p>
        </p:txBody>
      </p:sp>
      <p:sp>
        <p:nvSpPr>
          <p:cNvPr id="3" name="Slide Number Placeholder 2"/>
          <p:cNvSpPr>
            <a:spLocks noGrp="1"/>
          </p:cNvSpPr>
          <p:nvPr>
            <p:ph type="sldNum" sz="quarter" idx="12"/>
          </p:nvPr>
        </p:nvSpPr>
        <p:spPr/>
        <p:txBody>
          <a:bodyPr/>
          <a:lstStyle/>
          <a:p>
            <a:fld id="{23F9D198-D6A7-4ABF-B472-04FB1D5998A9}" type="slidenum">
              <a:rPr lang="en-US" smtClean="0"/>
              <a:t>44</a:t>
            </a:fld>
            <a:endParaRPr lang="en-US"/>
          </a:p>
        </p:txBody>
      </p:sp>
    </p:spTree>
    <p:extLst>
      <p:ext uri="{BB962C8B-B14F-4D97-AF65-F5344CB8AC3E}">
        <p14:creationId xmlns:p14="http://schemas.microsoft.com/office/powerpoint/2010/main" val="11099300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3" name="TextBox 2"/>
          <p:cNvSpPr txBox="1"/>
          <p:nvPr/>
        </p:nvSpPr>
        <p:spPr>
          <a:xfrm>
            <a:off x="1250730" y="1051035"/>
            <a:ext cx="9059918" cy="4493538"/>
          </a:xfrm>
          <a:prstGeom prst="rect">
            <a:avLst/>
          </a:prstGeom>
          <a:noFill/>
        </p:spPr>
        <p:txBody>
          <a:bodyPr wrap="square" rtlCol="0">
            <a:spAutoFit/>
          </a:bodyPr>
          <a:lstStyle/>
          <a:p>
            <a:pPr marL="0" lvl="2">
              <a:lnSpc>
                <a:spcPct val="200000"/>
              </a:lnSpc>
            </a:pPr>
            <a:r>
              <a:rPr lang="en-US"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 </a:t>
            </a:r>
            <a:r>
              <a:rPr lang="en-US" sz="2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Scenario including some hydro plants</a:t>
            </a:r>
          </a:p>
          <a:p>
            <a:pPr marL="342900" lvl="2" indent="-342900" algn="just">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a:t>
            </a:r>
            <a:r>
              <a:rPr lang="en-US" sz="2000" dirty="0" smtClean="0">
                <a:latin typeface="Times New Roman" panose="02020603050405020304" pitchFamily="18" charset="0"/>
                <a:cs typeface="Times New Roman" panose="02020603050405020304" pitchFamily="18" charset="0"/>
              </a:rPr>
              <a:t>here </a:t>
            </a:r>
            <a:r>
              <a:rPr lang="en-US" sz="2000" dirty="0">
                <a:latin typeface="Times New Roman" panose="02020603050405020304" pitchFamily="18" charset="0"/>
                <a:cs typeface="Times New Roman" panose="02020603050405020304" pitchFamily="18" charset="0"/>
              </a:rPr>
              <a:t>is </a:t>
            </a:r>
            <a:r>
              <a:rPr lang="en-US" sz="2000" b="1" dirty="0">
                <a:latin typeface="Times New Roman" panose="02020603050405020304" pitchFamily="18" charset="0"/>
                <a:cs typeface="Times New Roman" panose="02020603050405020304" pitchFamily="18" charset="0"/>
              </a:rPr>
              <a:t>no set up cost </a:t>
            </a:r>
            <a:r>
              <a:rPr lang="en-US" sz="2000" dirty="0">
                <a:latin typeface="Times New Roman" panose="02020603050405020304" pitchFamily="18" charset="0"/>
                <a:cs typeface="Times New Roman" panose="02020603050405020304" pitchFamily="18" charset="0"/>
              </a:rPr>
              <a:t>or </a:t>
            </a:r>
            <a:r>
              <a:rPr lang="en-US" sz="2000" dirty="0" smtClean="0">
                <a:latin typeface="Times New Roman" panose="02020603050405020304" pitchFamily="18" charset="0"/>
                <a:cs typeface="Times New Roman" panose="02020603050405020304" pitchFamily="18" charset="0"/>
              </a:rPr>
              <a:t>capital investment.</a:t>
            </a:r>
          </a:p>
          <a:p>
            <a:pPr marL="342900" lvl="2" indent="-342900" algn="just">
              <a:lnSpc>
                <a:spcPct val="200000"/>
              </a:lnSpc>
              <a:buFont typeface="Wingdings" panose="05000000000000000000" pitchFamily="2" charset="2"/>
              <a:buChar char="Ø"/>
            </a:pPr>
            <a:r>
              <a:rPr lang="en-US" sz="2000" b="1" dirty="0" err="1" smtClean="0">
                <a:latin typeface="Times New Roman" panose="02020603050405020304" pitchFamily="18" charset="0"/>
                <a:cs typeface="Times New Roman" panose="02020603050405020304" pitchFamily="18" charset="0"/>
              </a:rPr>
              <a:t>Forbestown</a:t>
            </a:r>
            <a:r>
              <a:rPr lang="en-US" sz="2000" b="1"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power plant that has the lowest capacity between large hydro plants has the ability to fulfill the shortage with about 95 thousand </a:t>
            </a:r>
            <a:r>
              <a:rPr lang="en-US" sz="2000" dirty="0" err="1">
                <a:latin typeface="Times New Roman" panose="02020603050405020304" pitchFamily="18" charset="0"/>
                <a:cs typeface="Times New Roman" panose="02020603050405020304" pitchFamily="18" charset="0"/>
              </a:rPr>
              <a:t>GWh</a:t>
            </a:r>
            <a:r>
              <a:rPr lang="en-US" sz="2000" dirty="0">
                <a:latin typeface="Times New Roman" panose="02020603050405020304" pitchFamily="18" charset="0"/>
                <a:cs typeface="Times New Roman" panose="02020603050405020304" pitchFamily="18" charset="0"/>
              </a:rPr>
              <a:t> capacity. </a:t>
            </a:r>
            <a:endParaRPr lang="en-US" sz="2000" dirty="0" smtClean="0">
              <a:latin typeface="Times New Roman" panose="02020603050405020304" pitchFamily="18" charset="0"/>
              <a:cs typeface="Times New Roman" panose="02020603050405020304" pitchFamily="18" charset="0"/>
            </a:endParaRPr>
          </a:p>
          <a:p>
            <a:pPr marL="342900" lvl="2" indent="-342900" algn="just">
              <a:lnSpc>
                <a:spcPct val="200000"/>
              </a:lnSpc>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Determining </a:t>
            </a:r>
            <a:r>
              <a:rPr lang="en-US" sz="2000" dirty="0">
                <a:latin typeface="Times New Roman" panose="02020603050405020304" pitchFamily="18" charset="0"/>
                <a:cs typeface="Times New Roman" panose="02020603050405020304" pitchFamily="18" charset="0"/>
              </a:rPr>
              <a:t>the best </a:t>
            </a:r>
            <a:r>
              <a:rPr lang="en-US" sz="2000" dirty="0" smtClean="0">
                <a:latin typeface="Times New Roman" panose="02020603050405020304" pitchFamily="18" charset="0"/>
                <a:cs typeface="Times New Roman" panose="02020603050405020304" pitchFamily="18" charset="0"/>
              </a:rPr>
              <a:t>hydro plant </a:t>
            </a:r>
            <a:r>
              <a:rPr lang="en-US" sz="2000" dirty="0">
                <a:latin typeface="Times New Roman" panose="02020603050405020304" pitchFamily="18" charset="0"/>
                <a:cs typeface="Times New Roman" panose="02020603050405020304" pitchFamily="18" charset="0"/>
              </a:rPr>
              <a:t>to </a:t>
            </a:r>
            <a:r>
              <a:rPr lang="en-US" sz="2000" dirty="0" smtClean="0">
                <a:latin typeface="Times New Roman" panose="02020603050405020304" pitchFamily="18" charset="0"/>
                <a:cs typeface="Times New Roman" panose="02020603050405020304" pitchFamily="18" charset="0"/>
              </a:rPr>
              <a:t>fit this </a:t>
            </a:r>
            <a:r>
              <a:rPr lang="en-US" sz="2000" dirty="0">
                <a:latin typeface="Times New Roman" panose="02020603050405020304" pitchFamily="18" charset="0"/>
                <a:cs typeface="Times New Roman" panose="02020603050405020304" pitchFamily="18" charset="0"/>
              </a:rPr>
              <a:t>scenario </a:t>
            </a:r>
            <a:r>
              <a:rPr lang="en-US" sz="2000" dirty="0" smtClean="0">
                <a:latin typeface="Times New Roman" panose="02020603050405020304" pitchFamily="18" charset="0"/>
                <a:cs typeface="Times New Roman" panose="02020603050405020304" pitchFamily="18" charset="0"/>
              </a:rPr>
              <a:t>need </a:t>
            </a:r>
            <a:r>
              <a:rPr lang="en-US" sz="2000" dirty="0">
                <a:latin typeface="Times New Roman" panose="02020603050405020304" pitchFamily="18" charset="0"/>
                <a:cs typeface="Times New Roman" panose="02020603050405020304" pitchFamily="18" charset="0"/>
              </a:rPr>
              <a:t>a lot of </a:t>
            </a:r>
            <a:r>
              <a:rPr lang="en-US" sz="2000" dirty="0" smtClean="0">
                <a:latin typeface="Times New Roman" panose="02020603050405020304" pitchFamily="18" charset="0"/>
                <a:cs typeface="Times New Roman" panose="02020603050405020304" pitchFamily="18" charset="0"/>
              </a:rPr>
              <a:t>information </a:t>
            </a:r>
          </a:p>
          <a:p>
            <a:pPr marL="0" lvl="2" algn="just">
              <a:lnSpc>
                <a:spcPct val="200000"/>
              </a:lnSpc>
            </a:pPr>
            <a:r>
              <a:rPr lang="en-US" sz="2000" dirty="0" smtClean="0">
                <a:latin typeface="Times New Roman" panose="02020603050405020304" pitchFamily="18" charset="0"/>
                <a:cs typeface="Times New Roman" panose="02020603050405020304" pitchFamily="18" charset="0"/>
              </a:rPr>
              <a:t>     about </a:t>
            </a:r>
            <a:r>
              <a:rPr lang="en-US" sz="2000" dirty="0">
                <a:latin typeface="Times New Roman" panose="02020603050405020304" pitchFamily="18" charset="0"/>
                <a:cs typeface="Times New Roman" panose="02020603050405020304" pitchFamily="18" charset="0"/>
              </a:rPr>
              <a:t>their efficiency</a:t>
            </a:r>
            <a:r>
              <a:rPr lang="en-US" sz="2000" dirty="0" smtClean="0">
                <a:latin typeface="Times New Roman" panose="02020603050405020304" pitchFamily="18" charset="0"/>
                <a:cs typeface="Times New Roman" panose="02020603050405020304" pitchFamily="18" charset="0"/>
              </a:rPr>
              <a:t>, age, </a:t>
            </a:r>
            <a:r>
              <a:rPr lang="en-US" sz="2000" dirty="0">
                <a:latin typeface="Times New Roman" panose="02020603050405020304" pitchFamily="18" charset="0"/>
                <a:cs typeface="Times New Roman" panose="02020603050405020304" pitchFamily="18" charset="0"/>
              </a:rPr>
              <a:t>location and etc. </a:t>
            </a:r>
          </a:p>
          <a:p>
            <a:pPr marL="0" lvl="2"/>
            <a:endParaRPr lang="en-US" sz="2000" b="1" dirty="0">
              <a:solidFill>
                <a:srgbClr val="1F4D78"/>
              </a:solidFill>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sp>
        <p:nvSpPr>
          <p:cNvPr id="8" name="Rectangle 7"/>
          <p:cNvSpPr/>
          <p:nvPr/>
        </p:nvSpPr>
        <p:spPr>
          <a:xfrm>
            <a:off x="0" y="358016"/>
            <a:ext cx="694733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Modifications to proposed </a:t>
            </a:r>
            <a:r>
              <a:rPr lang="en-US" sz="2800" b="1" dirty="0" smtClean="0">
                <a:solidFill>
                  <a:schemeClr val="tx1"/>
                </a:solidFill>
                <a:latin typeface="Times New Roman" panose="02020603050405020304" pitchFamily="18" charset="0"/>
                <a:cs typeface="Times New Roman" panose="02020603050405020304" pitchFamily="18" charset="0"/>
              </a:rPr>
              <a:t>scenarios </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23F9D198-D6A7-4ABF-B472-04FB1D5998A9}" type="slidenum">
              <a:rPr lang="en-US" smtClean="0"/>
              <a:t>45</a:t>
            </a:fld>
            <a:endParaRPr lang="en-US"/>
          </a:p>
        </p:txBody>
      </p:sp>
    </p:spTree>
    <p:extLst>
      <p:ext uri="{BB962C8B-B14F-4D97-AF65-F5344CB8AC3E}">
        <p14:creationId xmlns:p14="http://schemas.microsoft.com/office/powerpoint/2010/main" val="2576670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41282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n-US" sz="3200" b="1" dirty="0">
                <a:solidFill>
                  <a:schemeClr val="tx1"/>
                </a:solidFill>
                <a:latin typeface="Times New Roman" panose="02020603050405020304" pitchFamily="18" charset="0"/>
                <a:cs typeface="Times New Roman" panose="02020603050405020304" pitchFamily="18" charset="0"/>
              </a:rPr>
              <a:t>Scenario </a:t>
            </a:r>
            <a:r>
              <a:rPr lang="en-US" sz="3200" b="1" dirty="0" smtClean="0">
                <a:solidFill>
                  <a:schemeClr val="tx1"/>
                </a:solidFill>
                <a:latin typeface="Times New Roman" panose="02020603050405020304" pitchFamily="18" charset="0"/>
                <a:cs typeface="Times New Roman" panose="02020603050405020304" pitchFamily="18" charset="0"/>
              </a:rPr>
              <a:t>3 </a:t>
            </a:r>
            <a:r>
              <a:rPr lang="en-US" sz="3200" b="1" dirty="0">
                <a:solidFill>
                  <a:schemeClr val="tx1"/>
                </a:solidFill>
                <a:latin typeface="Times New Roman" panose="02020603050405020304" pitchFamily="18" charset="0"/>
                <a:cs typeface="Times New Roman" panose="02020603050405020304" pitchFamily="18" charset="0"/>
              </a:rPr>
              <a:t>and discussion</a:t>
            </a:r>
          </a:p>
        </p:txBody>
      </p:sp>
      <p:graphicFrame>
        <p:nvGraphicFramePr>
          <p:cNvPr id="2" name="Table 1"/>
          <p:cNvGraphicFramePr>
            <a:graphicFrameLocks noGrp="1"/>
          </p:cNvGraphicFramePr>
          <p:nvPr>
            <p:extLst>
              <p:ext uri="{D42A27DB-BD31-4B8C-83A1-F6EECF244321}">
                <p14:modId xmlns:p14="http://schemas.microsoft.com/office/powerpoint/2010/main" val="3148767715"/>
              </p:ext>
            </p:extLst>
          </p:nvPr>
        </p:nvGraphicFramePr>
        <p:xfrm>
          <a:off x="2894832" y="3492875"/>
          <a:ext cx="6144064" cy="1679010"/>
        </p:xfrm>
        <a:graphic>
          <a:graphicData uri="http://schemas.openxmlformats.org/drawingml/2006/table">
            <a:tbl>
              <a:tblPr firstRow="1" firstCol="1" bandRow="1">
                <a:tableStyleId>{5C22544A-7EE6-4342-B048-85BDC9FD1C3A}</a:tableStyleId>
              </a:tblPr>
              <a:tblGrid>
                <a:gridCol w="3072032"/>
                <a:gridCol w="3072032"/>
              </a:tblGrid>
              <a:tr h="559670">
                <a:tc>
                  <a:txBody>
                    <a:bodyPr/>
                    <a:lstStyle/>
                    <a:p>
                      <a:pPr marL="0" marR="0" algn="ctr">
                        <a:lnSpc>
                          <a:spcPct val="200000"/>
                        </a:lnSpc>
                        <a:spcBef>
                          <a:spcPts val="0"/>
                        </a:spcBef>
                        <a:spcAft>
                          <a:spcPts val="0"/>
                        </a:spcAft>
                        <a:tabLst>
                          <a:tab pos="3293110" algn="l"/>
                        </a:tabLst>
                      </a:pPr>
                      <a:r>
                        <a:rPr lang="en-US" sz="1600" dirty="0">
                          <a:effectLst/>
                          <a:latin typeface="Times New Roman" panose="02020603050405020304" pitchFamily="18" charset="0"/>
                          <a:cs typeface="Times New Roman" panose="02020603050405020304" pitchFamily="18" charset="0"/>
                        </a:rPr>
                        <a:t>Total Electricity Generation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295,661 = demand</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E8E9F0"/>
                    </a:solidFill>
                  </a:tcPr>
                </a:tc>
              </a:tr>
              <a:tr h="559670">
                <a:tc>
                  <a:txBody>
                    <a:bodyPr/>
                    <a:lstStyle/>
                    <a:p>
                      <a:pPr marL="0" marR="0" algn="ctr">
                        <a:lnSpc>
                          <a:spcPct val="200000"/>
                        </a:lnSpc>
                        <a:spcBef>
                          <a:spcPts val="0"/>
                        </a:spcBef>
                        <a:spcAft>
                          <a:spcPts val="0"/>
                        </a:spcAft>
                        <a:tabLst>
                          <a:tab pos="3293110" algn="l"/>
                        </a:tabLst>
                      </a:pPr>
                      <a:r>
                        <a:rPr lang="en-US" sz="1600">
                          <a:effectLst/>
                          <a:latin typeface="Times New Roman" panose="02020603050405020304" pitchFamily="18" charset="0"/>
                          <a:cs typeface="Times New Roman" panose="02020603050405020304" pitchFamily="18" charset="0"/>
                        </a:rPr>
                        <a:t>Electricity shortage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59670">
                <a:tc>
                  <a:txBody>
                    <a:bodyPr/>
                    <a:lstStyle/>
                    <a:p>
                      <a:pPr marL="0" marR="0" algn="ctr">
                        <a:lnSpc>
                          <a:spcPct val="200000"/>
                        </a:lnSpc>
                        <a:spcBef>
                          <a:spcPts val="0"/>
                        </a:spcBef>
                        <a:spcAft>
                          <a:spcPts val="0"/>
                        </a:spcAft>
                        <a:tabLst>
                          <a:tab pos="3293110" algn="l"/>
                        </a:tabLst>
                      </a:pPr>
                      <a:r>
                        <a:rPr lang="en-US" sz="1600" dirty="0">
                          <a:effectLst/>
                          <a:latin typeface="Times New Roman" panose="02020603050405020304" pitchFamily="18" charset="0"/>
                          <a:cs typeface="Times New Roman" panose="02020603050405020304" pitchFamily="18" charset="0"/>
                        </a:rPr>
                        <a:t>Total Water Consumption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5B81BD"/>
                    </a:solidFill>
                  </a:tcP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About 17 million gallon</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 name="Rectangle 2"/>
          <p:cNvSpPr/>
          <p:nvPr/>
        </p:nvSpPr>
        <p:spPr>
          <a:xfrm>
            <a:off x="546537" y="1328180"/>
            <a:ext cx="10131973" cy="2062103"/>
          </a:xfrm>
          <a:prstGeom prst="rect">
            <a:avLst/>
          </a:prstGeom>
        </p:spPr>
        <p:txBody>
          <a:bodyPr wrap="square">
            <a:spAutoFit/>
          </a:bodyPr>
          <a:lstStyle/>
          <a:p>
            <a:pPr marL="0" lvl="2">
              <a:lnSpc>
                <a:spcPct val="200000"/>
              </a:lnSpc>
            </a:pPr>
            <a:r>
              <a:rPr lang="en-US"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Scenario including some hydro plants</a:t>
            </a:r>
          </a:p>
          <a:p>
            <a:pPr algn="just">
              <a:lnSpc>
                <a:spcPct val="200000"/>
              </a:lnSpc>
              <a:spcAft>
                <a:spcPts val="800"/>
              </a:spcAft>
              <a:tabLst>
                <a:tab pos="3293110" algn="l"/>
              </a:tabLst>
            </a:pPr>
            <a:r>
              <a:rPr lang="en-US" dirty="0" smtClean="0">
                <a:latin typeface="Times New Roman" panose="02020603050405020304" pitchFamily="18" charset="0"/>
                <a:ea typeface="Calibri" panose="020F0502020204030204" pitchFamily="34" charset="0"/>
                <a:cs typeface="Arial" panose="020B0604020202020204" pitchFamily="34" charset="0"/>
              </a:rPr>
              <a:t>a</a:t>
            </a:r>
            <a:r>
              <a:rPr lang="en-US" sz="2000" dirty="0" smtClean="0">
                <a:latin typeface="Times New Roman" panose="02020603050405020304" pitchFamily="18" charset="0"/>
                <a:ea typeface="Calibri" panose="020F0502020204030204" pitchFamily="34" charset="0"/>
                <a:cs typeface="Arial" panose="020B0604020202020204" pitchFamily="34" charset="0"/>
              </a:rPr>
              <a:t>ll </a:t>
            </a:r>
            <a:r>
              <a:rPr lang="en-US" sz="2000" dirty="0">
                <a:latin typeface="Times New Roman" panose="02020603050405020304" pitchFamily="18" charset="0"/>
                <a:ea typeface="Calibri" panose="020F0502020204030204" pitchFamily="34" charset="0"/>
                <a:cs typeface="Arial" panose="020B0604020202020204" pitchFamily="34" charset="0"/>
              </a:rPr>
              <a:t>the nuclear and small hydro plants are shut down and only one out of 71 large hydro plants </a:t>
            </a:r>
            <a:r>
              <a:rPr lang="en-US" sz="2000" dirty="0" smtClean="0">
                <a:latin typeface="Times New Roman" panose="02020603050405020304" pitchFamily="18" charset="0"/>
                <a:ea typeface="Calibri" panose="020F0502020204030204" pitchFamily="34" charset="0"/>
                <a:cs typeface="Arial" panose="020B0604020202020204" pitchFamily="34" charset="0"/>
              </a:rPr>
              <a:t>is </a:t>
            </a:r>
            <a:r>
              <a:rPr lang="en-US" sz="2000" dirty="0">
                <a:latin typeface="Times New Roman" panose="02020603050405020304" pitchFamily="18" charset="0"/>
                <a:ea typeface="Calibri" panose="020F0502020204030204" pitchFamily="34" charset="0"/>
                <a:cs typeface="Arial" panose="020B0604020202020204" pitchFamily="34" charset="0"/>
              </a:rPr>
              <a:t>working</a:t>
            </a:r>
            <a:r>
              <a:rPr lang="en-US" sz="2000" dirty="0" smtClean="0">
                <a:latin typeface="Times New Roman" panose="02020603050405020304" pitchFamily="18" charset="0"/>
                <a:ea typeface="Calibri" panose="020F0502020204030204" pitchFamily="34" charset="0"/>
                <a:cs typeface="Arial" panose="020B0604020202020204" pitchFamily="34" charset="0"/>
              </a:rPr>
              <a:t>.</a:t>
            </a:r>
            <a:endParaRPr lang="en-US" sz="2000" dirty="0"/>
          </a:p>
        </p:txBody>
      </p:sp>
      <p:sp>
        <p:nvSpPr>
          <p:cNvPr id="4" name="Slide Number Placeholder 3"/>
          <p:cNvSpPr>
            <a:spLocks noGrp="1"/>
          </p:cNvSpPr>
          <p:nvPr>
            <p:ph type="sldNum" sz="quarter" idx="12"/>
          </p:nvPr>
        </p:nvSpPr>
        <p:spPr/>
        <p:txBody>
          <a:bodyPr/>
          <a:lstStyle/>
          <a:p>
            <a:fld id="{23F9D198-D6A7-4ABF-B472-04FB1D5998A9}" type="slidenum">
              <a:rPr lang="en-US" smtClean="0"/>
              <a:t>46</a:t>
            </a:fld>
            <a:endParaRPr lang="en-US"/>
          </a:p>
        </p:txBody>
      </p:sp>
    </p:spTree>
    <p:extLst>
      <p:ext uri="{BB962C8B-B14F-4D97-AF65-F5344CB8AC3E}">
        <p14:creationId xmlns:p14="http://schemas.microsoft.com/office/powerpoint/2010/main" val="16599521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6316716"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2800" b="1" dirty="0">
                <a:solidFill>
                  <a:schemeClr val="tx1"/>
                </a:solidFill>
                <a:latin typeface="Times New Roman" panose="02020603050405020304" pitchFamily="18" charset="0"/>
                <a:cs typeface="Times New Roman" panose="02020603050405020304" pitchFamily="18" charset="0"/>
              </a:rPr>
              <a:t>Modifications to proposed scenarios</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56441" y="1671145"/>
            <a:ext cx="10457793" cy="3662541"/>
          </a:xfrm>
          <a:prstGeom prst="rect">
            <a:avLst/>
          </a:prstGeom>
          <a:noFill/>
        </p:spPr>
        <p:txBody>
          <a:bodyPr wrap="square" rtlCol="0">
            <a:spAutoFit/>
          </a:bodyPr>
          <a:lstStyle/>
          <a:p>
            <a:pPr marL="0" lvl="2"/>
            <a:r>
              <a:rPr lang="en-US" sz="2400" b="1" dirty="0" smtClean="0">
                <a:latin typeface="Times New Roman" panose="02020603050405020304" pitchFamily="18" charset="0"/>
                <a:cs typeface="Times New Roman" panose="02020603050405020304" pitchFamily="18" charset="0"/>
              </a:rPr>
              <a:t>3) </a:t>
            </a:r>
            <a:r>
              <a:rPr lang="en-US"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Increase the capacity of wind and </a:t>
            </a:r>
            <a:r>
              <a:rPr lang="en-US" sz="2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solar</a:t>
            </a:r>
          </a:p>
          <a:p>
            <a:pPr marL="0" lvl="2">
              <a:lnSpc>
                <a:spcPct val="200000"/>
              </a:lnSpc>
            </a:pPr>
            <a:r>
              <a:rPr lang="en-US" sz="2000" dirty="0">
                <a:latin typeface="Times New Roman" panose="02020603050405020304" pitchFamily="18" charset="0"/>
                <a:cs typeface="Times New Roman" panose="02020603050405020304" pitchFamily="18" charset="0"/>
              </a:rPr>
              <a:t>Well-designed wind and solar farms in California can reduce the reliance of electricity generation to water with satisfying the demand without wasting water for cooling processes</a:t>
            </a:r>
            <a:r>
              <a:rPr lang="en-US" sz="2000" dirty="0" smtClean="0">
                <a:latin typeface="Times New Roman" panose="02020603050405020304" pitchFamily="18" charset="0"/>
                <a:cs typeface="Times New Roman" panose="02020603050405020304" pitchFamily="18" charset="0"/>
              </a:rPr>
              <a:t>.</a:t>
            </a:r>
          </a:p>
          <a:p>
            <a:pPr marL="0" lvl="2" algn="just">
              <a:lnSpc>
                <a:spcPct val="200000"/>
              </a:lnSpc>
            </a:pPr>
            <a:r>
              <a:rPr lang="en-US" sz="2000" dirty="0" smtClean="0">
                <a:latin typeface="Times New Roman" panose="02020603050405020304" pitchFamily="18" charset="0"/>
                <a:cs typeface="Times New Roman" panose="02020603050405020304" pitchFamily="18" charset="0"/>
              </a:rPr>
              <a:t>Too many parameters can effect a power plant location decision. Available </a:t>
            </a:r>
            <a:r>
              <a:rPr lang="en-US" sz="2000" b="1" dirty="0" smtClean="0">
                <a:latin typeface="Times New Roman" panose="02020603050405020304" pitchFamily="18" charset="0"/>
                <a:cs typeface="Times New Roman" panose="02020603050405020304" pitchFamily="18" charset="0"/>
              </a:rPr>
              <a:t>land </a:t>
            </a:r>
            <a:r>
              <a:rPr lang="en-US" sz="2000" dirty="0" smtClean="0">
                <a:latin typeface="Times New Roman" panose="02020603050405020304" pitchFamily="18" charset="0"/>
                <a:cs typeface="Times New Roman" panose="02020603050405020304" pitchFamily="18" charset="0"/>
              </a:rPr>
              <a:t>is the most important in case of solar and wind since, it must be rich in wind or sunshine and it must be large enough to fit an impressive number of panels or turbines.</a:t>
            </a:r>
            <a:endParaRPr lang="en-US" sz="20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23F9D198-D6A7-4ABF-B472-04FB1D5998A9}" type="slidenum">
              <a:rPr lang="en-US" smtClean="0"/>
              <a:t>47</a:t>
            </a:fld>
            <a:endParaRPr lang="en-US"/>
          </a:p>
        </p:txBody>
      </p:sp>
    </p:spTree>
    <p:extLst>
      <p:ext uri="{BB962C8B-B14F-4D97-AF65-F5344CB8AC3E}">
        <p14:creationId xmlns:p14="http://schemas.microsoft.com/office/powerpoint/2010/main" val="93636742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41282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2800" b="1" dirty="0" smtClean="0">
                <a:solidFill>
                  <a:schemeClr val="tx1"/>
                </a:solidFill>
                <a:latin typeface="Times New Roman" panose="02020603050405020304" pitchFamily="18" charset="0"/>
                <a:cs typeface="Times New Roman" panose="02020603050405020304" pitchFamily="18" charset="0"/>
              </a:rPr>
              <a:t>Wind-Solar Hybrid Farms</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731316" y="1376856"/>
            <a:ext cx="528501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Different Configurations</a:t>
            </a:r>
            <a:endParaRPr lang="en-US" sz="2400"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07477" y="2126463"/>
            <a:ext cx="4193626" cy="3307671"/>
          </a:xfrm>
          <a:prstGeom prst="rect">
            <a:avLst/>
          </a:prstGeom>
        </p:spPr>
      </p:pic>
      <p:pic>
        <p:nvPicPr>
          <p:cNvPr id="8" name="Picture 7"/>
          <p:cNvPicPr/>
          <p:nvPr/>
        </p:nvPicPr>
        <p:blipFill>
          <a:blip r:embed="rId6">
            <a:extLst>
              <a:ext uri="{28A0092B-C50C-407E-A947-70E740481C1C}">
                <a14:useLocalDpi xmlns:a14="http://schemas.microsoft.com/office/drawing/2010/main" val="0"/>
              </a:ext>
            </a:extLst>
          </a:blip>
          <a:stretch>
            <a:fillRect/>
          </a:stretch>
        </p:blipFill>
        <p:spPr>
          <a:xfrm>
            <a:off x="6201102" y="2126463"/>
            <a:ext cx="4143275" cy="3307671"/>
          </a:xfrm>
          <a:prstGeom prst="rect">
            <a:avLst/>
          </a:prstGeom>
        </p:spPr>
      </p:pic>
      <p:sp>
        <p:nvSpPr>
          <p:cNvPr id="3" name="Slide Number Placeholder 2"/>
          <p:cNvSpPr>
            <a:spLocks noGrp="1"/>
          </p:cNvSpPr>
          <p:nvPr>
            <p:ph type="sldNum" sz="quarter" idx="12"/>
          </p:nvPr>
        </p:nvSpPr>
        <p:spPr/>
        <p:txBody>
          <a:bodyPr/>
          <a:lstStyle/>
          <a:p>
            <a:fld id="{23F9D198-D6A7-4ABF-B472-04FB1D5998A9}" type="slidenum">
              <a:rPr lang="en-US" smtClean="0"/>
              <a:t>48</a:t>
            </a:fld>
            <a:endParaRPr lang="en-US"/>
          </a:p>
        </p:txBody>
      </p:sp>
    </p:spTree>
    <p:extLst>
      <p:ext uri="{BB962C8B-B14F-4D97-AF65-F5344CB8AC3E}">
        <p14:creationId xmlns:p14="http://schemas.microsoft.com/office/powerpoint/2010/main" val="15443953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2" y="250257"/>
            <a:ext cx="394137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3200" b="1" dirty="0" smtClean="0">
                <a:solidFill>
                  <a:schemeClr val="tx1"/>
                </a:solidFill>
                <a:latin typeface="Times New Roman" panose="02020603050405020304" pitchFamily="18" charset="0"/>
                <a:cs typeface="Times New Roman" panose="02020603050405020304" pitchFamily="18" charset="0"/>
              </a:rPr>
              <a:t>      Benefits</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2" name="Rectangle 1"/>
          <p:cNvSpPr/>
          <p:nvPr/>
        </p:nvSpPr>
        <p:spPr>
          <a:xfrm>
            <a:off x="409903" y="1471449"/>
            <a:ext cx="11225049" cy="369332"/>
          </a:xfrm>
          <a:prstGeom prst="rect">
            <a:avLst/>
          </a:prstGeom>
        </p:spPr>
        <p:txBody>
          <a:bodyPr wrap="square">
            <a:spAutoFit/>
          </a:bodyPr>
          <a:lstStyle/>
          <a:p>
            <a:pPr marL="285750" indent="-285750">
              <a:buFont typeface="Wingdings" panose="05000000000000000000" pitchFamily="2" charset="2"/>
              <a:buChar char="Ø"/>
            </a:pPr>
            <a:r>
              <a:rPr lang="en-US" dirty="0">
                <a:latin typeface="Times New Roman" panose="02020603050405020304" pitchFamily="18" charset="0"/>
                <a:ea typeface="Calibri" panose="020F0502020204030204" pitchFamily="34" charset="0"/>
              </a:rPr>
              <a:t>Twice the amount of electricity being generated across the same surface area and it means two times more efficiency.</a:t>
            </a:r>
            <a:endParaRPr lang="en-US" dirty="0"/>
          </a:p>
        </p:txBody>
      </p:sp>
      <p:sp>
        <p:nvSpPr>
          <p:cNvPr id="3" name="Rectangle 2"/>
          <p:cNvSpPr/>
          <p:nvPr/>
        </p:nvSpPr>
        <p:spPr>
          <a:xfrm>
            <a:off x="525516" y="1975945"/>
            <a:ext cx="11235559" cy="646331"/>
          </a:xfrm>
          <a:prstGeom prst="rect">
            <a:avLst/>
          </a:prstGeom>
        </p:spPr>
        <p:txBody>
          <a:bodyPr wrap="square">
            <a:spAutoFit/>
          </a:bodyPr>
          <a:lstStyle/>
          <a:p>
            <a:pPr marL="285750" indent="-285750">
              <a:buFont typeface="Wingdings" panose="05000000000000000000" pitchFamily="2" charset="2"/>
              <a:buChar char="Ø"/>
            </a:pPr>
            <a:r>
              <a:rPr lang="en-US" dirty="0">
                <a:latin typeface="Times New Roman" panose="02020603050405020304" pitchFamily="18" charset="0"/>
                <a:ea typeface="Calibri" panose="020F0502020204030204" pitchFamily="34" charset="0"/>
              </a:rPr>
              <a:t>There is no need for grid expansion because, the plant generates wind and solar in different times of a day and during complementary seasons</a:t>
            </a:r>
            <a:endParaRPr lang="en-US" dirty="0"/>
          </a:p>
        </p:txBody>
      </p:sp>
      <p:graphicFrame>
        <p:nvGraphicFramePr>
          <p:cNvPr id="9" name="Chart 8"/>
          <p:cNvGraphicFramePr/>
          <p:nvPr>
            <p:extLst>
              <p:ext uri="{D42A27DB-BD31-4B8C-83A1-F6EECF244321}">
                <p14:modId xmlns:p14="http://schemas.microsoft.com/office/powerpoint/2010/main" val="4118559656"/>
              </p:ext>
            </p:extLst>
          </p:nvPr>
        </p:nvGraphicFramePr>
        <p:xfrm>
          <a:off x="1456529" y="2800556"/>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p:nvPr>
            <p:extLst>
              <p:ext uri="{D42A27DB-BD31-4B8C-83A1-F6EECF244321}">
                <p14:modId xmlns:p14="http://schemas.microsoft.com/office/powerpoint/2010/main" val="728047583"/>
              </p:ext>
            </p:extLst>
          </p:nvPr>
        </p:nvGraphicFramePr>
        <p:xfrm>
          <a:off x="6022426" y="2800556"/>
          <a:ext cx="4645573"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4" name="Slide Number Placeholder 3"/>
          <p:cNvSpPr>
            <a:spLocks noGrp="1"/>
          </p:cNvSpPr>
          <p:nvPr>
            <p:ph type="sldNum" sz="quarter" idx="12"/>
          </p:nvPr>
        </p:nvSpPr>
        <p:spPr/>
        <p:txBody>
          <a:bodyPr/>
          <a:lstStyle/>
          <a:p>
            <a:fld id="{23F9D198-D6A7-4ABF-B472-04FB1D5998A9}" type="slidenum">
              <a:rPr lang="en-US" smtClean="0"/>
              <a:t>49</a:t>
            </a:fld>
            <a:endParaRPr lang="en-US"/>
          </a:p>
        </p:txBody>
      </p:sp>
    </p:spTree>
    <p:extLst>
      <p:ext uri="{BB962C8B-B14F-4D97-AF65-F5344CB8AC3E}">
        <p14:creationId xmlns:p14="http://schemas.microsoft.com/office/powerpoint/2010/main" val="3473997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solidFill>
                  <a:schemeClr val="tx1"/>
                </a:solidFill>
                <a:latin typeface="Times New Roman" panose="02020603050405020304" pitchFamily="18" charset="0"/>
                <a:cs typeface="Times New Roman" panose="02020603050405020304" pitchFamily="18" charset="0"/>
              </a:rPr>
              <a:t>       Water </a:t>
            </a:r>
            <a:r>
              <a:rPr lang="en-US" sz="2800" b="1" dirty="0">
                <a:solidFill>
                  <a:schemeClr val="tx1"/>
                </a:solidFill>
                <a:latin typeface="Times New Roman" panose="02020603050405020304" pitchFamily="18" charset="0"/>
                <a:cs typeface="Times New Roman" panose="02020603050405020304" pitchFamily="18" charset="0"/>
              </a:rPr>
              <a:t>for Energy</a:t>
            </a:r>
          </a:p>
        </p:txBody>
      </p:sp>
      <p:sp>
        <p:nvSpPr>
          <p:cNvPr id="4" name="TextBox 3"/>
          <p:cNvSpPr txBox="1"/>
          <p:nvPr/>
        </p:nvSpPr>
        <p:spPr>
          <a:xfrm>
            <a:off x="355600" y="1320800"/>
            <a:ext cx="9367520"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Water use in the energy sector primarily occurs in two areas</a:t>
            </a:r>
            <a:r>
              <a:rPr lang="en-US" sz="2400" dirty="0" smtClean="0">
                <a:latin typeface="Times New Roman" panose="02020603050405020304" pitchFamily="18" charset="0"/>
                <a:cs typeface="Times New Roman" panose="02020603050405020304" pitchFamily="18" charset="0"/>
              </a:rPr>
              <a:t>:</a:t>
            </a:r>
          </a:p>
        </p:txBody>
      </p:sp>
      <p:graphicFrame>
        <p:nvGraphicFramePr>
          <p:cNvPr id="10" name="Diagram 9"/>
          <p:cNvGraphicFramePr/>
          <p:nvPr>
            <p:extLst>
              <p:ext uri="{D42A27DB-BD31-4B8C-83A1-F6EECF244321}">
                <p14:modId xmlns:p14="http://schemas.microsoft.com/office/powerpoint/2010/main" val="264234539"/>
              </p:ext>
            </p:extLst>
          </p:nvPr>
        </p:nvGraphicFramePr>
        <p:xfrm>
          <a:off x="1117600" y="1439332"/>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Slide Number Placeholder 1"/>
          <p:cNvSpPr>
            <a:spLocks noGrp="1"/>
          </p:cNvSpPr>
          <p:nvPr>
            <p:ph type="sldNum" sz="quarter" idx="12"/>
          </p:nvPr>
        </p:nvSpPr>
        <p:spPr/>
        <p:txBody>
          <a:bodyPr/>
          <a:lstStyle/>
          <a:p>
            <a:fld id="{23F9D198-D6A7-4ABF-B472-04FB1D5998A9}" type="slidenum">
              <a:rPr lang="en-US" smtClean="0"/>
              <a:t>5</a:t>
            </a:fld>
            <a:endParaRPr lang="en-US"/>
          </a:p>
        </p:txBody>
      </p:sp>
    </p:spTree>
    <p:extLst>
      <p:ext uri="{BB962C8B-B14F-4D97-AF65-F5344CB8AC3E}">
        <p14:creationId xmlns:p14="http://schemas.microsoft.com/office/powerpoint/2010/main" val="297069285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2" y="250257"/>
            <a:ext cx="4414344"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2800" b="1" dirty="0" smtClean="0">
                <a:solidFill>
                  <a:schemeClr val="tx1"/>
                </a:solidFill>
                <a:latin typeface="Times New Roman" panose="02020603050405020304" pitchFamily="18" charset="0"/>
                <a:cs typeface="Times New Roman" panose="02020603050405020304" pitchFamily="18" charset="0"/>
              </a:rPr>
              <a:t>   Potential Lands</a:t>
            </a:r>
            <a:endParaRPr lang="en-US" sz="2800" b="1" dirty="0">
              <a:solidFill>
                <a:schemeClr val="tx1"/>
              </a:solidFill>
              <a:latin typeface="Times New Roman" panose="02020603050405020304" pitchFamily="18" charset="0"/>
              <a:cs typeface="Times New Roman" panose="02020603050405020304" pitchFamily="18" charset="0"/>
            </a:endParaRPr>
          </a:p>
        </p:txBody>
      </p:sp>
      <p:pic>
        <p:nvPicPr>
          <p:cNvPr id="8" name="Picture 7"/>
          <p:cNvPicPr/>
          <p:nvPr/>
        </p:nvPicPr>
        <p:blipFill>
          <a:blip r:embed="rId5">
            <a:extLst>
              <a:ext uri="{28A0092B-C50C-407E-A947-70E740481C1C}">
                <a14:useLocalDpi xmlns:a14="http://schemas.microsoft.com/office/drawing/2010/main" val="0"/>
              </a:ext>
            </a:extLst>
          </a:blip>
          <a:stretch>
            <a:fillRect/>
          </a:stretch>
        </p:blipFill>
        <p:spPr>
          <a:xfrm>
            <a:off x="2010103" y="1179831"/>
            <a:ext cx="8321566" cy="5441686"/>
          </a:xfrm>
          <a:prstGeom prst="rect">
            <a:avLst/>
          </a:prstGeom>
        </p:spPr>
      </p:pic>
      <p:sp>
        <p:nvSpPr>
          <p:cNvPr id="2" name="Slide Number Placeholder 1"/>
          <p:cNvSpPr>
            <a:spLocks noGrp="1"/>
          </p:cNvSpPr>
          <p:nvPr>
            <p:ph type="sldNum" sz="quarter" idx="12"/>
          </p:nvPr>
        </p:nvSpPr>
        <p:spPr/>
        <p:txBody>
          <a:bodyPr/>
          <a:lstStyle/>
          <a:p>
            <a:fld id="{23F9D198-D6A7-4ABF-B472-04FB1D5998A9}" type="slidenum">
              <a:rPr lang="en-US" smtClean="0"/>
              <a:t>50</a:t>
            </a:fld>
            <a:endParaRPr lang="en-US"/>
          </a:p>
        </p:txBody>
      </p:sp>
    </p:spTree>
    <p:extLst>
      <p:ext uri="{BB962C8B-B14F-4D97-AF65-F5344CB8AC3E}">
        <p14:creationId xmlns:p14="http://schemas.microsoft.com/office/powerpoint/2010/main" val="44016665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481373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3200" b="1" dirty="0" smtClean="0">
                <a:solidFill>
                  <a:schemeClr val="tx1"/>
                </a:solidFill>
                <a:latin typeface="Times New Roman" panose="02020603050405020304" pitchFamily="18" charset="0"/>
                <a:cs typeface="Times New Roman" panose="02020603050405020304" pitchFamily="18" charset="0"/>
              </a:rPr>
              <a:t>     Drawbacks</a:t>
            </a:r>
            <a:endParaRPr lang="en-US" sz="32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3" name="Diagram 2"/>
          <p:cNvGraphicFramePr/>
          <p:nvPr>
            <p:extLst>
              <p:ext uri="{D42A27DB-BD31-4B8C-83A1-F6EECF244321}">
                <p14:modId xmlns:p14="http://schemas.microsoft.com/office/powerpoint/2010/main" val="3431114543"/>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Slide Number Placeholder 1"/>
          <p:cNvSpPr>
            <a:spLocks noGrp="1"/>
          </p:cNvSpPr>
          <p:nvPr>
            <p:ph type="sldNum" sz="quarter" idx="12"/>
          </p:nvPr>
        </p:nvSpPr>
        <p:spPr/>
        <p:txBody>
          <a:bodyPr/>
          <a:lstStyle/>
          <a:p>
            <a:fld id="{23F9D198-D6A7-4ABF-B472-04FB1D5998A9}" type="slidenum">
              <a:rPr lang="en-US" smtClean="0"/>
              <a:t>51</a:t>
            </a:fld>
            <a:endParaRPr lang="en-US"/>
          </a:p>
        </p:txBody>
      </p:sp>
    </p:spTree>
    <p:extLst>
      <p:ext uri="{BB962C8B-B14F-4D97-AF65-F5344CB8AC3E}">
        <p14:creationId xmlns:p14="http://schemas.microsoft.com/office/powerpoint/2010/main" val="38077693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1" y="250257"/>
            <a:ext cx="5644054"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3200" b="1" dirty="0" smtClean="0">
                <a:solidFill>
                  <a:schemeClr val="tx1"/>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Reliability and Energy Loss</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3" name="Rectangle 2"/>
          <p:cNvSpPr/>
          <p:nvPr/>
        </p:nvSpPr>
        <p:spPr>
          <a:xfrm>
            <a:off x="731316" y="1082673"/>
            <a:ext cx="10287305" cy="4544834"/>
          </a:xfrm>
          <a:prstGeom prst="rect">
            <a:avLst/>
          </a:prstGeom>
        </p:spPr>
        <p:txBody>
          <a:bodyPr wrap="square">
            <a:spAutoFit/>
          </a:bodyPr>
          <a:lstStyle/>
          <a:p>
            <a:pPr marL="285750" indent="-285750" algn="just">
              <a:lnSpc>
                <a:spcPct val="200000"/>
              </a:lnSpc>
              <a:spcAft>
                <a:spcPts val="800"/>
              </a:spcAft>
              <a:buFont typeface="Wingdings" panose="05000000000000000000" pitchFamily="2" charset="2"/>
              <a:buChar char="Ø"/>
            </a:pPr>
            <a:r>
              <a:rPr lang="en-US" sz="2000" dirty="0" smtClean="0">
                <a:latin typeface="Times New Roman" panose="02020603050405020304" pitchFamily="18" charset="0"/>
                <a:ea typeface="Calibri" panose="020F0502020204030204" pitchFamily="34" charset="0"/>
                <a:cs typeface="Arial" panose="020B0604020202020204" pitchFamily="34" charset="0"/>
              </a:rPr>
              <a:t>Wind </a:t>
            </a:r>
            <a:r>
              <a:rPr lang="en-US" sz="2000" dirty="0">
                <a:latin typeface="Times New Roman" panose="02020603050405020304" pitchFamily="18" charset="0"/>
                <a:ea typeface="Calibri" panose="020F0502020204030204" pitchFamily="34" charset="0"/>
                <a:cs typeface="Arial" panose="020B0604020202020204" pitchFamily="34" charset="0"/>
              </a:rPr>
              <a:t>and solar PV are both variable and </a:t>
            </a:r>
            <a:r>
              <a:rPr lang="en-US" sz="2000" b="1" dirty="0">
                <a:latin typeface="Times New Roman" panose="02020603050405020304" pitchFamily="18" charset="0"/>
                <a:ea typeface="Calibri" panose="020F0502020204030204" pitchFamily="34" charset="0"/>
                <a:cs typeface="Arial" panose="020B0604020202020204" pitchFamily="34" charset="0"/>
              </a:rPr>
              <a:t>intermittent in </a:t>
            </a:r>
            <a:r>
              <a:rPr lang="en-US" sz="2000" b="1" dirty="0" smtClean="0">
                <a:latin typeface="Times New Roman" panose="02020603050405020304" pitchFamily="18" charset="0"/>
                <a:ea typeface="Calibri" panose="020F0502020204030204" pitchFamily="34" charset="0"/>
                <a:cs typeface="Arial" panose="020B0604020202020204" pitchFamily="34" charset="0"/>
              </a:rPr>
              <a:t>nature</a:t>
            </a:r>
            <a:r>
              <a:rPr lang="en-US" sz="2000" dirty="0" smtClean="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The exact amount of generation varies </a:t>
            </a:r>
            <a:r>
              <a:rPr lang="en-US" sz="2000" dirty="0" smtClean="0">
                <a:latin typeface="Times New Roman" panose="02020603050405020304" pitchFamily="18" charset="0"/>
                <a:ea typeface="Calibri" panose="020F0502020204030204" pitchFamily="34" charset="0"/>
                <a:cs typeface="Arial" panose="020B0604020202020204" pitchFamily="34" charset="0"/>
              </a:rPr>
              <a:t>even </a:t>
            </a:r>
            <a:r>
              <a:rPr lang="en-US" sz="2000" dirty="0">
                <a:latin typeface="Times New Roman" panose="02020603050405020304" pitchFamily="18" charset="0"/>
                <a:ea typeface="Calibri" panose="020F0502020204030204" pitchFamily="34" charset="0"/>
                <a:cs typeface="Arial" panose="020B0604020202020204" pitchFamily="34" charset="0"/>
              </a:rPr>
              <a:t>minute to minute and therefore a utility may need to have backup power available to satisfy the demand for periods when </a:t>
            </a:r>
            <a:r>
              <a:rPr lang="en-US" sz="2000" dirty="0" smtClean="0">
                <a:latin typeface="Times New Roman" panose="02020603050405020304" pitchFamily="18" charset="0"/>
                <a:ea typeface="Calibri" panose="020F0502020204030204" pitchFamily="34" charset="0"/>
                <a:cs typeface="Arial" panose="020B0604020202020204" pitchFamily="34" charset="0"/>
              </a:rPr>
              <a:t>wind or solar generation are </a:t>
            </a:r>
            <a:r>
              <a:rPr lang="en-US" sz="2000" dirty="0">
                <a:latin typeface="Times New Roman" panose="02020603050405020304" pitchFamily="18" charset="0"/>
                <a:ea typeface="Calibri" panose="020F0502020204030204" pitchFamily="34" charset="0"/>
                <a:cs typeface="Arial" panose="020B0604020202020204" pitchFamily="34" charset="0"/>
              </a:rPr>
              <a:t>lower than </a:t>
            </a:r>
            <a:r>
              <a:rPr lang="en-US" sz="2000" dirty="0" smtClean="0">
                <a:latin typeface="Times New Roman" panose="02020603050405020304" pitchFamily="18" charset="0"/>
                <a:ea typeface="Calibri" panose="020F0502020204030204" pitchFamily="34" charset="0"/>
                <a:cs typeface="Arial" panose="020B0604020202020204" pitchFamily="34" charset="0"/>
              </a:rPr>
              <a:t>expected.</a:t>
            </a:r>
          </a:p>
          <a:p>
            <a:pPr marL="285750" indent="-285750" algn="just">
              <a:lnSpc>
                <a:spcPct val="200000"/>
              </a:lnSpc>
              <a:spcAft>
                <a:spcPts val="800"/>
              </a:spcAft>
              <a:buFont typeface="Wingdings" panose="05000000000000000000" pitchFamily="2" charset="2"/>
              <a:buChar char="Ø"/>
            </a:pPr>
            <a:r>
              <a:rPr lang="en-US" sz="2000" dirty="0">
                <a:latin typeface="Times New Roman" panose="02020603050405020304" pitchFamily="18" charset="0"/>
                <a:ea typeface="Calibri" panose="020F0502020204030204" pitchFamily="34" charset="0"/>
              </a:rPr>
              <a:t>Mechanical nature of the wind turbines and materials used in a solar panel lead to high ratio of energy loss in wind and solar PV sources </a:t>
            </a:r>
          </a:p>
          <a:p>
            <a:pPr marL="285750" indent="-285750" algn="just">
              <a:lnSpc>
                <a:spcPct val="200000"/>
              </a:lnSpc>
              <a:spcAft>
                <a:spcPts val="800"/>
              </a:spcAft>
              <a:buFont typeface="Wingdings" panose="05000000000000000000" pitchFamily="2" charset="2"/>
              <a:buChar char="Ø"/>
            </a:pP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23F9D198-D6A7-4ABF-B472-04FB1D5998A9}" type="slidenum">
              <a:rPr lang="en-US" smtClean="0"/>
              <a:t>52</a:t>
            </a:fld>
            <a:endParaRPr lang="en-US"/>
          </a:p>
        </p:txBody>
      </p:sp>
    </p:spTree>
    <p:extLst>
      <p:ext uri="{BB962C8B-B14F-4D97-AF65-F5344CB8AC3E}">
        <p14:creationId xmlns:p14="http://schemas.microsoft.com/office/powerpoint/2010/main" val="1188718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717627"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3200" b="1" dirty="0" smtClean="0">
                <a:solidFill>
                  <a:schemeClr val="tx1"/>
                </a:solidFill>
                <a:latin typeface="Times New Roman" panose="02020603050405020304" pitchFamily="18" charset="0"/>
                <a:cs typeface="Times New Roman" panose="02020603050405020304" pitchFamily="18" charset="0"/>
              </a:rPr>
              <a:t>   Energy Storage Systems</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2" name="Rectangle 1"/>
          <p:cNvSpPr/>
          <p:nvPr/>
        </p:nvSpPr>
        <p:spPr>
          <a:xfrm>
            <a:off x="918323" y="1150659"/>
            <a:ext cx="10222643" cy="3724096"/>
          </a:xfrm>
          <a:prstGeom prst="rect">
            <a:avLst/>
          </a:prstGeom>
        </p:spPr>
        <p:txBody>
          <a:bodyPr wrap="square">
            <a:spAutoFit/>
          </a:bodyPr>
          <a:lstStyle/>
          <a:p>
            <a:pPr marL="285750" indent="-285750">
              <a:lnSpc>
                <a:spcPct val="200000"/>
              </a:lnSpc>
              <a:buFont typeface="Wingdings" panose="05000000000000000000" pitchFamily="2" charset="2"/>
              <a:buChar char="Ø"/>
            </a:pPr>
            <a:r>
              <a:rPr lang="en-US" sz="2000" dirty="0" smtClean="0">
                <a:latin typeface="Times New Roman" panose="02020603050405020304" pitchFamily="18" charset="0"/>
                <a:ea typeface="Calibri" panose="020F0502020204030204" pitchFamily="34" charset="0"/>
                <a:cs typeface="Times New Roman" panose="02020603050405020304" pitchFamily="18" charset="0"/>
              </a:rPr>
              <a:t>Save </a:t>
            </a:r>
            <a:r>
              <a:rPr lang="en-US" sz="2000" dirty="0">
                <a:latin typeface="Times New Roman" panose="02020603050405020304" pitchFamily="18" charset="0"/>
                <a:ea typeface="Calibri" panose="020F0502020204030204" pitchFamily="34" charset="0"/>
                <a:cs typeface="Times New Roman" panose="02020603050405020304" pitchFamily="18" charset="0"/>
              </a:rPr>
              <a:t>energy for future uses when the </a:t>
            </a:r>
            <a:r>
              <a:rPr lang="en-US" sz="2000" b="1" dirty="0">
                <a:latin typeface="Times New Roman" panose="02020603050405020304" pitchFamily="18" charset="0"/>
                <a:ea typeface="Calibri" panose="020F0502020204030204" pitchFamily="34" charset="0"/>
                <a:cs typeface="Times New Roman" panose="02020603050405020304" pitchFamily="18" charset="0"/>
              </a:rPr>
              <a:t>sources of energy are not available</a:t>
            </a:r>
            <a:endParaRPr lang="en-US" sz="2000" dirty="0" smtClean="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lnSpc>
                <a:spcPct val="200000"/>
              </a:lnSpc>
              <a:buFont typeface="Wingdings" panose="05000000000000000000" pitchFamily="2" charset="2"/>
              <a:buChar char="Ø"/>
            </a:pPr>
            <a:r>
              <a:rPr lang="en-US" sz="2000" dirty="0" smtClean="0">
                <a:latin typeface="Times New Roman" panose="02020603050405020304" pitchFamily="18" charset="0"/>
                <a:ea typeface="Calibri" panose="020F0502020204030204" pitchFamily="34" charset="0"/>
                <a:cs typeface="Times New Roman" panose="02020603050405020304" pitchFamily="18" charset="0"/>
              </a:rPr>
              <a:t>Energy </a:t>
            </a:r>
            <a:r>
              <a:rPr lang="en-US" sz="2000" dirty="0">
                <a:latin typeface="Times New Roman" panose="02020603050405020304" pitchFamily="18" charset="0"/>
                <a:ea typeface="Calibri" panose="020F0502020204030204" pitchFamily="34" charset="0"/>
                <a:cs typeface="Times New Roman" panose="02020603050405020304" pitchFamily="18" charset="0"/>
              </a:rPr>
              <a:t>Storage Systems lose small amount of stored energy in each cycle</a:t>
            </a:r>
          </a:p>
          <a:p>
            <a:pPr marL="342900" indent="-342900" algn="just">
              <a:lnSpc>
                <a:spcPct val="200000"/>
              </a:lnSpc>
              <a:buFont typeface="Wingdings" panose="05000000000000000000" pitchFamily="2" charset="2"/>
              <a:buChar char="Ø"/>
            </a:pPr>
            <a:r>
              <a:rPr lang="en-US" sz="2000" dirty="0">
                <a:latin typeface="Times New Roman" panose="02020603050405020304" pitchFamily="18" charset="0"/>
                <a:ea typeface="Calibri" panose="020F0502020204030204" pitchFamily="34" charset="0"/>
                <a:cs typeface="Times New Roman" panose="02020603050405020304" pitchFamily="18" charset="0"/>
              </a:rPr>
              <a:t>Energy Storage Systems can help the hybrid system to compensate the loss of energy occurred in each phase</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a:t>
            </a:r>
          </a:p>
          <a:p>
            <a:pPr marL="342900" indent="-342900" algn="just">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Increase the </a:t>
            </a:r>
            <a:r>
              <a:rPr lang="en-US" sz="2000" b="1" dirty="0">
                <a:latin typeface="Times New Roman" panose="02020603050405020304" pitchFamily="18" charset="0"/>
                <a:cs typeface="Times New Roman" panose="02020603050405020304" pitchFamily="18" charset="0"/>
              </a:rPr>
              <a:t>reliability</a:t>
            </a:r>
            <a:r>
              <a:rPr lang="en-US" sz="2000" dirty="0">
                <a:latin typeface="Times New Roman" panose="02020603050405020304" pitchFamily="18" charset="0"/>
                <a:cs typeface="Times New Roman" panose="02020603050405020304" pitchFamily="18" charset="0"/>
              </a:rPr>
              <a:t> and </a:t>
            </a:r>
            <a:r>
              <a:rPr lang="en-US" sz="2000" b="1" dirty="0">
                <a:latin typeface="Times New Roman" panose="02020603050405020304" pitchFamily="18" charset="0"/>
                <a:cs typeface="Times New Roman" panose="02020603050405020304" pitchFamily="18" charset="0"/>
              </a:rPr>
              <a:t>efficiency </a:t>
            </a:r>
            <a:r>
              <a:rPr lang="en-US" sz="2000" dirty="0">
                <a:latin typeface="Times New Roman" panose="02020603050405020304" pitchFamily="18" charset="0"/>
                <a:cs typeface="Times New Roman" panose="02020603050405020304" pitchFamily="18" charset="0"/>
              </a:rPr>
              <a:t>of the system</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endParaRPr lang="en-US" b="1" dirty="0"/>
          </a:p>
        </p:txBody>
      </p:sp>
      <p:sp>
        <p:nvSpPr>
          <p:cNvPr id="3" name="Slide Number Placeholder 2"/>
          <p:cNvSpPr>
            <a:spLocks noGrp="1"/>
          </p:cNvSpPr>
          <p:nvPr>
            <p:ph type="sldNum" sz="quarter" idx="12"/>
          </p:nvPr>
        </p:nvSpPr>
        <p:spPr/>
        <p:txBody>
          <a:bodyPr/>
          <a:lstStyle/>
          <a:p>
            <a:fld id="{23F9D198-D6A7-4ABF-B472-04FB1D5998A9}" type="slidenum">
              <a:rPr lang="en-US" smtClean="0"/>
              <a:t>53</a:t>
            </a:fld>
            <a:endParaRPr lang="en-US"/>
          </a:p>
        </p:txBody>
      </p:sp>
    </p:spTree>
    <p:extLst>
      <p:ext uri="{BB962C8B-B14F-4D97-AF65-F5344CB8AC3E}">
        <p14:creationId xmlns:p14="http://schemas.microsoft.com/office/powerpoint/2010/main" val="41631270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2" y="250257"/>
            <a:ext cx="455097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3200" b="1" dirty="0" smtClean="0">
                <a:solidFill>
                  <a:schemeClr val="tx1"/>
                </a:solidFill>
                <a:latin typeface="Times New Roman" panose="02020603050405020304" pitchFamily="18" charset="0"/>
                <a:cs typeface="Times New Roman" panose="02020603050405020304" pitchFamily="18" charset="0"/>
              </a:rPr>
              <a:t>      Conclusion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2" name="Rectangle 1"/>
          <p:cNvSpPr/>
          <p:nvPr/>
        </p:nvSpPr>
        <p:spPr>
          <a:xfrm>
            <a:off x="630619" y="1114097"/>
            <a:ext cx="10857187" cy="4678204"/>
          </a:xfrm>
          <a:prstGeom prst="rect">
            <a:avLst/>
          </a:prstGeom>
        </p:spPr>
        <p:txBody>
          <a:bodyPr wrap="square">
            <a:spAutoFit/>
          </a:bodyPr>
          <a:lstStyle/>
          <a:p>
            <a:pPr marL="342900" indent="-342900">
              <a:lnSpc>
                <a:spcPct val="200000"/>
              </a:lnSpc>
              <a:buFont typeface="Wingdings" panose="05000000000000000000" pitchFamily="2" charset="2"/>
              <a:buChar char="Ø"/>
            </a:pPr>
            <a:r>
              <a:rPr lang="en-US" sz="2000" dirty="0">
                <a:latin typeface="Times New Roman" panose="02020603050405020304" pitchFamily="18" charset="0"/>
                <a:ea typeface="Calibri" panose="020F0502020204030204" pitchFamily="34" charset="0"/>
              </a:rPr>
              <a:t>Wind and solar alongside all the fuel based methods with dry cooling </a:t>
            </a:r>
            <a:r>
              <a:rPr lang="en-US" sz="2000" dirty="0" smtClean="0">
                <a:latin typeface="Times New Roman" panose="02020603050405020304" pitchFamily="18" charset="0"/>
                <a:ea typeface="Calibri" panose="020F0502020204030204" pitchFamily="34" charset="0"/>
              </a:rPr>
              <a:t>systems</a:t>
            </a:r>
          </a:p>
          <a:p>
            <a:pPr marL="342900" indent="-342900">
              <a:lnSpc>
                <a:spcPct val="200000"/>
              </a:lnSpc>
              <a:buFont typeface="Wingdings" panose="05000000000000000000" pitchFamily="2" charset="2"/>
              <a:buChar char="Ø"/>
            </a:pPr>
            <a:r>
              <a:rPr lang="en-US" sz="2000" dirty="0" smtClean="0">
                <a:latin typeface="Times New Roman" panose="02020603050405020304" pitchFamily="18" charset="0"/>
                <a:ea typeface="Calibri" panose="020F0502020204030204" pitchFamily="34" charset="0"/>
              </a:rPr>
              <a:t>Alternating Dry cooling with Hybrid cooling</a:t>
            </a:r>
          </a:p>
          <a:p>
            <a:pPr marL="342900" indent="-342900">
              <a:lnSpc>
                <a:spcPct val="200000"/>
              </a:lnSpc>
              <a:buFont typeface="Wingdings" panose="05000000000000000000" pitchFamily="2" charset="2"/>
              <a:buChar char="Ø"/>
            </a:pPr>
            <a:r>
              <a:rPr lang="en-US" sz="2000" dirty="0">
                <a:latin typeface="Times New Roman" panose="02020603050405020304" pitchFamily="18" charset="0"/>
                <a:ea typeface="Calibri" panose="020F0502020204030204" pitchFamily="34" charset="0"/>
              </a:rPr>
              <a:t>phasing out all nuclear and hydro facilities is a possible plan to reduce water intensity but it needs a huge expansion in both wind and solar farms </a:t>
            </a:r>
            <a:endParaRPr lang="en-US" sz="2000" dirty="0" smtClean="0">
              <a:latin typeface="Times New Roman" panose="02020603050405020304" pitchFamily="18" charset="0"/>
              <a:ea typeface="Calibri" panose="020F0502020204030204" pitchFamily="34" charset="0"/>
            </a:endParaRPr>
          </a:p>
          <a:p>
            <a:pPr marL="342900" indent="-342900">
              <a:lnSpc>
                <a:spcPct val="200000"/>
              </a:lnSpc>
              <a:buFont typeface="Wingdings" panose="05000000000000000000" pitchFamily="2" charset="2"/>
              <a:buChar char="Ø"/>
            </a:pPr>
            <a:r>
              <a:rPr lang="en-US" sz="2000" dirty="0">
                <a:latin typeface="Times New Roman" panose="02020603050405020304" pitchFamily="18" charset="0"/>
                <a:ea typeface="Calibri" panose="020F0502020204030204" pitchFamily="34" charset="0"/>
              </a:rPr>
              <a:t>constructing new hybrid wind-solar farms</a:t>
            </a:r>
          </a:p>
          <a:p>
            <a:pPr marL="342900" indent="-342900">
              <a:lnSpc>
                <a:spcPct val="200000"/>
              </a:lnSpc>
              <a:buFont typeface="Wingdings" panose="05000000000000000000" pitchFamily="2" charset="2"/>
              <a:buChar char="Ø"/>
            </a:pPr>
            <a:r>
              <a:rPr lang="en-US" sz="2000" dirty="0">
                <a:latin typeface="Times New Roman" panose="02020603050405020304" pitchFamily="18" charset="0"/>
                <a:ea typeface="Calibri" panose="020F0502020204030204" pitchFamily="34" charset="0"/>
              </a:rPr>
              <a:t>Potential places in southern California</a:t>
            </a:r>
          </a:p>
          <a:p>
            <a:pPr marL="342900" indent="-342900">
              <a:lnSpc>
                <a:spcPct val="200000"/>
              </a:lnSpc>
              <a:buFont typeface="Wingdings" panose="05000000000000000000" pitchFamily="2" charset="2"/>
              <a:buChar char="Ø"/>
            </a:pPr>
            <a:r>
              <a:rPr lang="en-US" sz="2000" dirty="0">
                <a:latin typeface="Times New Roman" panose="02020603050405020304" pitchFamily="18" charset="0"/>
                <a:ea typeface="Calibri" panose="020F0502020204030204" pitchFamily="34" charset="0"/>
              </a:rPr>
              <a:t>Solving The problem of reliability and energy loss for wind and solar </a:t>
            </a:r>
          </a:p>
          <a:p>
            <a:pPr marL="285750" indent="-285750">
              <a:buFont typeface="Wingdings" panose="05000000000000000000" pitchFamily="2" charset="2"/>
              <a:buChar char="ü"/>
            </a:pPr>
            <a:endParaRPr lang="en-US" dirty="0">
              <a:latin typeface="Times New Roman" panose="02020603050405020304" pitchFamily="18" charset="0"/>
              <a:ea typeface="Calibri" panose="020F0502020204030204" pitchFamily="34" charset="0"/>
            </a:endParaRPr>
          </a:p>
        </p:txBody>
      </p:sp>
      <p:sp>
        <p:nvSpPr>
          <p:cNvPr id="3" name="Slide Number Placeholder 2"/>
          <p:cNvSpPr>
            <a:spLocks noGrp="1"/>
          </p:cNvSpPr>
          <p:nvPr>
            <p:ph type="sldNum" sz="quarter" idx="12"/>
          </p:nvPr>
        </p:nvSpPr>
        <p:spPr/>
        <p:txBody>
          <a:bodyPr/>
          <a:lstStyle/>
          <a:p>
            <a:fld id="{23F9D198-D6A7-4ABF-B472-04FB1D5998A9}" type="slidenum">
              <a:rPr lang="en-US" smtClean="0"/>
              <a:t>54</a:t>
            </a:fld>
            <a:endParaRPr lang="en-US"/>
          </a:p>
        </p:txBody>
      </p:sp>
    </p:spTree>
    <p:extLst>
      <p:ext uri="{BB962C8B-B14F-4D97-AF65-F5344CB8AC3E}">
        <p14:creationId xmlns:p14="http://schemas.microsoft.com/office/powerpoint/2010/main" val="117070319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8" name="Rectangle 7"/>
          <p:cNvSpPr/>
          <p:nvPr/>
        </p:nvSpPr>
        <p:spPr>
          <a:xfrm>
            <a:off x="2" y="250257"/>
            <a:ext cx="455097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3200" b="1" dirty="0" smtClean="0">
                <a:solidFill>
                  <a:schemeClr val="tx1"/>
                </a:solidFill>
                <a:latin typeface="Times New Roman" panose="02020603050405020304" pitchFamily="18" charset="0"/>
                <a:cs typeface="Times New Roman" panose="02020603050405020304" pitchFamily="18" charset="0"/>
              </a:rPr>
              <a:t>      Future Studies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376855" y="1492470"/>
            <a:ext cx="7945821" cy="3046988"/>
          </a:xfrm>
          <a:prstGeom prst="rect">
            <a:avLst/>
          </a:prstGeom>
          <a:noFill/>
        </p:spPr>
        <p:txBody>
          <a:bodyPr wrap="square" rtlCol="0">
            <a:spAutoFit/>
          </a:bodyPr>
          <a:lstStyle/>
          <a:p>
            <a:pPr marL="285750" indent="-285750">
              <a:lnSpc>
                <a:spcPct val="20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Water-Energy-Land </a:t>
            </a:r>
            <a:r>
              <a:rPr lang="en-US" sz="2400" dirty="0" smtClean="0">
                <a:latin typeface="Times New Roman" panose="02020603050405020304" pitchFamily="18" charset="0"/>
                <a:cs typeface="Times New Roman" panose="02020603050405020304" pitchFamily="18" charset="0"/>
              </a:rPr>
              <a:t>nexus</a:t>
            </a:r>
          </a:p>
          <a:p>
            <a:pPr marL="285750" indent="-285750">
              <a:lnSpc>
                <a:spcPct val="20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Water-Energy-Food nexus</a:t>
            </a:r>
          </a:p>
          <a:p>
            <a:pPr marL="285750" indent="-285750">
              <a:lnSpc>
                <a:spcPct val="20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Exact location of the farms</a:t>
            </a:r>
          </a:p>
          <a:p>
            <a:pPr marL="285750" indent="-285750">
              <a:lnSpc>
                <a:spcPct val="20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How much a hybrid farm can generate </a:t>
            </a:r>
          </a:p>
        </p:txBody>
      </p:sp>
      <p:sp>
        <p:nvSpPr>
          <p:cNvPr id="2" name="Slide Number Placeholder 1"/>
          <p:cNvSpPr>
            <a:spLocks noGrp="1"/>
          </p:cNvSpPr>
          <p:nvPr>
            <p:ph type="sldNum" sz="quarter" idx="12"/>
          </p:nvPr>
        </p:nvSpPr>
        <p:spPr/>
        <p:txBody>
          <a:bodyPr/>
          <a:lstStyle/>
          <a:p>
            <a:fld id="{23F9D198-D6A7-4ABF-B472-04FB1D5998A9}" type="slidenum">
              <a:rPr lang="en-US" smtClean="0"/>
              <a:t>55</a:t>
            </a:fld>
            <a:endParaRPr lang="en-US"/>
          </a:p>
        </p:txBody>
      </p:sp>
    </p:spTree>
    <p:extLst>
      <p:ext uri="{BB962C8B-B14F-4D97-AF65-F5344CB8AC3E}">
        <p14:creationId xmlns:p14="http://schemas.microsoft.com/office/powerpoint/2010/main" val="150818806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8" name="Rectangle 7"/>
          <p:cNvSpPr/>
          <p:nvPr/>
        </p:nvSpPr>
        <p:spPr>
          <a:xfrm>
            <a:off x="2" y="250257"/>
            <a:ext cx="4550978"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1"/>
            <a:r>
              <a:rPr lang="en-US" sz="3200" b="1" dirty="0">
                <a:solidFill>
                  <a:schemeClr val="tx1"/>
                </a:solidFill>
                <a:latin typeface="Times New Roman" panose="02020603050405020304" pitchFamily="18" charset="0"/>
                <a:cs typeface="Times New Roman" panose="02020603050405020304" pitchFamily="18" charset="0"/>
              </a:rPr>
              <a:t>A</a:t>
            </a:r>
            <a:r>
              <a:rPr lang="en-US" sz="3200" b="1" dirty="0" smtClean="0">
                <a:solidFill>
                  <a:schemeClr val="tx1"/>
                </a:solidFill>
                <a:latin typeface="Times New Roman" panose="02020603050405020304" pitchFamily="18" charset="0"/>
                <a:cs typeface="Times New Roman" panose="02020603050405020304" pitchFamily="18" charset="0"/>
              </a:rPr>
              <a:t>cknowledgement</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072055" y="1660634"/>
            <a:ext cx="4603531" cy="3785652"/>
          </a:xfrm>
          <a:prstGeom prst="rect">
            <a:avLst/>
          </a:prstGeom>
          <a:noFill/>
        </p:spPr>
        <p:txBody>
          <a:bodyPr wrap="square" rtlCol="0">
            <a:spAutoFit/>
          </a:bodyPr>
          <a:lstStyle/>
          <a:p>
            <a:pPr marL="285750" indent="-285750">
              <a:lnSpc>
                <a:spcPct val="20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Professor Adel </a:t>
            </a:r>
            <a:r>
              <a:rPr lang="en-US" sz="2400" dirty="0" err="1" smtClean="0">
                <a:latin typeface="Times New Roman" panose="02020603050405020304" pitchFamily="18" charset="0"/>
                <a:cs typeface="Times New Roman" panose="02020603050405020304" pitchFamily="18" charset="0"/>
              </a:rPr>
              <a:t>Nasiri</a:t>
            </a:r>
            <a:endParaRPr lang="en-US" sz="2400" dirty="0" smtClean="0">
              <a:latin typeface="Times New Roman" panose="02020603050405020304" pitchFamily="18" charset="0"/>
              <a:cs typeface="Times New Roman" panose="02020603050405020304" pitchFamily="18" charset="0"/>
            </a:endParaRPr>
          </a:p>
          <a:p>
            <a:pPr marL="285750" indent="-285750">
              <a:lnSpc>
                <a:spcPct val="20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Professor Hamid </a:t>
            </a:r>
            <a:r>
              <a:rPr lang="en-US" sz="2400" dirty="0" err="1" smtClean="0">
                <a:latin typeface="Times New Roman" panose="02020603050405020304" pitchFamily="18" charset="0"/>
                <a:cs typeface="Times New Roman" panose="02020603050405020304" pitchFamily="18" charset="0"/>
              </a:rPr>
              <a:t>Seifoddini</a:t>
            </a:r>
            <a:endParaRPr lang="en-US" sz="2400" dirty="0" smtClean="0">
              <a:latin typeface="Times New Roman" panose="02020603050405020304" pitchFamily="18" charset="0"/>
              <a:cs typeface="Times New Roman" panose="02020603050405020304" pitchFamily="18" charset="0"/>
            </a:endParaRPr>
          </a:p>
          <a:p>
            <a:pPr marL="285750" indent="-285750">
              <a:lnSpc>
                <a:spcPct val="20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Professor </a:t>
            </a:r>
            <a:r>
              <a:rPr lang="en-US" sz="2400" dirty="0" err="1" smtClean="0">
                <a:latin typeface="Times New Roman" panose="02020603050405020304" pitchFamily="18" charset="0"/>
                <a:cs typeface="Times New Roman" panose="02020603050405020304" pitchFamily="18" charset="0"/>
              </a:rPr>
              <a:t>Wilkistar</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Otieno</a:t>
            </a:r>
            <a:endParaRPr lang="en-US" sz="2400" dirty="0" smtClean="0">
              <a:latin typeface="Times New Roman" panose="02020603050405020304" pitchFamily="18" charset="0"/>
              <a:cs typeface="Times New Roman" panose="02020603050405020304" pitchFamily="18" charset="0"/>
            </a:endParaRPr>
          </a:p>
          <a:p>
            <a:pPr marL="285750" indent="-285750">
              <a:lnSpc>
                <a:spcPct val="20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Farhad Balali</a:t>
            </a:r>
          </a:p>
          <a:p>
            <a:pPr marL="285750" indent="-285750">
              <a:lnSpc>
                <a:spcPct val="200000"/>
              </a:lnSpc>
              <a:buFont typeface="Wingdings" panose="05000000000000000000" pitchFamily="2" charset="2"/>
              <a:buChar char="Ø"/>
            </a:pPr>
            <a:r>
              <a:rPr lang="en-US" sz="2400" dirty="0" err="1" smtClean="0">
                <a:latin typeface="Times New Roman" panose="02020603050405020304" pitchFamily="18" charset="0"/>
                <a:cs typeface="Times New Roman" panose="02020603050405020304" pitchFamily="18" charset="0"/>
              </a:rPr>
              <a:t>Afsaneh</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Dorri</a:t>
            </a:r>
            <a:endParaRPr lang="en-US" sz="24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73804" y="1218688"/>
            <a:ext cx="3701120" cy="3818350"/>
          </a:xfrm>
          <a:prstGeom prst="rect">
            <a:avLst/>
          </a:prstGeom>
        </p:spPr>
      </p:pic>
      <p:sp>
        <p:nvSpPr>
          <p:cNvPr id="2" name="Slide Number Placeholder 1"/>
          <p:cNvSpPr>
            <a:spLocks noGrp="1"/>
          </p:cNvSpPr>
          <p:nvPr>
            <p:ph type="sldNum" sz="quarter" idx="12"/>
          </p:nvPr>
        </p:nvSpPr>
        <p:spPr/>
        <p:txBody>
          <a:bodyPr/>
          <a:lstStyle/>
          <a:p>
            <a:fld id="{23F9D198-D6A7-4ABF-B472-04FB1D5998A9}" type="slidenum">
              <a:rPr lang="en-US" smtClean="0"/>
              <a:t>56</a:t>
            </a:fld>
            <a:endParaRPr lang="en-US"/>
          </a:p>
        </p:txBody>
      </p:sp>
    </p:spTree>
    <p:extLst>
      <p:ext uri="{BB962C8B-B14F-4D97-AF65-F5344CB8AC3E}">
        <p14:creationId xmlns:p14="http://schemas.microsoft.com/office/powerpoint/2010/main" val="3286637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solidFill>
                  <a:schemeClr val="tx1"/>
                </a:solidFill>
                <a:latin typeface="Times New Roman" panose="02020603050405020304" pitchFamily="18" charset="0"/>
                <a:cs typeface="Times New Roman" panose="02020603050405020304" pitchFamily="18" charset="0"/>
              </a:rPr>
              <a:t>      Dependency </a:t>
            </a:r>
            <a:r>
              <a:rPr lang="en-US" sz="2800" b="1" dirty="0">
                <a:solidFill>
                  <a:schemeClr val="tx1"/>
                </a:solidFill>
                <a:latin typeface="Times New Roman" panose="02020603050405020304" pitchFamily="18" charset="0"/>
                <a:cs typeface="Times New Roman" panose="02020603050405020304" pitchFamily="18" charset="0"/>
              </a:rPr>
              <a:t>F</a:t>
            </a:r>
            <a:r>
              <a:rPr lang="en-US" sz="2800" b="1" dirty="0" smtClean="0">
                <a:solidFill>
                  <a:schemeClr val="tx1"/>
                </a:solidFill>
                <a:latin typeface="Times New Roman" panose="02020603050405020304" pitchFamily="18" charset="0"/>
                <a:cs typeface="Times New Roman" panose="02020603050405020304" pitchFamily="18" charset="0"/>
              </a:rPr>
              <a:t>actors</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465554" y="1084620"/>
            <a:ext cx="8297445" cy="4247317"/>
          </a:xfrm>
          <a:prstGeom prst="rect">
            <a:avLst/>
          </a:prstGeom>
          <a:noFill/>
        </p:spPr>
        <p:txBody>
          <a:bodyPr wrap="square" rtlCol="0">
            <a:spAutoFit/>
          </a:bodyPr>
          <a:lstStyle/>
          <a:p>
            <a:pPr algn="just">
              <a:lnSpc>
                <a:spcPct val="150000"/>
              </a:lnSpc>
            </a:pPr>
            <a:r>
              <a:rPr lang="en-US" sz="2400" b="1" dirty="0" smtClean="0">
                <a:latin typeface="Times New Roman" panose="02020603050405020304" pitchFamily="18" charset="0"/>
                <a:cs typeface="Times New Roman" panose="02020603050405020304" pitchFamily="18" charset="0"/>
              </a:rPr>
              <a:t>1) </a:t>
            </a:r>
            <a:r>
              <a:rPr lang="en-US" sz="2400" b="1" dirty="0">
                <a:latin typeface="Times New Roman" panose="02020603050405020304" pitchFamily="18" charset="0"/>
                <a:cs typeface="Times New Roman" panose="02020603050405020304" pitchFamily="18" charset="0"/>
              </a:rPr>
              <a:t>Location of power plants: </a:t>
            </a:r>
            <a:r>
              <a:rPr lang="en-US" sz="2000" dirty="0">
                <a:latin typeface="Times New Roman" panose="02020603050405020304" pitchFamily="18" charset="0"/>
                <a:cs typeface="Times New Roman" panose="02020603050405020304" pitchFamily="18" charset="0"/>
              </a:rPr>
              <a:t>Water rights and energy policies vary in different states of United State as well as many other </a:t>
            </a:r>
            <a:r>
              <a:rPr lang="en-US" sz="2000" dirty="0" smtClean="0">
                <a:latin typeface="Times New Roman" panose="02020603050405020304" pitchFamily="18" charset="0"/>
                <a:cs typeface="Times New Roman" panose="02020603050405020304" pitchFamily="18" charset="0"/>
              </a:rPr>
              <a:t>nations.</a:t>
            </a:r>
          </a:p>
          <a:p>
            <a:pPr lvl="0" algn="just">
              <a:lnSpc>
                <a:spcPct val="150000"/>
              </a:lnSpc>
            </a:pPr>
            <a:r>
              <a:rPr lang="en-US" sz="2400" b="1" dirty="0" smtClean="0">
                <a:latin typeface="Times New Roman" panose="02020603050405020304" pitchFamily="18" charset="0"/>
                <a:cs typeface="Times New Roman" panose="02020603050405020304" pitchFamily="18" charset="0"/>
              </a:rPr>
              <a:t>2)</a:t>
            </a:r>
            <a:r>
              <a:rPr lang="en-US" sz="2400"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Climate </a:t>
            </a:r>
            <a:r>
              <a:rPr lang="en-US" sz="2400" b="1" dirty="0">
                <a:latin typeface="Times New Roman" panose="02020603050405020304" pitchFamily="18" charset="0"/>
                <a:cs typeface="Times New Roman" panose="02020603050405020304" pitchFamily="18" charset="0"/>
              </a:rPr>
              <a:t>change:</a:t>
            </a:r>
            <a:r>
              <a:rPr lang="en-US" sz="24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any change in precipitation patterns and temperature reduces the efficiency of thermoelectric generation and increases the demand for electricity</a:t>
            </a:r>
            <a:r>
              <a:rPr lang="en-US" sz="2000" dirty="0" smtClean="0">
                <a:latin typeface="Times New Roman" panose="02020603050405020304" pitchFamily="18" charset="0"/>
                <a:cs typeface="Times New Roman" panose="02020603050405020304" pitchFamily="18" charset="0"/>
              </a:rPr>
              <a:t>.</a:t>
            </a:r>
          </a:p>
          <a:p>
            <a:pPr algn="just">
              <a:lnSpc>
                <a:spcPct val="150000"/>
              </a:lnSpc>
            </a:pPr>
            <a:r>
              <a:rPr lang="en-US" sz="2400" b="1" dirty="0" smtClean="0">
                <a:latin typeface="Times New Roman" panose="02020603050405020304" pitchFamily="18" charset="0"/>
                <a:cs typeface="Times New Roman" panose="02020603050405020304" pitchFamily="18" charset="0"/>
              </a:rPr>
              <a:t>3) Population </a:t>
            </a:r>
            <a:r>
              <a:rPr lang="en-US" sz="2400" b="1" dirty="0">
                <a:latin typeface="Times New Roman" panose="02020603050405020304" pitchFamily="18" charset="0"/>
                <a:cs typeface="Times New Roman" panose="02020603050405020304" pitchFamily="18" charset="0"/>
              </a:rPr>
              <a:t>growth and migration patterns: </a:t>
            </a:r>
            <a:r>
              <a:rPr lang="en-US" sz="2000" dirty="0" smtClean="0">
                <a:latin typeface="Times New Roman" panose="02020603050405020304" pitchFamily="18" charset="0"/>
                <a:cs typeface="Times New Roman" panose="02020603050405020304" pitchFamily="18" charset="0"/>
              </a:rPr>
              <a:t>more population       leads to </a:t>
            </a:r>
            <a:r>
              <a:rPr lang="en-US" sz="2000" dirty="0">
                <a:latin typeface="Times New Roman" panose="02020603050405020304" pitchFamily="18" charset="0"/>
                <a:cs typeface="Times New Roman" panose="02020603050405020304" pitchFamily="18" charset="0"/>
              </a:rPr>
              <a:t>more demand for both electricity and </a:t>
            </a:r>
            <a:r>
              <a:rPr lang="en-US" sz="2000" dirty="0" smtClean="0">
                <a:latin typeface="Times New Roman" panose="02020603050405020304" pitchFamily="18" charset="0"/>
                <a:cs typeface="Times New Roman" panose="02020603050405020304" pitchFamily="18" charset="0"/>
              </a:rPr>
              <a:t>water</a:t>
            </a:r>
          </a:p>
          <a:p>
            <a:pPr marL="342900" lvl="0" indent="-342900">
              <a:buFont typeface="+mj-lt"/>
              <a:buAutoNum type="arabicParenR"/>
            </a:pPr>
            <a:endParaRPr lang="en-US" dirty="0">
              <a:latin typeface="Times New Roman" panose="02020603050405020304" pitchFamily="18" charset="0"/>
              <a:cs typeface="Times New Roman" panose="02020603050405020304" pitchFamily="18" charset="0"/>
            </a:endParaRPr>
          </a:p>
          <a:p>
            <a:pPr marL="342900" indent="-342900">
              <a:buFont typeface="+mj-lt"/>
              <a:buAutoNum type="arabicParenR"/>
            </a:pPr>
            <a:endParaRPr lang="en-US" dirty="0"/>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30435" y="2618310"/>
            <a:ext cx="2956995" cy="1579880"/>
          </a:xfrm>
          <a:prstGeom prst="rect">
            <a:avLst/>
          </a:prstGeom>
        </p:spPr>
      </p:pic>
      <p:pic>
        <p:nvPicPr>
          <p:cNvPr id="9" name="Picture 8"/>
          <p:cNvPicPr>
            <a:picLocks noChangeAspect="1"/>
          </p:cNvPicPr>
          <p:nvPr/>
        </p:nvPicPr>
        <p:blipFill rotWithShape="1">
          <a:blip r:embed="rId6">
            <a:extLst>
              <a:ext uri="{28A0092B-C50C-407E-A947-70E740481C1C}">
                <a14:useLocalDpi xmlns:a14="http://schemas.microsoft.com/office/drawing/2010/main" val="0"/>
              </a:ext>
            </a:extLst>
          </a:blip>
          <a:srcRect l="11092" t="7816" r="10571" b="5830"/>
          <a:stretch/>
        </p:blipFill>
        <p:spPr>
          <a:xfrm>
            <a:off x="9030436" y="4198190"/>
            <a:ext cx="2956995" cy="1658217"/>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30435" y="1018368"/>
            <a:ext cx="2956995" cy="1620004"/>
          </a:xfrm>
          <a:prstGeom prst="rect">
            <a:avLst/>
          </a:prstGeom>
        </p:spPr>
      </p:pic>
      <p:sp>
        <p:nvSpPr>
          <p:cNvPr id="2" name="Slide Number Placeholder 1"/>
          <p:cNvSpPr>
            <a:spLocks noGrp="1"/>
          </p:cNvSpPr>
          <p:nvPr>
            <p:ph type="sldNum" sz="quarter" idx="12"/>
          </p:nvPr>
        </p:nvSpPr>
        <p:spPr/>
        <p:txBody>
          <a:bodyPr/>
          <a:lstStyle/>
          <a:p>
            <a:fld id="{23F9D198-D6A7-4ABF-B472-04FB1D5998A9}" type="slidenum">
              <a:rPr lang="en-US" smtClean="0"/>
              <a:t>6</a:t>
            </a:fld>
            <a:endParaRPr lang="en-US"/>
          </a:p>
        </p:txBody>
      </p:sp>
    </p:spTree>
    <p:extLst>
      <p:ext uri="{BB962C8B-B14F-4D97-AF65-F5344CB8AC3E}">
        <p14:creationId xmlns:p14="http://schemas.microsoft.com/office/powerpoint/2010/main" val="649674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    Dependency </a:t>
            </a:r>
            <a:r>
              <a:rPr lang="en-US" sz="2800" b="1" dirty="0">
                <a:solidFill>
                  <a:schemeClr val="tx1"/>
                </a:solidFill>
                <a:latin typeface="Times New Roman" panose="02020603050405020304" pitchFamily="18" charset="0"/>
                <a:cs typeface="Times New Roman" panose="02020603050405020304" pitchFamily="18" charset="0"/>
              </a:rPr>
              <a:t>factors</a:t>
            </a:r>
          </a:p>
        </p:txBody>
      </p:sp>
      <p:sp>
        <p:nvSpPr>
          <p:cNvPr id="4" name="TextBox 3"/>
          <p:cNvSpPr txBox="1"/>
          <p:nvPr/>
        </p:nvSpPr>
        <p:spPr>
          <a:xfrm>
            <a:off x="731316" y="1388819"/>
            <a:ext cx="8900364" cy="3323987"/>
          </a:xfrm>
          <a:prstGeom prst="rect">
            <a:avLst/>
          </a:prstGeom>
          <a:noFill/>
        </p:spPr>
        <p:txBody>
          <a:bodyPr wrap="square" rtlCol="0">
            <a:spAutoFit/>
          </a:bodyPr>
          <a:lstStyle/>
          <a:p>
            <a:pPr algn="just">
              <a:lnSpc>
                <a:spcPct val="200000"/>
              </a:lnSpc>
            </a:pPr>
            <a:r>
              <a:rPr lang="en-US" sz="2400" b="1" dirty="0">
                <a:latin typeface="Times New Roman" panose="02020603050405020304" pitchFamily="18" charset="0"/>
                <a:cs typeface="Times New Roman" panose="02020603050405020304" pitchFamily="18" charset="0"/>
              </a:rPr>
              <a:t>4</a:t>
            </a:r>
            <a:r>
              <a:rPr lang="en-US" sz="2400" b="1" dirty="0" smtClean="0">
                <a:latin typeface="Times New Roman" panose="02020603050405020304" pitchFamily="18" charset="0"/>
                <a:cs typeface="Times New Roman" panose="02020603050405020304" pitchFamily="18" charset="0"/>
              </a:rPr>
              <a:t>) Technology </a:t>
            </a:r>
            <a:r>
              <a:rPr lang="en-US" sz="2400" b="1" dirty="0">
                <a:latin typeface="Times New Roman" panose="02020603050405020304" pitchFamily="18" charset="0"/>
                <a:cs typeface="Times New Roman" panose="02020603050405020304" pitchFamily="18" charset="0"/>
              </a:rPr>
              <a:t>options: </a:t>
            </a:r>
            <a:r>
              <a:rPr lang="en-US" sz="2400" dirty="0">
                <a:latin typeface="Times New Roman" panose="02020603050405020304" pitchFamily="18" charset="0"/>
                <a:cs typeface="Times New Roman" panose="02020603050405020304" pitchFamily="18" charset="0"/>
              </a:rPr>
              <a:t>A</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power plant’s </a:t>
            </a:r>
            <a:r>
              <a:rPr lang="en-US" sz="2400" b="1" dirty="0">
                <a:latin typeface="Times New Roman" panose="02020603050405020304" pitchFamily="18" charset="0"/>
                <a:cs typeface="Times New Roman" panose="02020603050405020304" pitchFamily="18" charset="0"/>
              </a:rPr>
              <a:t>thermal efficiency </a:t>
            </a:r>
            <a:r>
              <a:rPr lang="en-US" sz="2400" dirty="0">
                <a:latin typeface="Times New Roman" panose="02020603050405020304" pitchFamily="18" charset="0"/>
                <a:cs typeface="Times New Roman" panose="02020603050405020304" pitchFamily="18" charset="0"/>
              </a:rPr>
              <a:t>and </a:t>
            </a:r>
            <a:r>
              <a:rPr lang="en-US" sz="2400" b="1" dirty="0">
                <a:latin typeface="Times New Roman" panose="02020603050405020304" pitchFamily="18" charset="0"/>
                <a:cs typeface="Times New Roman" panose="02020603050405020304" pitchFamily="18" charset="0"/>
              </a:rPr>
              <a:t>cooling system </a:t>
            </a:r>
            <a:r>
              <a:rPr lang="en-US" sz="2400" dirty="0" smtClean="0">
                <a:latin typeface="Times New Roman" panose="02020603050405020304" pitchFamily="18" charset="0"/>
                <a:cs typeface="Times New Roman" panose="02020603050405020304" pitchFamily="18" charset="0"/>
              </a:rPr>
              <a:t>determines the </a:t>
            </a:r>
            <a:r>
              <a:rPr lang="en-US" sz="2400" dirty="0">
                <a:latin typeface="Times New Roman" panose="02020603050405020304" pitchFamily="18" charset="0"/>
                <a:cs typeface="Times New Roman" panose="02020603050405020304" pitchFamily="18" charset="0"/>
              </a:rPr>
              <a:t>amount of </a:t>
            </a:r>
            <a:r>
              <a:rPr lang="en-US" sz="2400" dirty="0" smtClean="0">
                <a:latin typeface="Times New Roman" panose="02020603050405020304" pitchFamily="18" charset="0"/>
                <a:cs typeface="Times New Roman" panose="02020603050405020304" pitchFamily="18" charset="0"/>
              </a:rPr>
              <a:t>water withdrawal and consumption. </a:t>
            </a:r>
            <a:r>
              <a:rPr lang="en-US" sz="2400" dirty="0">
                <a:latin typeface="Times New Roman" panose="02020603050405020304" pitchFamily="18" charset="0"/>
                <a:cs typeface="Times New Roman" panose="02020603050405020304" pitchFamily="18" charset="0"/>
              </a:rPr>
              <a:t>Some of the technologies might withdraw a tremendous amount of </a:t>
            </a:r>
            <a:r>
              <a:rPr lang="en-US" sz="2400" dirty="0" smtClean="0">
                <a:latin typeface="Times New Roman" panose="02020603050405020304" pitchFamily="18" charset="0"/>
                <a:cs typeface="Times New Roman" panose="02020603050405020304" pitchFamily="18" charset="0"/>
              </a:rPr>
              <a:t>water </a:t>
            </a:r>
            <a:r>
              <a:rPr lang="en-US" sz="2400" dirty="0">
                <a:latin typeface="Times New Roman" panose="02020603050405020304" pitchFamily="18" charset="0"/>
                <a:cs typeface="Times New Roman" panose="02020603050405020304" pitchFamily="18" charset="0"/>
              </a:rPr>
              <a:t>while only a small percentage is evaporated.</a:t>
            </a:r>
          </a:p>
          <a:p>
            <a:endParaRPr lang="en-US" dirty="0">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96660" y="596766"/>
            <a:ext cx="986839" cy="1352550"/>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96660" y="2008045"/>
            <a:ext cx="1136202" cy="1304113"/>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49968" y="3370887"/>
            <a:ext cx="1229586" cy="1341366"/>
          </a:xfrm>
          <a:prstGeom prst="rect">
            <a:avLst/>
          </a:prstGeom>
        </p:spPr>
      </p:pic>
      <p:pic>
        <p:nvPicPr>
          <p:cNvPr id="15" name="Pictur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30424" y="4881588"/>
            <a:ext cx="1068673" cy="1509096"/>
          </a:xfrm>
          <a:prstGeom prst="rect">
            <a:avLst/>
          </a:prstGeom>
        </p:spPr>
      </p:pic>
      <p:sp>
        <p:nvSpPr>
          <p:cNvPr id="2" name="Slide Number Placeholder 1"/>
          <p:cNvSpPr>
            <a:spLocks noGrp="1"/>
          </p:cNvSpPr>
          <p:nvPr>
            <p:ph type="sldNum" sz="quarter" idx="12"/>
          </p:nvPr>
        </p:nvSpPr>
        <p:spPr/>
        <p:txBody>
          <a:bodyPr/>
          <a:lstStyle/>
          <a:p>
            <a:fld id="{23F9D198-D6A7-4ABF-B472-04FB1D5998A9}" type="slidenum">
              <a:rPr lang="en-US" smtClean="0"/>
              <a:t>7</a:t>
            </a:fld>
            <a:endParaRPr lang="en-US"/>
          </a:p>
        </p:txBody>
      </p:sp>
    </p:spTree>
    <p:extLst>
      <p:ext uri="{BB962C8B-B14F-4D97-AF65-F5344CB8AC3E}">
        <p14:creationId xmlns:p14="http://schemas.microsoft.com/office/powerpoint/2010/main" val="286855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      Why California !!!</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10" name="Rectangle 9"/>
          <p:cNvSpPr/>
          <p:nvPr/>
        </p:nvSpPr>
        <p:spPr>
          <a:xfrm>
            <a:off x="609600" y="1481434"/>
            <a:ext cx="8519160" cy="4893647"/>
          </a:xfrm>
          <a:prstGeom prst="rect">
            <a:avLst/>
          </a:prstGeom>
        </p:spPr>
        <p:txBody>
          <a:bodyPr wrap="square">
            <a:spAutoFit/>
          </a:bodyPr>
          <a:lstStyle/>
          <a:p>
            <a:pPr marL="342900" indent="-342900" algn="just">
              <a:lnSpc>
                <a:spcPct val="20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Recent drought emergency throughout the entire US especially in 2012 was an alarm for the power sector of vulnerability of this sector to water shortage. </a:t>
            </a:r>
            <a:endParaRPr lang="en-US" sz="2400" dirty="0" smtClean="0">
              <a:latin typeface="Times New Roman" panose="02020603050405020304" pitchFamily="18" charset="0"/>
              <a:cs typeface="Times New Roman" panose="02020603050405020304" pitchFamily="18" charset="0"/>
            </a:endParaRPr>
          </a:p>
          <a:p>
            <a:pPr marL="342900" indent="-342900" algn="just">
              <a:lnSpc>
                <a:spcPct val="20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Between all 50 United States, California is facing a </a:t>
            </a:r>
            <a:r>
              <a:rPr lang="en-US" sz="2400" dirty="0" smtClean="0">
                <a:latin typeface="Times New Roman" panose="02020603050405020304" pitchFamily="18" charset="0"/>
                <a:cs typeface="Times New Roman" panose="02020603050405020304" pitchFamily="18" charset="0"/>
              </a:rPr>
              <a:t>the worst </a:t>
            </a:r>
            <a:r>
              <a:rPr lang="en-US" sz="2400" dirty="0">
                <a:latin typeface="Times New Roman" panose="02020603050405020304" pitchFamily="18" charset="0"/>
                <a:cs typeface="Times New Roman" panose="02020603050405020304" pitchFamily="18" charset="0"/>
              </a:rPr>
              <a:t>water </a:t>
            </a:r>
            <a:r>
              <a:rPr lang="en-US" sz="2400" dirty="0" smtClean="0">
                <a:latin typeface="Times New Roman" panose="02020603050405020304" pitchFamily="18" charset="0"/>
                <a:cs typeface="Times New Roman" panose="02020603050405020304" pitchFamily="18" charset="0"/>
              </a:rPr>
              <a:t>shortage</a:t>
            </a:r>
          </a:p>
          <a:p>
            <a:pPr>
              <a:lnSpc>
                <a:spcPct val="150000"/>
              </a:lnSpc>
            </a:pPr>
            <a:endParaRPr lang="en-US" sz="2400" dirty="0" smtClean="0">
              <a:latin typeface="Times New Roman" panose="02020603050405020304" pitchFamily="18" charset="0"/>
              <a:cs typeface="Times New Roman" panose="02020603050405020304" pitchFamily="18" charset="0"/>
            </a:endParaRPr>
          </a:p>
          <a:p>
            <a:pPr>
              <a:lnSpc>
                <a:spcPct val="150000"/>
              </a:lnSpc>
            </a:pPr>
            <a:endParaRPr lang="en-US" sz="2400" dirty="0">
              <a:latin typeface="Times New Roman" panose="02020603050405020304" pitchFamily="18" charset="0"/>
              <a:cs typeface="Times New Roman" panose="02020603050405020304" pitchFamily="18" charset="0"/>
            </a:endParaRPr>
          </a:p>
        </p:txBody>
      </p:sp>
      <p:sp>
        <p:nvSpPr>
          <p:cNvPr id="12" name="Oval 11"/>
          <p:cNvSpPr/>
          <p:nvPr/>
        </p:nvSpPr>
        <p:spPr>
          <a:xfrm rot="10800000">
            <a:off x="9692608" y="4381500"/>
            <a:ext cx="2159606" cy="1695791"/>
          </a:xfrm>
          <a:prstGeom prst="ellipse">
            <a:avLst/>
          </a:prstGeom>
          <a:blipFill dpi="0" rotWithShape="1">
            <a:blip r:embed="rId5">
              <a:alphaModFix amt="5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985000" y="5562600"/>
            <a:ext cx="914400" cy="825500"/>
          </a:xfrm>
          <a:prstGeom prst="ellipse">
            <a:avLst/>
          </a:prstGeom>
          <a:blipFill>
            <a:blip r:embed="rId6">
              <a:alphaModFix amt="56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rot="2177487">
            <a:off x="8531959" y="6369973"/>
            <a:ext cx="869661" cy="771420"/>
          </a:xfrm>
          <a:prstGeom prst="ellipse">
            <a:avLst/>
          </a:prstGeom>
          <a:blipFill dpi="0" rotWithShape="1">
            <a:blip r:embed="rId6">
              <a:alphaModFix amt="39000"/>
            </a:blip>
            <a:srcRect/>
            <a:stretch>
              <a:fillRect/>
            </a:stretch>
          </a:blipFill>
          <a:ln>
            <a:noFill/>
          </a:ln>
          <a:effectLst>
            <a:outerShdw blurRad="50800" dist="50800" dir="5400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rot="19992207">
            <a:off x="11589822" y="4087255"/>
            <a:ext cx="869661" cy="771420"/>
          </a:xfrm>
          <a:prstGeom prst="ellipse">
            <a:avLst/>
          </a:prstGeom>
          <a:blipFill dpi="0" rotWithShape="1">
            <a:blip r:embed="rId6">
              <a:alphaModFix amt="39000"/>
            </a:blip>
            <a:srcRect/>
            <a:stretch>
              <a:fillRect/>
            </a:stretch>
          </a:blipFill>
          <a:ln>
            <a:noFill/>
          </a:ln>
          <a:effectLst>
            <a:outerShdw blurRad="50800" dist="50800" dir="5400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23F9D198-D6A7-4ABF-B472-04FB1D5998A9}" type="slidenum">
              <a:rPr lang="en-US" smtClean="0"/>
              <a:t>8</a:t>
            </a:fld>
            <a:endParaRPr lang="en-US"/>
          </a:p>
        </p:txBody>
      </p:sp>
    </p:spTree>
    <p:extLst>
      <p:ext uri="{BB962C8B-B14F-4D97-AF65-F5344CB8AC3E}">
        <p14:creationId xmlns:p14="http://schemas.microsoft.com/office/powerpoint/2010/main" val="1312111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4396" t="35139" r="12229" b="29567"/>
          <a:stretch/>
        </p:blipFill>
        <p:spPr>
          <a:xfrm>
            <a:off x="9976515" y="27297"/>
            <a:ext cx="2156347" cy="7779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082138"/>
            <a:ext cx="1462630" cy="1775861"/>
          </a:xfrm>
          <a:prstGeom prst="rect">
            <a:avLst/>
          </a:prstGeom>
        </p:spPr>
      </p:pic>
      <p:sp>
        <p:nvSpPr>
          <p:cNvPr id="7" name="Rectangle 6"/>
          <p:cNvSpPr/>
          <p:nvPr/>
        </p:nvSpPr>
        <p:spPr>
          <a:xfrm>
            <a:off x="0" y="250257"/>
            <a:ext cx="5640403" cy="693019"/>
          </a:xfrm>
          <a:prstGeom prst="rect">
            <a:avLst/>
          </a:prstGeom>
          <a:solidFill>
            <a:srgbClr val="83B5E0"/>
          </a:solidFill>
          <a:ln w="3175">
            <a:noFill/>
          </a:ln>
          <a:effectLst>
            <a:softEdge rad="63500"/>
          </a:effectLst>
        </p:spPr>
        <p:style>
          <a:lnRef idx="2">
            <a:schemeClr val="accent1">
              <a:shade val="50000"/>
            </a:schemeClr>
          </a:lnRef>
          <a:fillRef idx="1003">
            <a:schemeClr val="lt2"/>
          </a:fillRef>
          <a:effectRef idx="0">
            <a:schemeClr val="accent1"/>
          </a:effectRef>
          <a:fontRef idx="minor">
            <a:schemeClr val="lt1"/>
          </a:fontRef>
        </p:style>
        <p:txBody>
          <a:bodyPr rtlCol="0" anchor="ctr"/>
          <a:lstStyle/>
          <a:p>
            <a:r>
              <a:rPr lang="en-US" sz="2800" b="1" dirty="0" smtClean="0">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California Drought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731316" y="1143000"/>
            <a:ext cx="10241484" cy="2554545"/>
          </a:xfrm>
          <a:prstGeom prst="rect">
            <a:avLst/>
          </a:prstGeom>
          <a:noFill/>
        </p:spPr>
        <p:txBody>
          <a:bodyPr wrap="square" rtlCol="0">
            <a:spAutoFit/>
          </a:bodyPr>
          <a:lstStyle/>
          <a:p>
            <a:pPr marL="342900" indent="-342900">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Based on drought statistics 2015 was California’s fourth consecutive dry year and it has been forecasted that 2016 will be even drier</a:t>
            </a:r>
            <a:r>
              <a:rPr lang="en-US" sz="2000" dirty="0" smtClean="0">
                <a:latin typeface="Times New Roman" panose="02020603050405020304" pitchFamily="18" charset="0"/>
                <a:cs typeface="Times New Roman" panose="02020603050405020304" pitchFamily="18" charset="0"/>
              </a:rPr>
              <a:t>.</a:t>
            </a:r>
          </a:p>
          <a:p>
            <a:pPr marL="342900" indent="-342900">
              <a:lnSpc>
                <a:spcPct val="20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They started water saving regulations in 2012 and added a lot of restricted laws and limitations in water consumption for various sectors since then</a:t>
            </a: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6515" y="3505750"/>
            <a:ext cx="7620000" cy="3152775"/>
          </a:xfrm>
          <a:prstGeom prst="rect">
            <a:avLst/>
          </a:prstGeom>
        </p:spPr>
      </p:pic>
      <p:sp>
        <p:nvSpPr>
          <p:cNvPr id="2" name="TextBox 1"/>
          <p:cNvSpPr txBox="1"/>
          <p:nvPr/>
        </p:nvSpPr>
        <p:spPr>
          <a:xfrm>
            <a:off x="3821610" y="6138041"/>
            <a:ext cx="6653048"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2011                2012                2013                2014                2015</a:t>
            </a:r>
            <a:endParaRPr lang="en-US"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23F9D198-D6A7-4ABF-B472-04FB1D5998A9}" type="slidenum">
              <a:rPr lang="en-US" smtClean="0"/>
              <a:t>9</a:t>
            </a:fld>
            <a:endParaRPr lang="en-US"/>
          </a:p>
        </p:txBody>
      </p:sp>
    </p:spTree>
    <p:extLst>
      <p:ext uri="{BB962C8B-B14F-4D97-AF65-F5344CB8AC3E}">
        <p14:creationId xmlns:p14="http://schemas.microsoft.com/office/powerpoint/2010/main" val="3949970500"/>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Droplet</Template>
  <TotalTime>7415</TotalTime>
  <Words>4776</Words>
  <Application>Microsoft Office PowerPoint</Application>
  <PresentationFormat>Widescreen</PresentationFormat>
  <Paragraphs>726</Paragraphs>
  <Slides>56</Slides>
  <Notes>40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56</vt:i4>
      </vt:variant>
    </vt:vector>
  </HeadingPairs>
  <TitlesOfParts>
    <vt:vector size="63" baseType="lpstr">
      <vt:lpstr>Arial</vt:lpstr>
      <vt:lpstr>Calibri</vt:lpstr>
      <vt:lpstr>Cambria Math</vt:lpstr>
      <vt:lpstr>Times New Roman</vt:lpstr>
      <vt:lpstr>Tw Cen MT</vt:lpstr>
      <vt:lpstr>Wingdings</vt:lpstr>
      <vt:lpstr>Droplet</vt:lpstr>
      <vt:lpstr>WATER WITHDRAWAL AND CONSUMPTION REDUCTION ANALYSIS FOR ELECTRICAL ENERGY GENERATION SYSTEMs  by Narjes Nouri  Under the Supervision of Professor  Hamid Seifoddini Adel Nasiri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 </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Farhad Balali</dc:creator>
  <cp:lastModifiedBy>Farhad Balali</cp:lastModifiedBy>
  <cp:revision>207</cp:revision>
  <dcterms:created xsi:type="dcterms:W3CDTF">2015-11-21T19:37:26Z</dcterms:created>
  <dcterms:modified xsi:type="dcterms:W3CDTF">2015-12-14T21:18:12Z</dcterms:modified>
</cp:coreProperties>
</file>