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00C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88935E-33F6-4BB0-9B37-2EF2E335653A}" v="1" dt="2020-03-05T16:22:06.7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4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89847" indent="0" algn="ctr">
              <a:buNone/>
              <a:defRPr>
                <a:solidFill>
                  <a:schemeClr val="tx1">
                    <a:tint val="75000"/>
                  </a:schemeClr>
                </a:solidFill>
              </a:defRPr>
            </a:lvl2pPr>
            <a:lvl3pPr marL="979694" indent="0" algn="ctr">
              <a:buNone/>
              <a:defRPr>
                <a:solidFill>
                  <a:schemeClr val="tx1">
                    <a:tint val="75000"/>
                  </a:schemeClr>
                </a:solidFill>
              </a:defRPr>
            </a:lvl3pPr>
            <a:lvl4pPr marL="1469541" indent="0" algn="ctr">
              <a:buNone/>
              <a:defRPr>
                <a:solidFill>
                  <a:schemeClr val="tx1">
                    <a:tint val="75000"/>
                  </a:schemeClr>
                </a:solidFill>
              </a:defRPr>
            </a:lvl4pPr>
            <a:lvl5pPr marL="1959388" indent="0" algn="ctr">
              <a:buNone/>
              <a:defRPr>
                <a:solidFill>
                  <a:schemeClr val="tx1">
                    <a:tint val="75000"/>
                  </a:schemeClr>
                </a:solidFill>
              </a:defRPr>
            </a:lvl5pPr>
            <a:lvl6pPr marL="2449235" indent="0" algn="ctr">
              <a:buNone/>
              <a:defRPr>
                <a:solidFill>
                  <a:schemeClr val="tx1">
                    <a:tint val="75000"/>
                  </a:schemeClr>
                </a:solidFill>
              </a:defRPr>
            </a:lvl6pPr>
            <a:lvl7pPr marL="2939082" indent="0" algn="ctr">
              <a:buNone/>
              <a:defRPr>
                <a:solidFill>
                  <a:schemeClr val="tx1">
                    <a:tint val="75000"/>
                  </a:schemeClr>
                </a:solidFill>
              </a:defRPr>
            </a:lvl7pPr>
            <a:lvl8pPr marL="3428928" indent="0" algn="ctr">
              <a:buNone/>
              <a:defRPr>
                <a:solidFill>
                  <a:schemeClr val="tx1">
                    <a:tint val="75000"/>
                  </a:schemeClr>
                </a:solidFill>
              </a:defRPr>
            </a:lvl8pPr>
            <a:lvl9pPr marL="391877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429416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69377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215351" y="1317625"/>
            <a:ext cx="6582833" cy="28087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62618" y="1317625"/>
            <a:ext cx="19549533" cy="28087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834185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94659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2075"/>
          </a:xfrm>
        </p:spPr>
        <p:txBody>
          <a:bodyPr anchor="t"/>
          <a:lstStyle>
            <a:lvl1pPr algn="l">
              <a:defRPr sz="4281"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156">
                <a:solidFill>
                  <a:schemeClr val="tx1">
                    <a:tint val="75000"/>
                  </a:schemeClr>
                </a:solidFill>
              </a:defRPr>
            </a:lvl1pPr>
            <a:lvl2pPr marL="489847" indent="0">
              <a:buNone/>
              <a:defRPr sz="1938">
                <a:solidFill>
                  <a:schemeClr val="tx1">
                    <a:tint val="75000"/>
                  </a:schemeClr>
                </a:solidFill>
              </a:defRPr>
            </a:lvl2pPr>
            <a:lvl3pPr marL="979694" indent="0">
              <a:buNone/>
              <a:defRPr sz="1719">
                <a:solidFill>
                  <a:schemeClr val="tx1">
                    <a:tint val="75000"/>
                  </a:schemeClr>
                </a:solidFill>
              </a:defRPr>
            </a:lvl3pPr>
            <a:lvl4pPr marL="1469541" indent="0">
              <a:buNone/>
              <a:defRPr sz="1500">
                <a:solidFill>
                  <a:schemeClr val="tx1">
                    <a:tint val="75000"/>
                  </a:schemeClr>
                </a:solidFill>
              </a:defRPr>
            </a:lvl4pPr>
            <a:lvl5pPr marL="1959388" indent="0">
              <a:buNone/>
              <a:defRPr sz="1500">
                <a:solidFill>
                  <a:schemeClr val="tx1">
                    <a:tint val="75000"/>
                  </a:schemeClr>
                </a:solidFill>
              </a:defRPr>
            </a:lvl5pPr>
            <a:lvl6pPr marL="2449235" indent="0">
              <a:buNone/>
              <a:defRPr sz="1500">
                <a:solidFill>
                  <a:schemeClr val="tx1">
                    <a:tint val="75000"/>
                  </a:schemeClr>
                </a:solidFill>
              </a:defRPr>
            </a:lvl6pPr>
            <a:lvl7pPr marL="2939082" indent="0">
              <a:buNone/>
              <a:defRPr sz="1500">
                <a:solidFill>
                  <a:schemeClr val="tx1">
                    <a:tint val="75000"/>
                  </a:schemeClr>
                </a:solidFill>
              </a:defRPr>
            </a:lvl7pPr>
            <a:lvl8pPr marL="3428928" indent="0">
              <a:buNone/>
              <a:defRPr sz="1500">
                <a:solidFill>
                  <a:schemeClr val="tx1">
                    <a:tint val="75000"/>
                  </a:schemeClr>
                </a:solidFill>
              </a:defRPr>
            </a:lvl8pPr>
            <a:lvl9pPr marL="3918776"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937457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62618" y="7680325"/>
            <a:ext cx="13066183" cy="21724938"/>
          </a:xfrm>
        </p:spPr>
        <p:txBody>
          <a:bodyPr/>
          <a:lstStyle>
            <a:lvl1pPr>
              <a:defRPr sz="3000"/>
            </a:lvl1pPr>
            <a:lvl2pPr>
              <a:defRPr sz="2563"/>
            </a:lvl2pPr>
            <a:lvl3pPr>
              <a:defRPr sz="2156"/>
            </a:lvl3pPr>
            <a:lvl4pPr>
              <a:defRPr sz="1938"/>
            </a:lvl4pPr>
            <a:lvl5pPr>
              <a:defRPr sz="1938"/>
            </a:lvl5pPr>
            <a:lvl6pPr>
              <a:defRPr sz="1938"/>
            </a:lvl6pPr>
            <a:lvl7pPr>
              <a:defRPr sz="1938"/>
            </a:lvl7pPr>
            <a:lvl8pPr>
              <a:defRPr sz="1938"/>
            </a:lvl8pPr>
            <a:lvl9pPr>
              <a:defRPr sz="193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4732001" y="7680325"/>
            <a:ext cx="13066184" cy="21724938"/>
          </a:xfrm>
        </p:spPr>
        <p:txBody>
          <a:bodyPr/>
          <a:lstStyle>
            <a:lvl1pPr>
              <a:defRPr sz="3000"/>
            </a:lvl1pPr>
            <a:lvl2pPr>
              <a:defRPr sz="2563"/>
            </a:lvl2pPr>
            <a:lvl3pPr>
              <a:defRPr sz="2156"/>
            </a:lvl3pPr>
            <a:lvl4pPr>
              <a:defRPr sz="1938"/>
            </a:lvl4pPr>
            <a:lvl5pPr>
              <a:defRPr sz="1938"/>
            </a:lvl5pPr>
            <a:lvl6pPr>
              <a:defRPr sz="1938"/>
            </a:lvl6pPr>
            <a:lvl7pPr>
              <a:defRPr sz="1938"/>
            </a:lvl7pPr>
            <a:lvl8pPr>
              <a:defRPr sz="1938"/>
            </a:lvl8pPr>
            <a:lvl9pPr>
              <a:defRPr sz="193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331309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3"/>
            <a:ext cx="5386917" cy="639762"/>
          </a:xfrm>
        </p:spPr>
        <p:txBody>
          <a:bodyPr anchor="b"/>
          <a:lstStyle>
            <a:lvl1pPr marL="0" indent="0">
              <a:buNone/>
              <a:defRPr sz="2563" b="1"/>
            </a:lvl1pPr>
            <a:lvl2pPr marL="489847" indent="0">
              <a:buNone/>
              <a:defRPr sz="2156" b="1"/>
            </a:lvl2pPr>
            <a:lvl3pPr marL="979694" indent="0">
              <a:buNone/>
              <a:defRPr sz="1938" b="1"/>
            </a:lvl3pPr>
            <a:lvl4pPr marL="1469541" indent="0">
              <a:buNone/>
              <a:defRPr sz="1719" b="1"/>
            </a:lvl4pPr>
            <a:lvl5pPr marL="1959388" indent="0">
              <a:buNone/>
              <a:defRPr sz="1719" b="1"/>
            </a:lvl5pPr>
            <a:lvl6pPr marL="2449235" indent="0">
              <a:buNone/>
              <a:defRPr sz="1719" b="1"/>
            </a:lvl6pPr>
            <a:lvl7pPr marL="2939082" indent="0">
              <a:buNone/>
              <a:defRPr sz="1719" b="1"/>
            </a:lvl7pPr>
            <a:lvl8pPr marL="3428928" indent="0">
              <a:buNone/>
              <a:defRPr sz="1719" b="1"/>
            </a:lvl8pPr>
            <a:lvl9pPr marL="3918776" indent="0">
              <a:buNone/>
              <a:defRPr sz="1719"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8"/>
          </a:xfrm>
        </p:spPr>
        <p:txBody>
          <a:bodyPr/>
          <a:lstStyle>
            <a:lvl1pPr>
              <a:defRPr sz="2563"/>
            </a:lvl1pPr>
            <a:lvl2pPr>
              <a:defRPr sz="2156"/>
            </a:lvl2pPr>
            <a:lvl3pPr>
              <a:defRPr sz="1938"/>
            </a:lvl3pPr>
            <a:lvl4pPr>
              <a:defRPr sz="1719"/>
            </a:lvl4pPr>
            <a:lvl5pPr>
              <a:defRPr sz="1719"/>
            </a:lvl5pPr>
            <a:lvl6pPr>
              <a:defRPr sz="1719"/>
            </a:lvl6pPr>
            <a:lvl7pPr>
              <a:defRPr sz="1719"/>
            </a:lvl7pPr>
            <a:lvl8pPr>
              <a:defRPr sz="1719"/>
            </a:lvl8pPr>
            <a:lvl9pPr>
              <a:defRPr sz="171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563" b="1"/>
            </a:lvl1pPr>
            <a:lvl2pPr marL="489847" indent="0">
              <a:buNone/>
              <a:defRPr sz="2156" b="1"/>
            </a:lvl2pPr>
            <a:lvl3pPr marL="979694" indent="0">
              <a:buNone/>
              <a:defRPr sz="1938" b="1"/>
            </a:lvl3pPr>
            <a:lvl4pPr marL="1469541" indent="0">
              <a:buNone/>
              <a:defRPr sz="1719" b="1"/>
            </a:lvl4pPr>
            <a:lvl5pPr marL="1959388" indent="0">
              <a:buNone/>
              <a:defRPr sz="1719" b="1"/>
            </a:lvl5pPr>
            <a:lvl6pPr marL="2449235" indent="0">
              <a:buNone/>
              <a:defRPr sz="1719" b="1"/>
            </a:lvl6pPr>
            <a:lvl7pPr marL="2939082" indent="0">
              <a:buNone/>
              <a:defRPr sz="1719" b="1"/>
            </a:lvl7pPr>
            <a:lvl8pPr marL="3428928" indent="0">
              <a:buNone/>
              <a:defRPr sz="1719" b="1"/>
            </a:lvl8pPr>
            <a:lvl9pPr marL="3918776" indent="0">
              <a:buNone/>
              <a:defRPr sz="1719"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563"/>
            </a:lvl1pPr>
            <a:lvl2pPr>
              <a:defRPr sz="2156"/>
            </a:lvl2pPr>
            <a:lvl3pPr>
              <a:defRPr sz="1938"/>
            </a:lvl3pPr>
            <a:lvl4pPr>
              <a:defRPr sz="1719"/>
            </a:lvl4pPr>
            <a:lvl5pPr>
              <a:defRPr sz="1719"/>
            </a:lvl5pPr>
            <a:lvl6pPr>
              <a:defRPr sz="1719"/>
            </a:lvl6pPr>
            <a:lvl7pPr>
              <a:defRPr sz="1719"/>
            </a:lvl7pPr>
            <a:lvl8pPr>
              <a:defRPr sz="1719"/>
            </a:lvl8pPr>
            <a:lvl9pPr>
              <a:defRPr sz="171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7159EA7-A7D6-4D1B-BA50-0B767FE5D66F}" type="datetimeFigureOut">
              <a:rPr lang="en-US" smtClean="0"/>
              <a:t>3/12/2020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351701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7159EA7-A7D6-4D1B-BA50-0B767FE5D66F}" type="datetimeFigureOut">
              <a:rPr lang="en-US" smtClean="0"/>
              <a:t>3/12/2020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239944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159EA7-A7D6-4D1B-BA50-0B767FE5D66F}" type="datetimeFigureOut">
              <a:rPr lang="en-US" smtClean="0"/>
              <a:t>3/12/2020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779026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156"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438"/>
            </a:lvl1pPr>
            <a:lvl2pPr>
              <a:defRPr sz="3000"/>
            </a:lvl2pPr>
            <a:lvl3pPr>
              <a:defRPr sz="2563"/>
            </a:lvl3pPr>
            <a:lvl4pPr>
              <a:defRPr sz="2156"/>
            </a:lvl4pPr>
            <a:lvl5pPr>
              <a:defRPr sz="2156"/>
            </a:lvl5pPr>
            <a:lvl6pPr>
              <a:defRPr sz="2156"/>
            </a:lvl6pPr>
            <a:lvl7pPr>
              <a:defRPr sz="2156"/>
            </a:lvl7pPr>
            <a:lvl8pPr>
              <a:defRPr sz="2156"/>
            </a:lvl8pPr>
            <a:lvl9pPr>
              <a:defRPr sz="215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500"/>
            </a:lvl1pPr>
            <a:lvl2pPr marL="489847" indent="0">
              <a:buNone/>
              <a:defRPr sz="1281"/>
            </a:lvl2pPr>
            <a:lvl3pPr marL="979694" indent="0">
              <a:buNone/>
              <a:defRPr sz="1063"/>
            </a:lvl3pPr>
            <a:lvl4pPr marL="1469541" indent="0">
              <a:buNone/>
              <a:defRPr sz="969"/>
            </a:lvl4pPr>
            <a:lvl5pPr marL="1959388" indent="0">
              <a:buNone/>
              <a:defRPr sz="969"/>
            </a:lvl5pPr>
            <a:lvl6pPr marL="2449235" indent="0">
              <a:buNone/>
              <a:defRPr sz="969"/>
            </a:lvl6pPr>
            <a:lvl7pPr marL="2939082" indent="0">
              <a:buNone/>
              <a:defRPr sz="969"/>
            </a:lvl7pPr>
            <a:lvl8pPr marL="3428928" indent="0">
              <a:buNone/>
              <a:defRPr sz="969"/>
            </a:lvl8pPr>
            <a:lvl9pPr marL="3918776" indent="0">
              <a:buNone/>
              <a:defRPr sz="969"/>
            </a:lvl9pPr>
          </a:lstStyle>
          <a:p>
            <a:pPr lvl="0"/>
            <a:r>
              <a:rPr lang="en-US"/>
              <a:t>Click to edit Master text styles</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805275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156"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438"/>
            </a:lvl1pPr>
            <a:lvl2pPr marL="489847" indent="0">
              <a:buNone/>
              <a:defRPr sz="3000"/>
            </a:lvl2pPr>
            <a:lvl3pPr marL="979694" indent="0">
              <a:buNone/>
              <a:defRPr sz="2563"/>
            </a:lvl3pPr>
            <a:lvl4pPr marL="1469541" indent="0">
              <a:buNone/>
              <a:defRPr sz="2156"/>
            </a:lvl4pPr>
            <a:lvl5pPr marL="1959388" indent="0">
              <a:buNone/>
              <a:defRPr sz="2156"/>
            </a:lvl5pPr>
            <a:lvl6pPr marL="2449235" indent="0">
              <a:buNone/>
              <a:defRPr sz="2156"/>
            </a:lvl6pPr>
            <a:lvl7pPr marL="2939082" indent="0">
              <a:buNone/>
              <a:defRPr sz="2156"/>
            </a:lvl7pPr>
            <a:lvl8pPr marL="3428928" indent="0">
              <a:buNone/>
              <a:defRPr sz="2156"/>
            </a:lvl8pPr>
            <a:lvl9pPr marL="3918776" indent="0">
              <a:buNone/>
              <a:defRPr sz="2156"/>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500"/>
            </a:lvl1pPr>
            <a:lvl2pPr marL="489847" indent="0">
              <a:buNone/>
              <a:defRPr sz="1281"/>
            </a:lvl2pPr>
            <a:lvl3pPr marL="979694" indent="0">
              <a:buNone/>
              <a:defRPr sz="1063"/>
            </a:lvl3pPr>
            <a:lvl4pPr marL="1469541" indent="0">
              <a:buNone/>
              <a:defRPr sz="969"/>
            </a:lvl4pPr>
            <a:lvl5pPr marL="1959388" indent="0">
              <a:buNone/>
              <a:defRPr sz="969"/>
            </a:lvl5pPr>
            <a:lvl6pPr marL="2449235" indent="0">
              <a:buNone/>
              <a:defRPr sz="969"/>
            </a:lvl6pPr>
            <a:lvl7pPr marL="2939082" indent="0">
              <a:buNone/>
              <a:defRPr sz="969"/>
            </a:lvl7pPr>
            <a:lvl8pPr marL="3428928" indent="0">
              <a:buNone/>
              <a:defRPr sz="969"/>
            </a:lvl8pPr>
            <a:lvl9pPr marL="3918776" indent="0">
              <a:buNone/>
              <a:defRPr sz="969"/>
            </a:lvl9pPr>
          </a:lstStyle>
          <a:p>
            <a:pPr lvl="0"/>
            <a:r>
              <a:rPr lang="en-US"/>
              <a:t>Click to edit Master text styles</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558335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313502" tIns="156751" rIns="313502" bIns="156751"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313502" tIns="156751" rIns="313502" bIns="15675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0"/>
            <a:ext cx="2844800" cy="365125"/>
          </a:xfrm>
          <a:prstGeom prst="rect">
            <a:avLst/>
          </a:prstGeom>
        </p:spPr>
        <p:txBody>
          <a:bodyPr vert="horz" lIns="313502" tIns="156751" rIns="313502" bIns="156751" rtlCol="0" anchor="ctr"/>
          <a:lstStyle>
            <a:lvl1pPr algn="l">
              <a:defRPr sz="1281">
                <a:solidFill>
                  <a:schemeClr val="tx1">
                    <a:tint val="75000"/>
                  </a:schemeClr>
                </a:solidFill>
              </a:defRPr>
            </a:lvl1pPr>
          </a:lstStyle>
          <a:p>
            <a:fld id="{47159EA7-A7D6-4D1B-BA50-0B767FE5D66F}" type="datetimeFigureOut">
              <a:rPr lang="en-US" smtClean="0"/>
              <a:t>3/12/2020</a:t>
            </a:fld>
            <a:endParaRPr lang="en-US"/>
          </a:p>
        </p:txBody>
      </p:sp>
      <p:sp>
        <p:nvSpPr>
          <p:cNvPr id="5" name="Footer Placeholder 4"/>
          <p:cNvSpPr>
            <a:spLocks noGrp="1"/>
          </p:cNvSpPr>
          <p:nvPr>
            <p:ph type="ftr" sz="quarter" idx="3"/>
          </p:nvPr>
        </p:nvSpPr>
        <p:spPr>
          <a:xfrm>
            <a:off x="4165600" y="6356350"/>
            <a:ext cx="3860800" cy="365125"/>
          </a:xfrm>
          <a:prstGeom prst="rect">
            <a:avLst/>
          </a:prstGeom>
        </p:spPr>
        <p:txBody>
          <a:bodyPr vert="horz" lIns="313502" tIns="156751" rIns="313502" bIns="156751" rtlCol="0" anchor="ctr"/>
          <a:lstStyle>
            <a:lvl1pPr algn="ctr">
              <a:defRPr sz="128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0"/>
            <a:ext cx="2844800" cy="365125"/>
          </a:xfrm>
          <a:prstGeom prst="rect">
            <a:avLst/>
          </a:prstGeom>
        </p:spPr>
        <p:txBody>
          <a:bodyPr vert="horz" lIns="313502" tIns="156751" rIns="313502" bIns="156751" rtlCol="0" anchor="ctr"/>
          <a:lstStyle>
            <a:lvl1pPr algn="r">
              <a:defRPr sz="1281">
                <a:solidFill>
                  <a:schemeClr val="tx1">
                    <a:tint val="75000"/>
                  </a:schemeClr>
                </a:solidFill>
              </a:defRPr>
            </a:lvl1pPr>
          </a:lstStyle>
          <a:p>
            <a:fld id="{0285F830-1A23-4598-AD28-855723248B0E}" type="slidenum">
              <a:rPr lang="en-US" smtClean="0"/>
              <a:t>‹#›</a:t>
            </a:fld>
            <a:endParaRPr lang="en-US"/>
          </a:p>
        </p:txBody>
      </p:sp>
    </p:spTree>
    <p:extLst>
      <p:ext uri="{BB962C8B-B14F-4D97-AF65-F5344CB8AC3E}">
        <p14:creationId xmlns:p14="http://schemas.microsoft.com/office/powerpoint/2010/main" val="31929084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79694" rtl="0" eaLnBrk="1" latinLnBrk="0" hangingPunct="1">
        <a:spcBef>
          <a:spcPct val="0"/>
        </a:spcBef>
        <a:buNone/>
        <a:defRPr sz="4719" kern="1200">
          <a:solidFill>
            <a:schemeClr val="tx1"/>
          </a:solidFill>
          <a:latin typeface="+mj-lt"/>
          <a:ea typeface="+mj-ea"/>
          <a:cs typeface="+mj-cs"/>
        </a:defRPr>
      </a:lvl1pPr>
    </p:titleStyle>
    <p:bodyStyle>
      <a:lvl1pPr marL="367385" indent="-367385" algn="l" defTabSz="979694" rtl="0" eaLnBrk="1" latinLnBrk="0" hangingPunct="1">
        <a:spcBef>
          <a:spcPct val="20000"/>
        </a:spcBef>
        <a:buFont typeface="Arial" pitchFamily="34" charset="0"/>
        <a:buChar char="•"/>
        <a:defRPr sz="3438" kern="1200">
          <a:solidFill>
            <a:schemeClr val="tx1"/>
          </a:solidFill>
          <a:latin typeface="+mn-lt"/>
          <a:ea typeface="+mn-ea"/>
          <a:cs typeface="+mn-cs"/>
        </a:defRPr>
      </a:lvl1pPr>
      <a:lvl2pPr marL="796001" indent="-306154" algn="l" defTabSz="979694"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4618" indent="-244923" algn="l" defTabSz="979694" rtl="0" eaLnBrk="1" latinLnBrk="0" hangingPunct="1">
        <a:spcBef>
          <a:spcPct val="20000"/>
        </a:spcBef>
        <a:buFont typeface="Arial" pitchFamily="34" charset="0"/>
        <a:buChar char="•"/>
        <a:defRPr sz="2563" kern="1200">
          <a:solidFill>
            <a:schemeClr val="tx1"/>
          </a:solidFill>
          <a:latin typeface="+mn-lt"/>
          <a:ea typeface="+mn-ea"/>
          <a:cs typeface="+mn-cs"/>
        </a:defRPr>
      </a:lvl3pPr>
      <a:lvl4pPr marL="1714464" indent="-244923" algn="l" defTabSz="979694" rtl="0" eaLnBrk="1" latinLnBrk="0" hangingPunct="1">
        <a:spcBef>
          <a:spcPct val="20000"/>
        </a:spcBef>
        <a:buFont typeface="Arial" pitchFamily="34" charset="0"/>
        <a:buChar char="–"/>
        <a:defRPr sz="2156" kern="1200">
          <a:solidFill>
            <a:schemeClr val="tx1"/>
          </a:solidFill>
          <a:latin typeface="+mn-lt"/>
          <a:ea typeface="+mn-ea"/>
          <a:cs typeface="+mn-cs"/>
        </a:defRPr>
      </a:lvl4pPr>
      <a:lvl5pPr marL="2204311" indent="-244923" algn="l" defTabSz="979694" rtl="0" eaLnBrk="1" latinLnBrk="0" hangingPunct="1">
        <a:spcBef>
          <a:spcPct val="20000"/>
        </a:spcBef>
        <a:buFont typeface="Arial" pitchFamily="34" charset="0"/>
        <a:buChar char="»"/>
        <a:defRPr sz="2156" kern="1200">
          <a:solidFill>
            <a:schemeClr val="tx1"/>
          </a:solidFill>
          <a:latin typeface="+mn-lt"/>
          <a:ea typeface="+mn-ea"/>
          <a:cs typeface="+mn-cs"/>
        </a:defRPr>
      </a:lvl5pPr>
      <a:lvl6pPr marL="2694158" indent="-244923" algn="l" defTabSz="979694" rtl="0" eaLnBrk="1" latinLnBrk="0" hangingPunct="1">
        <a:spcBef>
          <a:spcPct val="20000"/>
        </a:spcBef>
        <a:buFont typeface="Arial" pitchFamily="34" charset="0"/>
        <a:buChar char="•"/>
        <a:defRPr sz="2156" kern="1200">
          <a:solidFill>
            <a:schemeClr val="tx1"/>
          </a:solidFill>
          <a:latin typeface="+mn-lt"/>
          <a:ea typeface="+mn-ea"/>
          <a:cs typeface="+mn-cs"/>
        </a:defRPr>
      </a:lvl6pPr>
      <a:lvl7pPr marL="3184005" indent="-244923" algn="l" defTabSz="979694" rtl="0" eaLnBrk="1" latinLnBrk="0" hangingPunct="1">
        <a:spcBef>
          <a:spcPct val="20000"/>
        </a:spcBef>
        <a:buFont typeface="Arial" pitchFamily="34" charset="0"/>
        <a:buChar char="•"/>
        <a:defRPr sz="2156" kern="1200">
          <a:solidFill>
            <a:schemeClr val="tx1"/>
          </a:solidFill>
          <a:latin typeface="+mn-lt"/>
          <a:ea typeface="+mn-ea"/>
          <a:cs typeface="+mn-cs"/>
        </a:defRPr>
      </a:lvl7pPr>
      <a:lvl8pPr marL="3673852" indent="-244923" algn="l" defTabSz="979694" rtl="0" eaLnBrk="1" latinLnBrk="0" hangingPunct="1">
        <a:spcBef>
          <a:spcPct val="20000"/>
        </a:spcBef>
        <a:buFont typeface="Arial" pitchFamily="34" charset="0"/>
        <a:buChar char="•"/>
        <a:defRPr sz="2156" kern="1200">
          <a:solidFill>
            <a:schemeClr val="tx1"/>
          </a:solidFill>
          <a:latin typeface="+mn-lt"/>
          <a:ea typeface="+mn-ea"/>
          <a:cs typeface="+mn-cs"/>
        </a:defRPr>
      </a:lvl8pPr>
      <a:lvl9pPr marL="4163699" indent="-244923" algn="l" defTabSz="979694" rtl="0" eaLnBrk="1" latinLnBrk="0" hangingPunct="1">
        <a:spcBef>
          <a:spcPct val="20000"/>
        </a:spcBef>
        <a:buFont typeface="Arial" pitchFamily="34" charset="0"/>
        <a:buChar char="•"/>
        <a:defRPr sz="2156" kern="1200">
          <a:solidFill>
            <a:schemeClr val="tx1"/>
          </a:solidFill>
          <a:latin typeface="+mn-lt"/>
          <a:ea typeface="+mn-ea"/>
          <a:cs typeface="+mn-cs"/>
        </a:defRPr>
      </a:lvl9pPr>
    </p:bodyStyle>
    <p:otherStyle>
      <a:defPPr>
        <a:defRPr lang="en-US"/>
      </a:defPPr>
      <a:lvl1pPr marL="0" algn="l" defTabSz="979694" rtl="0" eaLnBrk="1" latinLnBrk="0" hangingPunct="1">
        <a:defRPr sz="1938" kern="1200">
          <a:solidFill>
            <a:schemeClr val="tx1"/>
          </a:solidFill>
          <a:latin typeface="+mn-lt"/>
          <a:ea typeface="+mn-ea"/>
          <a:cs typeface="+mn-cs"/>
        </a:defRPr>
      </a:lvl1pPr>
      <a:lvl2pPr marL="489847" algn="l" defTabSz="979694" rtl="0" eaLnBrk="1" latinLnBrk="0" hangingPunct="1">
        <a:defRPr sz="1938" kern="1200">
          <a:solidFill>
            <a:schemeClr val="tx1"/>
          </a:solidFill>
          <a:latin typeface="+mn-lt"/>
          <a:ea typeface="+mn-ea"/>
          <a:cs typeface="+mn-cs"/>
        </a:defRPr>
      </a:lvl2pPr>
      <a:lvl3pPr marL="979694" algn="l" defTabSz="979694" rtl="0" eaLnBrk="1" latinLnBrk="0" hangingPunct="1">
        <a:defRPr sz="1938" kern="1200">
          <a:solidFill>
            <a:schemeClr val="tx1"/>
          </a:solidFill>
          <a:latin typeface="+mn-lt"/>
          <a:ea typeface="+mn-ea"/>
          <a:cs typeface="+mn-cs"/>
        </a:defRPr>
      </a:lvl3pPr>
      <a:lvl4pPr marL="1469541" algn="l" defTabSz="979694" rtl="0" eaLnBrk="1" latinLnBrk="0" hangingPunct="1">
        <a:defRPr sz="1938" kern="1200">
          <a:solidFill>
            <a:schemeClr val="tx1"/>
          </a:solidFill>
          <a:latin typeface="+mn-lt"/>
          <a:ea typeface="+mn-ea"/>
          <a:cs typeface="+mn-cs"/>
        </a:defRPr>
      </a:lvl4pPr>
      <a:lvl5pPr marL="1959388" algn="l" defTabSz="979694" rtl="0" eaLnBrk="1" latinLnBrk="0" hangingPunct="1">
        <a:defRPr sz="1938" kern="1200">
          <a:solidFill>
            <a:schemeClr val="tx1"/>
          </a:solidFill>
          <a:latin typeface="+mn-lt"/>
          <a:ea typeface="+mn-ea"/>
          <a:cs typeface="+mn-cs"/>
        </a:defRPr>
      </a:lvl5pPr>
      <a:lvl6pPr marL="2449235" algn="l" defTabSz="979694" rtl="0" eaLnBrk="1" latinLnBrk="0" hangingPunct="1">
        <a:defRPr sz="1938" kern="1200">
          <a:solidFill>
            <a:schemeClr val="tx1"/>
          </a:solidFill>
          <a:latin typeface="+mn-lt"/>
          <a:ea typeface="+mn-ea"/>
          <a:cs typeface="+mn-cs"/>
        </a:defRPr>
      </a:lvl6pPr>
      <a:lvl7pPr marL="2939082" algn="l" defTabSz="979694" rtl="0" eaLnBrk="1" latinLnBrk="0" hangingPunct="1">
        <a:defRPr sz="1938" kern="1200">
          <a:solidFill>
            <a:schemeClr val="tx1"/>
          </a:solidFill>
          <a:latin typeface="+mn-lt"/>
          <a:ea typeface="+mn-ea"/>
          <a:cs typeface="+mn-cs"/>
        </a:defRPr>
      </a:lvl7pPr>
      <a:lvl8pPr marL="3428928" algn="l" defTabSz="979694" rtl="0" eaLnBrk="1" latinLnBrk="0" hangingPunct="1">
        <a:defRPr sz="1938" kern="1200">
          <a:solidFill>
            <a:schemeClr val="tx1"/>
          </a:solidFill>
          <a:latin typeface="+mn-lt"/>
          <a:ea typeface="+mn-ea"/>
          <a:cs typeface="+mn-cs"/>
        </a:defRPr>
      </a:lvl8pPr>
      <a:lvl9pPr marL="3918776" algn="l" defTabSz="979694" rtl="0" eaLnBrk="1" latinLnBrk="0" hangingPunct="1">
        <a:defRPr sz="193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doi.org/10.1177/1077800416657105" TargetMode="External"/><Relationship Id="rId7"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uws.instructure.com/courses/238148/external_tools/441" TargetMode="External"/><Relationship Id="rId5" Type="http://schemas.openxmlformats.org/officeDocument/2006/relationships/hyperlink" Target="https://www.cmu.edu/teaching/principles/learning.html" TargetMode="External"/><Relationship Id="rId10" Type="http://schemas.openxmlformats.org/officeDocument/2006/relationships/hyperlink" Target="https://creativecommons.org/licenses/by-nc-sa/3.0/" TargetMode="External"/><Relationship Id="rId4" Type="http://schemas.openxmlformats.org/officeDocument/2006/relationships/hyperlink" Target="https://www.cmu.edu/teaching/principles/teaching.html" TargetMode="External"/><Relationship Id="rId9" Type="http://schemas.openxmlformats.org/officeDocument/2006/relationships/hyperlink" Target="https://www.flickr.com/photos/bertop/248599297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9656" y="111125"/>
            <a:ext cx="10072688" cy="682625"/>
          </a:xfrm>
          <a:solidFill>
            <a:srgbClr val="FED100"/>
          </a:solidFill>
        </p:spPr>
        <p:txBody>
          <a:bodyPr>
            <a:normAutofit fontScale="90000"/>
          </a:bodyPr>
          <a:lstStyle/>
          <a:p>
            <a:r>
              <a:rPr lang="en-US" sz="2000" b="1" dirty="0"/>
              <a:t>Self-reflections on Teaching and Learning Experiences in Science Education</a:t>
            </a:r>
            <a:br>
              <a:rPr lang="en-US" sz="1875" b="1" dirty="0"/>
            </a:br>
            <a:r>
              <a:rPr lang="en-US" sz="1688" b="1" dirty="0"/>
              <a:t>Dr. Tanzeem Iqbal Ali</a:t>
            </a:r>
            <a:br>
              <a:rPr lang="en-US" sz="1688" b="1" dirty="0"/>
            </a:br>
            <a:r>
              <a:rPr lang="en-US" sz="1688" b="1" dirty="0"/>
              <a:t>Department of Education</a:t>
            </a:r>
            <a:endParaRPr lang="en-US" sz="1875" b="1" dirty="0"/>
          </a:p>
        </p:txBody>
      </p:sp>
      <p:sp>
        <p:nvSpPr>
          <p:cNvPr id="3" name="Subtitle 2"/>
          <p:cNvSpPr>
            <a:spLocks noGrp="1"/>
          </p:cNvSpPr>
          <p:nvPr>
            <p:ph type="subTitle" idx="1"/>
          </p:nvPr>
        </p:nvSpPr>
        <p:spPr>
          <a:xfrm>
            <a:off x="884922" y="1787730"/>
            <a:ext cx="3429000" cy="1691527"/>
          </a:xfrm>
          <a:ln w="19050">
            <a:noFill/>
          </a:ln>
        </p:spPr>
        <p:txBody>
          <a:bodyPr>
            <a:normAutofit fontScale="25000" lnSpcReduction="20000"/>
          </a:bodyPr>
          <a:lstStyle/>
          <a:p>
            <a:pPr algn="just">
              <a:lnSpc>
                <a:spcPct val="120000"/>
              </a:lnSpc>
              <a:spcBef>
                <a:spcPts val="0"/>
              </a:spcBef>
            </a:pPr>
            <a:r>
              <a:rPr lang="en-US" sz="4000" dirty="0">
                <a:solidFill>
                  <a:schemeClr val="tx1"/>
                </a:solidFill>
              </a:rPr>
              <a:t>Self-reflection is a critical component for both teacher educators and in the field of teacher education (Brookfield, 1995). It allows one to be 1) mindful of one’s actions, 2) offer quality instruction to prepare future teachers and 3) practice reflexivity (Mruck &amp; May 2019). According to Carnegie Mellon University; the best practices aligned to Principles of Teaching (2020) and Principles of Learning (2020) highlighting effective teaching must include the seven characteristics in each. </a:t>
            </a:r>
          </a:p>
          <a:p>
            <a:pPr algn="l"/>
            <a:endParaRPr lang="en-US" sz="1000" dirty="0">
              <a:solidFill>
                <a:schemeClr val="tx1"/>
              </a:solidFill>
            </a:endParaRPr>
          </a:p>
        </p:txBody>
      </p:sp>
      <p:sp>
        <p:nvSpPr>
          <p:cNvPr id="4" name="TextBox 3"/>
          <p:cNvSpPr txBox="1"/>
          <p:nvPr/>
        </p:nvSpPr>
        <p:spPr>
          <a:xfrm>
            <a:off x="1059656" y="825500"/>
            <a:ext cx="10072688" cy="673261"/>
          </a:xfrm>
          <a:prstGeom prst="rect">
            <a:avLst/>
          </a:prstGeom>
          <a:noFill/>
          <a:ln>
            <a:solidFill>
              <a:schemeClr val="tx1"/>
            </a:solidFill>
          </a:ln>
        </p:spPr>
        <p:txBody>
          <a:bodyPr wrap="square" rtlCol="0">
            <a:spAutoFit/>
          </a:bodyPr>
          <a:lstStyle/>
          <a:p>
            <a:pPr algn="ctr" defTabSz="979694"/>
            <a:r>
              <a:rPr lang="en-US" sz="1375" b="1" i="1" dirty="0">
                <a:latin typeface="Calibri"/>
              </a:rPr>
              <a:t>ABSTRACT</a:t>
            </a:r>
            <a:r>
              <a:rPr lang="en-US" sz="1375" b="1" i="1" dirty="0">
                <a:solidFill>
                  <a:srgbClr val="990000"/>
                </a:solidFill>
                <a:latin typeface="Calibri"/>
              </a:rPr>
              <a:t> </a:t>
            </a:r>
          </a:p>
          <a:p>
            <a:pPr defTabSz="979694"/>
            <a:r>
              <a:rPr lang="en-US" sz="1200" i="1" dirty="0">
                <a:latin typeface="Calibri"/>
              </a:rPr>
              <a:t>Utilizing Bracketing and Constructivist Grounded theory, this study looks into self-reflections on teaching and learning experiences in Science Education and  reports on </a:t>
            </a:r>
            <a:r>
              <a:rPr lang="en-US" sz="1200" i="1" dirty="0"/>
              <a:t>the emerging themes through preliminary analysis using the lens of principles of effective teaching and learning. </a:t>
            </a:r>
            <a:endParaRPr lang="en-US" sz="1200" i="1" dirty="0">
              <a:latin typeface="Calibri"/>
            </a:endParaRPr>
          </a:p>
        </p:txBody>
      </p:sp>
      <p:pic>
        <p:nvPicPr>
          <p:cNvPr id="1026" name="Picture 2" descr="http://www.uwsuper.edu/univrelations/resources/logos/signature/upload/signature-no-slogan-jp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6497" y="186914"/>
            <a:ext cx="1095375" cy="445192"/>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1047817" y="1638226"/>
            <a:ext cx="3131344" cy="261113"/>
          </a:xfrm>
          <a:prstGeom prst="rect">
            <a:avLst/>
          </a:prstGeom>
          <a:solidFill>
            <a:schemeClr val="tx1"/>
          </a:solidFill>
          <a:ln w="19050">
            <a:noFill/>
          </a:ln>
        </p:spPr>
        <p:txBody>
          <a:bodyPr vert="horz" lIns="97969" tIns="48985" rIns="97969" bIns="48985"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defTabSz="979694"/>
            <a:r>
              <a:rPr lang="en-US" sz="1125" b="1" dirty="0">
                <a:solidFill>
                  <a:srgbClr val="FED100"/>
                </a:solidFill>
                <a:latin typeface="Calibri"/>
              </a:rPr>
              <a:t>Introduction</a:t>
            </a:r>
          </a:p>
        </p:txBody>
      </p:sp>
      <p:sp>
        <p:nvSpPr>
          <p:cNvPr id="10" name="Subtitle 2"/>
          <p:cNvSpPr txBox="1">
            <a:spLocks/>
          </p:cNvSpPr>
          <p:nvPr/>
        </p:nvSpPr>
        <p:spPr>
          <a:xfrm>
            <a:off x="1208484" y="3504121"/>
            <a:ext cx="3131344" cy="297030"/>
          </a:xfrm>
          <a:prstGeom prst="rect">
            <a:avLst/>
          </a:prstGeom>
          <a:solidFill>
            <a:schemeClr val="tx1"/>
          </a:solidFill>
          <a:ln w="19050">
            <a:solidFill>
              <a:schemeClr val="tx1"/>
            </a:solidFill>
          </a:ln>
        </p:spPr>
        <p:txBody>
          <a:bodyPr vert="horz" lIns="97969" tIns="48985" rIns="97969" bIns="48985" rtlCol="0">
            <a:normAutofit/>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defTabSz="979694"/>
            <a:r>
              <a:rPr lang="en-US" sz="1125" b="1" dirty="0">
                <a:solidFill>
                  <a:srgbClr val="FED100"/>
                </a:solidFill>
                <a:latin typeface="+mj-lt"/>
                <a:cs typeface="Arial" pitchFamily="34" charset="0"/>
              </a:rPr>
              <a:t>Principles of Teaching and Learning</a:t>
            </a:r>
          </a:p>
        </p:txBody>
      </p:sp>
      <p:sp>
        <p:nvSpPr>
          <p:cNvPr id="11" name="Subtitle 2"/>
          <p:cNvSpPr txBox="1">
            <a:spLocks/>
          </p:cNvSpPr>
          <p:nvPr/>
        </p:nvSpPr>
        <p:spPr>
          <a:xfrm>
            <a:off x="1059656" y="3826015"/>
            <a:ext cx="3429000" cy="3015252"/>
          </a:xfrm>
          <a:prstGeom prst="rect">
            <a:avLst/>
          </a:prstGeom>
          <a:ln w="19050">
            <a:noFill/>
          </a:ln>
        </p:spPr>
        <p:txBody>
          <a:bodyPr vert="horz" lIns="97969" tIns="48985" rIns="97969" bIns="48985" numCol="2" rtlCol="0">
            <a:normAutofit fontScale="47500" lnSpcReduction="2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a:r>
              <a:rPr lang="en-US" sz="1900" b="1" dirty="0">
                <a:solidFill>
                  <a:schemeClr val="tx1"/>
                </a:solidFill>
                <a:latin typeface="Arial" panose="020B0604020202020204" pitchFamily="34" charset="0"/>
                <a:cs typeface="Arial" panose="020B0604020202020204" pitchFamily="34" charset="0"/>
              </a:rPr>
              <a:t>Effective teaching involves: </a:t>
            </a:r>
          </a:p>
          <a:p>
            <a:pPr algn="l"/>
            <a:endParaRPr lang="en-US" sz="1400" dirty="0">
              <a:solidFill>
                <a:schemeClr val="tx1"/>
              </a:solidFill>
              <a:latin typeface="Arial" panose="020B0604020202020204" pitchFamily="34" charset="0"/>
              <a:cs typeface="Arial" panose="020B0604020202020204" pitchFamily="34" charset="0"/>
            </a:endParaRPr>
          </a:p>
          <a:p>
            <a:pPr marL="171450" indent="-171450" algn="l">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acquiring relevant knowledge about students and using that knowledge to inform our course design and classroom teaching.</a:t>
            </a:r>
          </a:p>
          <a:p>
            <a:pPr marL="171450" indent="-171450" algn="l">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aligning the three major components of instruction: learning objectives, assessments, and instructional activities.</a:t>
            </a:r>
          </a:p>
          <a:p>
            <a:pPr marL="171450" indent="-171450" algn="l">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articulating explicit expectations regarding learning objectives and policies.</a:t>
            </a:r>
          </a:p>
          <a:p>
            <a:pPr marL="171450" indent="-171450" algn="l">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recognizing and overcoming our expert blind spots.</a:t>
            </a:r>
          </a:p>
          <a:p>
            <a:pPr marL="171450" indent="-171450" algn="l">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effective teaching involves prioritizing the knowledge and skills we choose to focus on.</a:t>
            </a:r>
          </a:p>
          <a:p>
            <a:pPr marL="171450" indent="-171450" algn="l">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adopting appropriate teaching roles to support our learning goals.</a:t>
            </a:r>
          </a:p>
          <a:p>
            <a:pPr marL="171450" indent="-171450" algn="l">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progressively refining our courses based on reflection and feedback.</a:t>
            </a: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r>
              <a:rPr lang="en-US" sz="1900" b="1" dirty="0">
                <a:solidFill>
                  <a:schemeClr val="tx1"/>
                </a:solidFill>
                <a:latin typeface="Arial" panose="020B0604020202020204" pitchFamily="34" charset="0"/>
                <a:cs typeface="Arial" panose="020B0604020202020204" pitchFamily="34" charset="0"/>
              </a:rPr>
              <a:t>Effective learning occurs when:</a:t>
            </a:r>
          </a:p>
          <a:p>
            <a:pPr marL="171450" indent="-171450" algn="l">
              <a:buFont typeface="Arial" panose="020B0604020202020204" pitchFamily="34" charset="0"/>
              <a:buChar char="•"/>
            </a:pPr>
            <a:endParaRPr lang="en-US" sz="1500" dirty="0">
              <a:solidFill>
                <a:schemeClr val="tx1"/>
              </a:solidFill>
              <a:latin typeface="Arial" panose="020B0604020202020204" pitchFamily="34" charset="0"/>
              <a:cs typeface="Arial" panose="020B0604020202020204" pitchFamily="34" charset="0"/>
            </a:endParaRPr>
          </a:p>
          <a:p>
            <a:pPr marL="171450" indent="-171450" algn="l">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it is acknowledged that students’ prior knowledge can help or hinder learning.</a:t>
            </a:r>
          </a:p>
          <a:p>
            <a:pPr marL="171450" indent="-171450" algn="l">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it is understood how students organize knowledge influences how they learn and apply what they know</a:t>
            </a:r>
          </a:p>
          <a:p>
            <a:pPr marL="171450" indent="-171450" algn="l">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it is acknowledged that students’ motivation determines, directs, and sustains what they do to learn.</a:t>
            </a:r>
          </a:p>
          <a:p>
            <a:pPr marL="171450" indent="-171450" algn="l">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goal directed practice coupled with targeted feedback enhances the quality of students’ learning.</a:t>
            </a:r>
          </a:p>
          <a:p>
            <a:pPr marL="171450" indent="-171450" algn="l">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one understands to develop mastery, students must acquire component skills, practice integrating them, and know when to apply what they have learned.</a:t>
            </a:r>
          </a:p>
          <a:p>
            <a:pPr marL="171450" indent="-171450" algn="l">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students’ current level of development interacts with the social, emotional, and intellectual climate of the course to impact learning.</a:t>
            </a:r>
          </a:p>
          <a:p>
            <a:pPr marL="171450" indent="-171450" algn="l">
              <a:buFont typeface="Arial" panose="020B0604020202020204" pitchFamily="34" charset="0"/>
              <a:buChar char="•"/>
            </a:pPr>
            <a:r>
              <a:rPr lang="en-US" sz="1500" dirty="0">
                <a:solidFill>
                  <a:schemeClr val="tx1"/>
                </a:solidFill>
                <a:latin typeface="Arial" panose="020B0604020202020204" pitchFamily="34" charset="0"/>
                <a:cs typeface="Arial" panose="020B0604020202020204" pitchFamily="34" charset="0"/>
              </a:rPr>
              <a:t>one becomes self-directed learners, students must learn to monitor and adjust their approaches to learning.</a:t>
            </a:r>
          </a:p>
          <a:p>
            <a:pPr algn="l" defTabSz="979694"/>
            <a:endParaRPr lang="en-US" sz="1000" dirty="0">
              <a:solidFill>
                <a:prstClr val="black"/>
              </a:solidFill>
              <a:latin typeface="Arial" pitchFamily="34" charset="0"/>
              <a:cs typeface="Arial" pitchFamily="34" charset="0"/>
            </a:endParaRPr>
          </a:p>
        </p:txBody>
      </p:sp>
      <p:sp>
        <p:nvSpPr>
          <p:cNvPr id="12" name="Subtitle 2"/>
          <p:cNvSpPr txBox="1">
            <a:spLocks/>
          </p:cNvSpPr>
          <p:nvPr/>
        </p:nvSpPr>
        <p:spPr>
          <a:xfrm>
            <a:off x="7918031" y="3444920"/>
            <a:ext cx="3214720" cy="3685915"/>
          </a:xfrm>
          <a:prstGeom prst="rect">
            <a:avLst/>
          </a:prstGeom>
          <a:ln w="19050">
            <a:noFill/>
          </a:ln>
        </p:spPr>
        <p:txBody>
          <a:bodyPr vert="horz" lIns="97969" tIns="48985" rIns="97969" bIns="48985" rtlCol="0">
            <a:normAutofit fontScale="25000" lnSpcReduction="2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a:endParaRPr lang="en-US" sz="1000" dirty="0"/>
          </a:p>
          <a:p>
            <a:pPr algn="l"/>
            <a:r>
              <a:rPr lang="en-US" sz="3600" dirty="0">
                <a:solidFill>
                  <a:schemeClr val="tx1"/>
                </a:solidFill>
              </a:rPr>
              <a:t>Each of the seven components of effective teaching and learning experiences were embedded in the coursework.</a:t>
            </a:r>
          </a:p>
          <a:p>
            <a:pPr algn="l"/>
            <a:endParaRPr lang="en-US" sz="3600" dirty="0">
              <a:solidFill>
                <a:schemeClr val="tx1"/>
              </a:solidFill>
            </a:endParaRPr>
          </a:p>
          <a:p>
            <a:pPr algn="l"/>
            <a:r>
              <a:rPr lang="en-US" sz="3600" dirty="0">
                <a:solidFill>
                  <a:schemeClr val="tx1"/>
                </a:solidFill>
              </a:rPr>
              <a:t>Deeper meaningful learning, can be assessed when their schemas are updated through their interaction with the materials from the coursework. </a:t>
            </a:r>
          </a:p>
          <a:p>
            <a:pPr algn="l"/>
            <a:endParaRPr lang="en-US" sz="3600" dirty="0">
              <a:solidFill>
                <a:schemeClr val="tx1"/>
              </a:solidFill>
            </a:endParaRPr>
          </a:p>
          <a:p>
            <a:pPr algn="l"/>
            <a:r>
              <a:rPr lang="en-US" sz="3600" dirty="0">
                <a:solidFill>
                  <a:schemeClr val="tx1"/>
                </a:solidFill>
              </a:rPr>
              <a:t>Students who actively made a connection to the content and set a personal goal for themselves as they progressed with the course materials, were motivated to learn and pay it forward to their future students.</a:t>
            </a:r>
          </a:p>
          <a:p>
            <a:pPr algn="l"/>
            <a:endParaRPr lang="en-US" sz="3600" dirty="0">
              <a:solidFill>
                <a:schemeClr val="tx1"/>
              </a:solidFill>
            </a:endParaRPr>
          </a:p>
          <a:p>
            <a:pPr algn="l"/>
            <a:r>
              <a:rPr lang="en-US" sz="3600" dirty="0">
                <a:solidFill>
                  <a:schemeClr val="tx1"/>
                </a:solidFill>
              </a:rPr>
              <a:t>Emerging themes:</a:t>
            </a:r>
          </a:p>
          <a:p>
            <a:pPr marL="285750" indent="-285750" algn="l">
              <a:buFont typeface="Arial" panose="020B0604020202020204" pitchFamily="34" charset="0"/>
              <a:buChar char="•"/>
            </a:pPr>
            <a:r>
              <a:rPr lang="en-US" sz="3600" b="1" dirty="0">
                <a:solidFill>
                  <a:schemeClr val="tx1"/>
                </a:solidFill>
              </a:rPr>
              <a:t>Teaching &amp; learning experience,</a:t>
            </a:r>
          </a:p>
          <a:p>
            <a:pPr marL="285750" indent="-285750" algn="l">
              <a:buFont typeface="Arial" panose="020B0604020202020204" pitchFamily="34" charset="0"/>
              <a:buChar char="•"/>
            </a:pPr>
            <a:r>
              <a:rPr lang="en-US" sz="3600" b="1" dirty="0">
                <a:solidFill>
                  <a:schemeClr val="tx1"/>
                </a:solidFill>
              </a:rPr>
              <a:t>Love-hate relationship with Science</a:t>
            </a:r>
          </a:p>
          <a:p>
            <a:pPr marL="285750" indent="-285750" algn="l">
              <a:buFont typeface="Arial" panose="020B0604020202020204" pitchFamily="34" charset="0"/>
              <a:buChar char="•"/>
            </a:pPr>
            <a:r>
              <a:rPr lang="en-US" sz="3600" b="1" dirty="0">
                <a:solidFill>
                  <a:schemeClr val="tx1"/>
                </a:solidFill>
              </a:rPr>
              <a:t>Pedagogy, </a:t>
            </a:r>
          </a:p>
          <a:p>
            <a:pPr marL="285750" indent="-285750" algn="l">
              <a:buFont typeface="Arial" panose="020B0604020202020204" pitchFamily="34" charset="0"/>
              <a:buChar char="•"/>
            </a:pPr>
            <a:r>
              <a:rPr lang="en-US" sz="3600" b="1" dirty="0">
                <a:solidFill>
                  <a:schemeClr val="tx1"/>
                </a:solidFill>
              </a:rPr>
              <a:t>Innovative Science Teaching strategies</a:t>
            </a:r>
          </a:p>
          <a:p>
            <a:pPr algn="l"/>
            <a:endParaRPr lang="en-US" sz="3200" b="1" dirty="0"/>
          </a:p>
          <a:p>
            <a:pPr algn="l"/>
            <a:r>
              <a:rPr lang="en-US" sz="2400" b="1" dirty="0">
                <a:solidFill>
                  <a:schemeClr val="tx1"/>
                </a:solidFill>
              </a:rPr>
              <a:t>References:</a:t>
            </a:r>
          </a:p>
          <a:p>
            <a:pPr algn="l"/>
            <a:r>
              <a:rPr lang="en-US" sz="2400" dirty="0">
                <a:solidFill>
                  <a:schemeClr val="tx1"/>
                </a:solidFill>
              </a:rPr>
              <a:t>Brookfield, S. D. (1995). </a:t>
            </a:r>
            <a:r>
              <a:rPr lang="en-US" sz="2400" i="1" dirty="0">
                <a:solidFill>
                  <a:schemeClr val="tx1"/>
                </a:solidFill>
              </a:rPr>
              <a:t>Becoming a Critically Reflective Teacher.</a:t>
            </a:r>
            <a:r>
              <a:rPr lang="en-US" sz="2400" dirty="0">
                <a:solidFill>
                  <a:schemeClr val="tx1"/>
                </a:solidFill>
              </a:rPr>
              <a:t> San Francisco: Jossey Bass.</a:t>
            </a:r>
            <a:br>
              <a:rPr lang="en-US" sz="2400" dirty="0">
                <a:solidFill>
                  <a:schemeClr val="tx1"/>
                </a:solidFill>
              </a:rPr>
            </a:br>
            <a:r>
              <a:rPr lang="en-US" sz="2400" dirty="0">
                <a:solidFill>
                  <a:schemeClr val="tx1"/>
                </a:solidFill>
              </a:rPr>
              <a:t>Charmaz, K. (2017). The Power of Constructivist Grounded Theory for Critical Inquiry. </a:t>
            </a:r>
            <a:r>
              <a:rPr lang="en-US" sz="2400" i="1" dirty="0">
                <a:solidFill>
                  <a:schemeClr val="tx1"/>
                </a:solidFill>
              </a:rPr>
              <a:t>Qualitative Inquiry</a:t>
            </a:r>
            <a:r>
              <a:rPr lang="en-US" sz="2400" dirty="0">
                <a:solidFill>
                  <a:schemeClr val="tx1"/>
                </a:solidFill>
              </a:rPr>
              <a:t>, </a:t>
            </a:r>
            <a:r>
              <a:rPr lang="en-US" sz="2400" i="1" dirty="0">
                <a:solidFill>
                  <a:schemeClr val="tx1"/>
                </a:solidFill>
              </a:rPr>
              <a:t>23</a:t>
            </a:r>
            <a:r>
              <a:rPr lang="en-US" sz="2400" dirty="0">
                <a:solidFill>
                  <a:schemeClr val="tx1"/>
                </a:solidFill>
              </a:rPr>
              <a:t>(1), 34–45. </a:t>
            </a:r>
            <a:r>
              <a:rPr lang="en-US" sz="2400" u="sng" dirty="0">
                <a:solidFill>
                  <a:schemeClr val="tx1"/>
                </a:solidFill>
                <a:hlinkClick r:id="rId3">
                  <a:extLst>
                    <a:ext uri="{A12FA001-AC4F-418D-AE19-62706E023703}">
                      <ahyp:hlinkClr xmlns:ahyp="http://schemas.microsoft.com/office/drawing/2018/hyperlinkcolor" val="tx"/>
                    </a:ext>
                  </a:extLst>
                </a:hlinkClick>
              </a:rPr>
              <a:t>https://doi.org/10.1177/1077800416657105</a:t>
            </a:r>
            <a:br>
              <a:rPr lang="en-US" sz="2400" dirty="0">
                <a:solidFill>
                  <a:schemeClr val="tx1"/>
                </a:solidFill>
              </a:rPr>
            </a:br>
            <a:r>
              <a:rPr lang="en-US" sz="2400" dirty="0" err="1">
                <a:solidFill>
                  <a:schemeClr val="tx1"/>
                </a:solidFill>
              </a:rPr>
              <a:t>Mruck</a:t>
            </a:r>
            <a:r>
              <a:rPr lang="en-US" sz="2400" dirty="0">
                <a:solidFill>
                  <a:schemeClr val="tx1"/>
                </a:solidFill>
              </a:rPr>
              <a:t>, K. &amp; </a:t>
            </a:r>
            <a:r>
              <a:rPr lang="en-US" sz="2400" dirty="0" err="1">
                <a:solidFill>
                  <a:schemeClr val="tx1"/>
                </a:solidFill>
              </a:rPr>
              <a:t>Mey</a:t>
            </a:r>
            <a:r>
              <a:rPr lang="en-US" sz="2400" dirty="0">
                <a:solidFill>
                  <a:schemeClr val="tx1"/>
                </a:solidFill>
              </a:rPr>
              <a:t>, G. (2019). Grounded theory methodology and self-reflexivity in the qualitative research process. In Bryant, A., &amp; Charmaz, K. </a:t>
            </a:r>
            <a:r>
              <a:rPr lang="en-US" sz="2400" i="1" dirty="0">
                <a:solidFill>
                  <a:schemeClr val="tx1"/>
                </a:solidFill>
              </a:rPr>
              <a:t>The SAGE Handbook of Current Developments in Grounded Theory</a:t>
            </a:r>
            <a:r>
              <a:rPr lang="en-US" sz="2400" dirty="0">
                <a:solidFill>
                  <a:schemeClr val="tx1"/>
                </a:solidFill>
              </a:rPr>
              <a:t> (pp. 470-496). 55 City Road, London: SAGE Publications Ltd </a:t>
            </a:r>
            <a:r>
              <a:rPr lang="en-US" sz="2400" dirty="0" err="1">
                <a:solidFill>
                  <a:schemeClr val="tx1"/>
                </a:solidFill>
              </a:rPr>
              <a:t>doi</a:t>
            </a:r>
            <a:r>
              <a:rPr lang="en-US" sz="2400" dirty="0">
                <a:solidFill>
                  <a:schemeClr val="tx1"/>
                </a:solidFill>
              </a:rPr>
              <a:t>: 10.4135/9781526485656</a:t>
            </a:r>
            <a:br>
              <a:rPr lang="en-US" sz="2400" dirty="0">
                <a:solidFill>
                  <a:schemeClr val="tx1"/>
                </a:solidFill>
              </a:rPr>
            </a:br>
            <a:r>
              <a:rPr lang="en-US" sz="2400" dirty="0">
                <a:solidFill>
                  <a:schemeClr val="tx1"/>
                </a:solidFill>
              </a:rPr>
              <a:t>Principles of Teaching. (2020).  Retrieved from </a:t>
            </a:r>
            <a:r>
              <a:rPr lang="en-US" sz="2400" u="sng" dirty="0">
                <a:solidFill>
                  <a:schemeClr val="tx1"/>
                </a:solidFill>
                <a:hlinkClick r:id="rId4">
                  <a:extLst>
                    <a:ext uri="{A12FA001-AC4F-418D-AE19-62706E023703}">
                      <ahyp:hlinkClr xmlns:ahyp="http://schemas.microsoft.com/office/drawing/2018/hyperlinkcolor" val="tx"/>
                    </a:ext>
                  </a:extLst>
                </a:hlinkClick>
              </a:rPr>
              <a:t>https://www.cmu.edu/teaching/principles/teaching.html</a:t>
            </a:r>
            <a:br>
              <a:rPr lang="en-US" sz="2400" dirty="0">
                <a:solidFill>
                  <a:schemeClr val="tx1"/>
                </a:solidFill>
              </a:rPr>
            </a:br>
            <a:r>
              <a:rPr lang="en-US" sz="2400" dirty="0">
                <a:solidFill>
                  <a:schemeClr val="tx1"/>
                </a:solidFill>
              </a:rPr>
              <a:t>Principles of Learning. (2020). Retrieved from</a:t>
            </a:r>
            <a:r>
              <a:rPr lang="en-US" sz="2400" u="sng" dirty="0">
                <a:solidFill>
                  <a:schemeClr val="tx1"/>
                </a:solidFill>
              </a:rPr>
              <a:t> </a:t>
            </a:r>
            <a:r>
              <a:rPr lang="en-US" sz="2400" u="sng" dirty="0">
                <a:solidFill>
                  <a:schemeClr val="tx1"/>
                </a:solidFill>
                <a:hlinkClick r:id="rId5">
                  <a:extLst>
                    <a:ext uri="{A12FA001-AC4F-418D-AE19-62706E023703}">
                      <ahyp:hlinkClr xmlns:ahyp="http://schemas.microsoft.com/office/drawing/2018/hyperlinkcolor" val="tx"/>
                    </a:ext>
                  </a:extLst>
                </a:hlinkClick>
              </a:rPr>
              <a:t>https://www.cmu.edu/teaching/principles/learning.html</a:t>
            </a:r>
            <a:endParaRPr lang="en-US" sz="2400" b="1" dirty="0">
              <a:solidFill>
                <a:schemeClr val="tx1"/>
              </a:solidFill>
            </a:endParaRPr>
          </a:p>
          <a:p>
            <a:pPr marL="285750" indent="-285750" algn="l">
              <a:buFont typeface="Arial" panose="020B0604020202020204" pitchFamily="34" charset="0"/>
              <a:buChar char="•"/>
            </a:pPr>
            <a:endParaRPr lang="en-US" sz="2000" dirty="0"/>
          </a:p>
          <a:p>
            <a:pPr algn="l" defTabSz="979694"/>
            <a:endParaRPr lang="en-US" sz="1000" dirty="0">
              <a:solidFill>
                <a:prstClr val="black"/>
              </a:solidFill>
              <a:latin typeface="Calibri"/>
            </a:endParaRPr>
          </a:p>
        </p:txBody>
      </p:sp>
      <p:sp>
        <p:nvSpPr>
          <p:cNvPr id="13" name="Subtitle 2"/>
          <p:cNvSpPr txBox="1">
            <a:spLocks/>
          </p:cNvSpPr>
          <p:nvPr/>
        </p:nvSpPr>
        <p:spPr>
          <a:xfrm>
            <a:off x="8001000" y="1632491"/>
            <a:ext cx="3131344" cy="261113"/>
          </a:xfrm>
          <a:prstGeom prst="rect">
            <a:avLst/>
          </a:prstGeom>
          <a:solidFill>
            <a:schemeClr val="tx1"/>
          </a:solidFill>
          <a:ln w="19050">
            <a:noFill/>
          </a:ln>
        </p:spPr>
        <p:txBody>
          <a:bodyPr vert="horz" lIns="97969" tIns="48985" rIns="97969" bIns="48985"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defTabSz="979694"/>
            <a:r>
              <a:rPr lang="en-US" sz="1125" b="1" dirty="0">
                <a:solidFill>
                  <a:srgbClr val="FED100"/>
                </a:solidFill>
              </a:rPr>
              <a:t>Preliminary Results</a:t>
            </a:r>
          </a:p>
          <a:p>
            <a:pPr algn="l" defTabSz="979694"/>
            <a:endParaRPr lang="en-US" sz="1125" b="1" u="sng" dirty="0">
              <a:solidFill>
                <a:srgbClr val="FED100"/>
              </a:solidFill>
              <a:latin typeface="Calibri"/>
            </a:endParaRPr>
          </a:p>
        </p:txBody>
      </p:sp>
      <p:sp>
        <p:nvSpPr>
          <p:cNvPr id="14" name="Subtitle 2"/>
          <p:cNvSpPr txBox="1">
            <a:spLocks/>
          </p:cNvSpPr>
          <p:nvPr/>
        </p:nvSpPr>
        <p:spPr>
          <a:xfrm>
            <a:off x="4560161" y="1873708"/>
            <a:ext cx="3131344" cy="2319568"/>
          </a:xfrm>
          <a:prstGeom prst="rect">
            <a:avLst/>
          </a:prstGeom>
          <a:ln w="19050">
            <a:noFill/>
          </a:ln>
        </p:spPr>
        <p:txBody>
          <a:bodyPr vert="horz" lIns="97969" tIns="48985" rIns="97969" bIns="48985" rtlCol="0">
            <a:noAutofit/>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just"/>
            <a:r>
              <a:rPr lang="en-US" sz="1000" dirty="0">
                <a:solidFill>
                  <a:schemeClr val="tx1"/>
                </a:solidFill>
              </a:rPr>
              <a:t>Bracketing was utilized with caution to not taint the analyses of data with the researcher’s preconceptions. In distilling the core themes for the study Constructivist Grounded Theory (CGT) by Charmaz (2017) was utilized. The researcher’s self-reflections and student self-reflections are analyzed post content delivery using the lens of both teaching and learning principles to reflect on creating effective teaching and learning opportunities. </a:t>
            </a:r>
          </a:p>
          <a:p>
            <a:pPr algn="just"/>
            <a:r>
              <a:rPr lang="en-US" sz="900" b="1" dirty="0"/>
              <a:t>	</a:t>
            </a:r>
            <a:endParaRPr lang="en-US" sz="800" b="1" dirty="0"/>
          </a:p>
        </p:txBody>
      </p:sp>
      <p:sp>
        <p:nvSpPr>
          <p:cNvPr id="15" name="Subtitle 2"/>
          <p:cNvSpPr txBox="1">
            <a:spLocks/>
          </p:cNvSpPr>
          <p:nvPr/>
        </p:nvSpPr>
        <p:spPr>
          <a:xfrm>
            <a:off x="4488656" y="1632491"/>
            <a:ext cx="3131344" cy="261113"/>
          </a:xfrm>
          <a:prstGeom prst="rect">
            <a:avLst/>
          </a:prstGeom>
          <a:solidFill>
            <a:schemeClr val="tx1"/>
          </a:solidFill>
          <a:ln w="19050">
            <a:noFill/>
          </a:ln>
        </p:spPr>
        <p:txBody>
          <a:bodyPr vert="horz" lIns="97969" tIns="48985" rIns="97969" bIns="48985"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defTabSz="979694"/>
            <a:r>
              <a:rPr lang="en-US" sz="1125" b="1" dirty="0">
                <a:solidFill>
                  <a:srgbClr val="FED100"/>
                </a:solidFill>
                <a:latin typeface="Calibri"/>
              </a:rPr>
              <a:t>Methodology</a:t>
            </a:r>
          </a:p>
        </p:txBody>
      </p:sp>
      <p:sp>
        <p:nvSpPr>
          <p:cNvPr id="16" name="Subtitle 2">
            <a:extLst>
              <a:ext uri="{FF2B5EF4-FFF2-40B4-BE49-F238E27FC236}">
                <a16:creationId xmlns:a16="http://schemas.microsoft.com/office/drawing/2014/main" id="{3BEBF210-C2E7-4C25-9997-78E14DA9C611}"/>
              </a:ext>
            </a:extLst>
          </p:cNvPr>
          <p:cNvSpPr txBox="1">
            <a:spLocks/>
          </p:cNvSpPr>
          <p:nvPr/>
        </p:nvSpPr>
        <p:spPr>
          <a:xfrm>
            <a:off x="4530328" y="4372489"/>
            <a:ext cx="3131344" cy="261113"/>
          </a:xfrm>
          <a:prstGeom prst="rect">
            <a:avLst/>
          </a:prstGeom>
          <a:solidFill>
            <a:schemeClr val="tx1"/>
          </a:solidFill>
          <a:ln w="19050">
            <a:noFill/>
          </a:ln>
        </p:spPr>
        <p:txBody>
          <a:bodyPr vert="horz" lIns="97969" tIns="48985" rIns="97969" bIns="48985"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defTabSz="979694"/>
            <a:r>
              <a:rPr lang="en-US" sz="1125" b="1" dirty="0">
                <a:solidFill>
                  <a:srgbClr val="FED100"/>
                </a:solidFill>
              </a:rPr>
              <a:t>Examples of Course activities</a:t>
            </a:r>
          </a:p>
          <a:p>
            <a:pPr defTabSz="979694"/>
            <a:endParaRPr lang="en-US" sz="1125" b="1" u="sng" dirty="0">
              <a:solidFill>
                <a:srgbClr val="FED100"/>
              </a:solidFill>
              <a:latin typeface="Calibri"/>
            </a:endParaRPr>
          </a:p>
        </p:txBody>
      </p:sp>
      <p:sp>
        <p:nvSpPr>
          <p:cNvPr id="17" name="Subtitle 2">
            <a:extLst>
              <a:ext uri="{FF2B5EF4-FFF2-40B4-BE49-F238E27FC236}">
                <a16:creationId xmlns:a16="http://schemas.microsoft.com/office/drawing/2014/main" id="{1A004D26-0A8F-4A57-8EF8-264D016032BC}"/>
              </a:ext>
            </a:extLst>
          </p:cNvPr>
          <p:cNvSpPr txBox="1">
            <a:spLocks/>
          </p:cNvSpPr>
          <p:nvPr/>
        </p:nvSpPr>
        <p:spPr>
          <a:xfrm>
            <a:off x="4285630" y="4598681"/>
            <a:ext cx="3376041" cy="2195145"/>
          </a:xfrm>
          <a:prstGeom prst="rect">
            <a:avLst/>
          </a:prstGeom>
          <a:ln w="19050">
            <a:noFill/>
          </a:ln>
        </p:spPr>
        <p:txBody>
          <a:bodyPr vert="horz" lIns="313502" tIns="156751" rIns="313502" bIns="156751" rtlCol="0">
            <a:normAutofit fontScale="32500" lnSpcReduction="20000"/>
          </a:bodyPr>
          <a:lstStyle>
            <a:lvl1pPr marL="0" indent="0" algn="ctr" defTabSz="979694" rtl="0" eaLnBrk="1" latinLnBrk="0" hangingPunct="1">
              <a:spcBef>
                <a:spcPct val="20000"/>
              </a:spcBef>
              <a:buFont typeface="Arial" pitchFamily="34" charset="0"/>
              <a:buNone/>
              <a:defRPr sz="3438" kern="1200">
                <a:solidFill>
                  <a:schemeClr val="tx1">
                    <a:tint val="75000"/>
                  </a:schemeClr>
                </a:solidFill>
                <a:latin typeface="+mn-lt"/>
                <a:ea typeface="+mn-ea"/>
                <a:cs typeface="+mn-cs"/>
              </a:defRPr>
            </a:lvl1pPr>
            <a:lvl2pPr marL="489847" indent="0" algn="ctr" defTabSz="979694" rtl="0" eaLnBrk="1" latinLnBrk="0" hangingPunct="1">
              <a:spcBef>
                <a:spcPct val="20000"/>
              </a:spcBef>
              <a:buFont typeface="Arial" pitchFamily="34" charset="0"/>
              <a:buNone/>
              <a:defRPr sz="3000" kern="1200">
                <a:solidFill>
                  <a:schemeClr val="tx1">
                    <a:tint val="75000"/>
                  </a:schemeClr>
                </a:solidFill>
                <a:latin typeface="+mn-lt"/>
                <a:ea typeface="+mn-ea"/>
                <a:cs typeface="+mn-cs"/>
              </a:defRPr>
            </a:lvl2pPr>
            <a:lvl3pPr marL="979694" indent="0" algn="ctr" defTabSz="979694" rtl="0" eaLnBrk="1" latinLnBrk="0" hangingPunct="1">
              <a:spcBef>
                <a:spcPct val="20000"/>
              </a:spcBef>
              <a:buFont typeface="Arial" pitchFamily="34" charset="0"/>
              <a:buNone/>
              <a:defRPr sz="2563" kern="1200">
                <a:solidFill>
                  <a:schemeClr val="tx1">
                    <a:tint val="75000"/>
                  </a:schemeClr>
                </a:solidFill>
                <a:latin typeface="+mn-lt"/>
                <a:ea typeface="+mn-ea"/>
                <a:cs typeface="+mn-cs"/>
              </a:defRPr>
            </a:lvl3pPr>
            <a:lvl4pPr marL="1469541" indent="0" algn="ctr" defTabSz="979694" rtl="0" eaLnBrk="1" latinLnBrk="0" hangingPunct="1">
              <a:spcBef>
                <a:spcPct val="20000"/>
              </a:spcBef>
              <a:buFont typeface="Arial" pitchFamily="34" charset="0"/>
              <a:buNone/>
              <a:defRPr sz="2156" kern="1200">
                <a:solidFill>
                  <a:schemeClr val="tx1">
                    <a:tint val="75000"/>
                  </a:schemeClr>
                </a:solidFill>
                <a:latin typeface="+mn-lt"/>
                <a:ea typeface="+mn-ea"/>
                <a:cs typeface="+mn-cs"/>
              </a:defRPr>
            </a:lvl4pPr>
            <a:lvl5pPr marL="1959388" indent="0" algn="ctr" defTabSz="979694" rtl="0" eaLnBrk="1" latinLnBrk="0" hangingPunct="1">
              <a:spcBef>
                <a:spcPct val="20000"/>
              </a:spcBef>
              <a:buFont typeface="Arial" pitchFamily="34" charset="0"/>
              <a:buNone/>
              <a:defRPr sz="2156" kern="1200">
                <a:solidFill>
                  <a:schemeClr val="tx1">
                    <a:tint val="75000"/>
                  </a:schemeClr>
                </a:solidFill>
                <a:latin typeface="+mn-lt"/>
                <a:ea typeface="+mn-ea"/>
                <a:cs typeface="+mn-cs"/>
              </a:defRPr>
            </a:lvl5pPr>
            <a:lvl6pPr marL="2449235" indent="0" algn="ctr" defTabSz="979694" rtl="0" eaLnBrk="1" latinLnBrk="0" hangingPunct="1">
              <a:spcBef>
                <a:spcPct val="20000"/>
              </a:spcBef>
              <a:buFont typeface="Arial" pitchFamily="34" charset="0"/>
              <a:buNone/>
              <a:defRPr sz="2156" kern="1200">
                <a:solidFill>
                  <a:schemeClr val="tx1">
                    <a:tint val="75000"/>
                  </a:schemeClr>
                </a:solidFill>
                <a:latin typeface="+mn-lt"/>
                <a:ea typeface="+mn-ea"/>
                <a:cs typeface="+mn-cs"/>
              </a:defRPr>
            </a:lvl6pPr>
            <a:lvl7pPr marL="2939082" indent="0" algn="ctr" defTabSz="979694" rtl="0" eaLnBrk="1" latinLnBrk="0" hangingPunct="1">
              <a:spcBef>
                <a:spcPct val="20000"/>
              </a:spcBef>
              <a:buFont typeface="Arial" pitchFamily="34" charset="0"/>
              <a:buNone/>
              <a:defRPr sz="2156" kern="1200">
                <a:solidFill>
                  <a:schemeClr val="tx1">
                    <a:tint val="75000"/>
                  </a:schemeClr>
                </a:solidFill>
                <a:latin typeface="+mn-lt"/>
                <a:ea typeface="+mn-ea"/>
                <a:cs typeface="+mn-cs"/>
              </a:defRPr>
            </a:lvl7pPr>
            <a:lvl8pPr marL="3428928" indent="0" algn="ctr" defTabSz="979694" rtl="0" eaLnBrk="1" latinLnBrk="0" hangingPunct="1">
              <a:spcBef>
                <a:spcPct val="20000"/>
              </a:spcBef>
              <a:buFont typeface="Arial" pitchFamily="34" charset="0"/>
              <a:buNone/>
              <a:defRPr sz="2156" kern="1200">
                <a:solidFill>
                  <a:schemeClr val="tx1">
                    <a:tint val="75000"/>
                  </a:schemeClr>
                </a:solidFill>
                <a:latin typeface="+mn-lt"/>
                <a:ea typeface="+mn-ea"/>
                <a:cs typeface="+mn-cs"/>
              </a:defRPr>
            </a:lvl8pPr>
            <a:lvl9pPr marL="3918776" indent="0" algn="ctr" defTabSz="979694" rtl="0" eaLnBrk="1" latinLnBrk="0" hangingPunct="1">
              <a:spcBef>
                <a:spcPct val="20000"/>
              </a:spcBef>
              <a:buFont typeface="Arial" pitchFamily="34" charset="0"/>
              <a:buNone/>
              <a:defRPr sz="2156" kern="1200">
                <a:solidFill>
                  <a:schemeClr val="tx1">
                    <a:tint val="75000"/>
                  </a:schemeClr>
                </a:solidFill>
                <a:latin typeface="+mn-lt"/>
                <a:ea typeface="+mn-ea"/>
                <a:cs typeface="+mn-cs"/>
              </a:defRPr>
            </a:lvl9pPr>
          </a:lstStyle>
          <a:p>
            <a:pPr marL="112713" indent="-112713" algn="l">
              <a:buFont typeface="Arial" panose="020B0604020202020204" pitchFamily="34" charset="0"/>
              <a:buChar char="•"/>
            </a:pPr>
            <a:r>
              <a:rPr lang="en-US" sz="3200" dirty="0">
                <a:solidFill>
                  <a:schemeClr val="tx1"/>
                </a:solidFill>
              </a:rPr>
              <a:t>Science education courses in </a:t>
            </a:r>
            <a:r>
              <a:rPr lang="en-US" sz="3200" dirty="0">
                <a:solidFill>
                  <a:schemeClr val="tx1"/>
                </a:solidFill>
                <a:hlinkClick r:id="rId6">
                  <a:extLst>
                    <a:ext uri="{A12FA001-AC4F-418D-AE19-62706E023703}">
                      <ahyp:hlinkClr xmlns:ahyp="http://schemas.microsoft.com/office/drawing/2018/hyperlinkcolor" val="tx"/>
                    </a:ext>
                  </a:extLst>
                </a:hlinkClick>
              </a:rPr>
              <a:t>fall 2019</a:t>
            </a:r>
          </a:p>
          <a:p>
            <a:pPr marL="112713" indent="-112713" algn="l">
              <a:buFont typeface="Arial" panose="020B0604020202020204" pitchFamily="34" charset="0"/>
              <a:buChar char="•"/>
            </a:pPr>
            <a:r>
              <a:rPr lang="en-US" sz="3200" dirty="0">
                <a:solidFill>
                  <a:schemeClr val="tx1"/>
                </a:solidFill>
                <a:hlinkClick r:id="rId6">
                  <a:extLst>
                    <a:ext uri="{A12FA001-AC4F-418D-AE19-62706E023703}">
                      <ahyp:hlinkClr xmlns:ahyp="http://schemas.microsoft.com/office/drawing/2018/hyperlinkcolor" val="tx"/>
                    </a:ext>
                  </a:extLst>
                </a:hlinkClick>
              </a:rPr>
              <a:t>Weekly discussions, activities and final project each were designed to:</a:t>
            </a:r>
          </a:p>
          <a:p>
            <a:pPr marL="112713" indent="-112713" algn="l">
              <a:buFont typeface="Arial" panose="020B0604020202020204" pitchFamily="34" charset="0"/>
              <a:buChar char="•"/>
            </a:pPr>
            <a:r>
              <a:rPr lang="en-US" sz="3200" dirty="0">
                <a:solidFill>
                  <a:schemeClr val="tx1"/>
                </a:solidFill>
                <a:hlinkClick r:id="rId6">
                  <a:extLst>
                    <a:ext uri="{A12FA001-AC4F-418D-AE19-62706E023703}">
                      <ahyp:hlinkClr xmlns:ahyp="http://schemas.microsoft.com/office/drawing/2018/hyperlinkcolor" val="tx"/>
                    </a:ext>
                  </a:extLst>
                </a:hlinkClick>
              </a:rPr>
              <a:t>Help set goals for students (week 1 assignment)</a:t>
            </a:r>
          </a:p>
          <a:p>
            <a:pPr marL="112713" indent="-112713" algn="l">
              <a:buFont typeface="Arial" panose="020B0604020202020204" pitchFamily="34" charset="0"/>
              <a:buChar char="•"/>
            </a:pPr>
            <a:r>
              <a:rPr lang="en-US" sz="3200" dirty="0">
                <a:solidFill>
                  <a:schemeClr val="tx1"/>
                </a:solidFill>
                <a:hlinkClick r:id="rId6">
                  <a:extLst>
                    <a:ext uri="{A12FA001-AC4F-418D-AE19-62706E023703}">
                      <ahyp:hlinkClr xmlns:ahyp="http://schemas.microsoft.com/office/drawing/2018/hyperlinkcolor" val="tx"/>
                    </a:ext>
                  </a:extLst>
                </a:hlinkClick>
              </a:rPr>
              <a:t>Teach skills needed to succeed in meeting goals</a:t>
            </a:r>
          </a:p>
          <a:p>
            <a:pPr marL="112713" indent="-112713" algn="l">
              <a:buFont typeface="Arial" panose="020B0604020202020204" pitchFamily="34" charset="0"/>
              <a:buChar char="•"/>
            </a:pPr>
            <a:r>
              <a:rPr lang="en-US" sz="3200" dirty="0">
                <a:solidFill>
                  <a:schemeClr val="tx1"/>
                </a:solidFill>
                <a:hlinkClick r:id="rId6">
                  <a:extLst>
                    <a:ext uri="{A12FA001-AC4F-418D-AE19-62706E023703}">
                      <ahyp:hlinkClr xmlns:ahyp="http://schemas.microsoft.com/office/drawing/2018/hyperlinkcolor" val="tx"/>
                    </a:ext>
                  </a:extLst>
                </a:hlinkClick>
              </a:rPr>
              <a:t>Provide opportunities to practice and gain mastery (Peer to Peer Teaching</a:t>
            </a:r>
          </a:p>
          <a:p>
            <a:pPr marL="112713" indent="-112713" algn="l">
              <a:buFont typeface="Arial" panose="020B0604020202020204" pitchFamily="34" charset="0"/>
              <a:buChar char="•"/>
            </a:pPr>
            <a:r>
              <a:rPr lang="en-US" sz="3200" dirty="0">
                <a:solidFill>
                  <a:schemeClr val="tx1"/>
                </a:solidFill>
                <a:hlinkClick r:id="rId6">
                  <a:extLst>
                    <a:ext uri="{A12FA001-AC4F-418D-AE19-62706E023703}">
                      <ahyp:hlinkClr xmlns:ahyp="http://schemas.microsoft.com/office/drawing/2018/hyperlinkcolor" val="tx"/>
                    </a:ext>
                  </a:extLst>
                </a:hlinkClick>
              </a:rPr>
              <a:t>Provide opportunity to be self directed learners (PDA)</a:t>
            </a:r>
          </a:p>
          <a:p>
            <a:pPr algn="l"/>
            <a:endParaRPr lang="en-US" sz="3200" dirty="0">
              <a:solidFill>
                <a:schemeClr val="tx1"/>
              </a:solidFill>
            </a:endParaRPr>
          </a:p>
          <a:p>
            <a:pPr algn="l"/>
            <a:endParaRPr lang="en-US" sz="1000" dirty="0">
              <a:solidFill>
                <a:schemeClr val="tx1"/>
              </a:solidFill>
            </a:endParaRPr>
          </a:p>
          <a:p>
            <a:pPr algn="l"/>
            <a:endParaRPr lang="en-US" sz="3200" dirty="0">
              <a:solidFill>
                <a:schemeClr val="tx1"/>
              </a:solidFill>
            </a:endParaRPr>
          </a:p>
          <a:p>
            <a:pPr algn="l"/>
            <a:endParaRPr lang="en-US" sz="1000" dirty="0"/>
          </a:p>
          <a:p>
            <a:pPr algn="l"/>
            <a:endParaRPr lang="en-US" sz="1000" dirty="0">
              <a:solidFill>
                <a:schemeClr val="tx1"/>
              </a:solidFill>
            </a:endParaRPr>
          </a:p>
        </p:txBody>
      </p:sp>
      <p:pic>
        <p:nvPicPr>
          <p:cNvPr id="5" name="Picture 4">
            <a:extLst>
              <a:ext uri="{FF2B5EF4-FFF2-40B4-BE49-F238E27FC236}">
                <a16:creationId xmlns:a16="http://schemas.microsoft.com/office/drawing/2014/main" id="{024C554E-42A4-450B-8088-79EE6E03097D}"/>
              </a:ext>
            </a:extLst>
          </p:cNvPr>
          <p:cNvPicPr>
            <a:picLocks noChangeAspect="1"/>
          </p:cNvPicPr>
          <p:nvPr/>
        </p:nvPicPr>
        <p:blipFill>
          <a:blip r:embed="rId7"/>
          <a:stretch>
            <a:fillRect/>
          </a:stretch>
        </p:blipFill>
        <p:spPr>
          <a:xfrm>
            <a:off x="8145011" y="1933676"/>
            <a:ext cx="2760759" cy="1545581"/>
          </a:xfrm>
          <a:prstGeom prst="rect">
            <a:avLst/>
          </a:prstGeom>
        </p:spPr>
      </p:pic>
      <p:pic>
        <p:nvPicPr>
          <p:cNvPr id="6" name="Picture 5">
            <a:extLst>
              <a:ext uri="{FF2B5EF4-FFF2-40B4-BE49-F238E27FC236}">
                <a16:creationId xmlns:a16="http://schemas.microsoft.com/office/drawing/2014/main" id="{59E8B51B-A423-460D-8593-E9FE1E390654}"/>
              </a:ext>
            </a:extLst>
          </p:cNvPr>
          <p:cNvPicPr>
            <a:picLocks noChangeAspect="1"/>
          </p:cNvPicPr>
          <p:nvPr/>
        </p:nvPicPr>
        <p:blipFill>
          <a:blip r:embed="rId8"/>
          <a:stretch>
            <a:fillRect/>
          </a:stretch>
        </p:blipFill>
        <p:spPr>
          <a:xfrm>
            <a:off x="5241737" y="6104255"/>
            <a:ext cx="1209168" cy="404816"/>
          </a:xfrm>
          <a:prstGeom prst="rect">
            <a:avLst/>
          </a:prstGeom>
        </p:spPr>
      </p:pic>
      <p:sp>
        <p:nvSpPr>
          <p:cNvPr id="7" name="Rectangle 6">
            <a:extLst>
              <a:ext uri="{FF2B5EF4-FFF2-40B4-BE49-F238E27FC236}">
                <a16:creationId xmlns:a16="http://schemas.microsoft.com/office/drawing/2014/main" id="{62B4D45E-B117-4147-8332-9ED65439EC8C}"/>
              </a:ext>
            </a:extLst>
          </p:cNvPr>
          <p:cNvSpPr/>
          <p:nvPr/>
        </p:nvSpPr>
        <p:spPr>
          <a:xfrm>
            <a:off x="5022591" y="6479202"/>
            <a:ext cx="1902117" cy="169277"/>
          </a:xfrm>
          <a:prstGeom prst="rect">
            <a:avLst/>
          </a:prstGeom>
        </p:spPr>
        <p:txBody>
          <a:bodyPr wrap="square">
            <a:spAutoFit/>
          </a:bodyPr>
          <a:lstStyle/>
          <a:p>
            <a:r>
              <a:rPr lang="en-US" sz="500" dirty="0">
                <a:hlinkClick r:id="rId9" tooltip="https://www.flickr.com/photos/bertop/2485992973"/>
              </a:rPr>
              <a:t>This Photo</a:t>
            </a:r>
            <a:r>
              <a:rPr lang="en-US" sz="500" dirty="0"/>
              <a:t> by Unknown Author is licensed under </a:t>
            </a:r>
            <a:r>
              <a:rPr lang="en-US" sz="500" dirty="0">
                <a:hlinkClick r:id="rId10" tooltip="https://creativecommons.org/licenses/by-nc-sa/3.0/"/>
              </a:rPr>
              <a:t>CC BY-SA-NC</a:t>
            </a:r>
            <a:endParaRPr lang="en-US" sz="500" dirty="0"/>
          </a:p>
        </p:txBody>
      </p:sp>
      <p:cxnSp>
        <p:nvCxnSpPr>
          <p:cNvPr id="24" name="Straight Arrow Connector 23">
            <a:extLst>
              <a:ext uri="{FF2B5EF4-FFF2-40B4-BE49-F238E27FC236}">
                <a16:creationId xmlns:a16="http://schemas.microsoft.com/office/drawing/2014/main" id="{164E7C03-4EAA-41FF-83BC-2A6FD6A6CE97}"/>
              </a:ext>
            </a:extLst>
          </p:cNvPr>
          <p:cNvCxnSpPr>
            <a:cxnSpLocks/>
          </p:cNvCxnSpPr>
          <p:nvPr/>
        </p:nvCxnSpPr>
        <p:spPr>
          <a:xfrm>
            <a:off x="5748408" y="3518856"/>
            <a:ext cx="0" cy="145899"/>
          </a:xfrm>
          <a:prstGeom prst="straightConnector1">
            <a:avLst/>
          </a:prstGeom>
          <a:ln>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8CA2AE3F-9CE6-4576-844D-DFF2CA545FD8}"/>
              </a:ext>
            </a:extLst>
          </p:cNvPr>
          <p:cNvSpPr/>
          <p:nvPr/>
        </p:nvSpPr>
        <p:spPr>
          <a:xfrm>
            <a:off x="4616388" y="3429000"/>
            <a:ext cx="710214" cy="2611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4CCD380-3D17-4494-95C7-820A5BF2ACF0}"/>
              </a:ext>
            </a:extLst>
          </p:cNvPr>
          <p:cNvSpPr txBox="1"/>
          <p:nvPr/>
        </p:nvSpPr>
        <p:spPr>
          <a:xfrm>
            <a:off x="4594937" y="3309969"/>
            <a:ext cx="2259172" cy="246221"/>
          </a:xfrm>
          <a:prstGeom prst="rect">
            <a:avLst/>
          </a:prstGeom>
          <a:noFill/>
        </p:spPr>
        <p:txBody>
          <a:bodyPr wrap="square" rtlCol="0">
            <a:spAutoFit/>
          </a:bodyPr>
          <a:lstStyle/>
          <a:p>
            <a:r>
              <a:rPr lang="en-US" sz="1000" dirty="0">
                <a:solidFill>
                  <a:srgbClr val="0000CC"/>
                </a:solidFill>
              </a:rPr>
              <a:t>(Step 1): Bracketing &amp; Self-reflections </a:t>
            </a:r>
          </a:p>
        </p:txBody>
      </p:sp>
      <p:sp>
        <p:nvSpPr>
          <p:cNvPr id="22" name="TextBox 21">
            <a:extLst>
              <a:ext uri="{FF2B5EF4-FFF2-40B4-BE49-F238E27FC236}">
                <a16:creationId xmlns:a16="http://schemas.microsoft.com/office/drawing/2014/main" id="{7D0F7C7F-0EB2-4D4A-8584-B9CB740C4A69}"/>
              </a:ext>
            </a:extLst>
          </p:cNvPr>
          <p:cNvSpPr txBox="1"/>
          <p:nvPr/>
        </p:nvSpPr>
        <p:spPr>
          <a:xfrm>
            <a:off x="4578274" y="3685681"/>
            <a:ext cx="3006946" cy="246221"/>
          </a:xfrm>
          <a:prstGeom prst="rect">
            <a:avLst/>
          </a:prstGeom>
          <a:noFill/>
        </p:spPr>
        <p:txBody>
          <a:bodyPr wrap="square" rtlCol="0">
            <a:spAutoFit/>
          </a:bodyPr>
          <a:lstStyle/>
          <a:p>
            <a:r>
              <a:rPr lang="en-US" sz="1000" dirty="0">
                <a:solidFill>
                  <a:srgbClr val="0000CC"/>
                </a:solidFill>
              </a:rPr>
              <a:t>(Step 2): Application of Constructive Grounded Theory </a:t>
            </a:r>
          </a:p>
        </p:txBody>
      </p:sp>
      <p:sp>
        <p:nvSpPr>
          <p:cNvPr id="23" name="TextBox 22">
            <a:extLst>
              <a:ext uri="{FF2B5EF4-FFF2-40B4-BE49-F238E27FC236}">
                <a16:creationId xmlns:a16="http://schemas.microsoft.com/office/drawing/2014/main" id="{7BC6DE44-B6D1-40D2-8B68-AAB0EDDF778B}"/>
              </a:ext>
            </a:extLst>
          </p:cNvPr>
          <p:cNvSpPr txBox="1"/>
          <p:nvPr/>
        </p:nvSpPr>
        <p:spPr>
          <a:xfrm>
            <a:off x="4566864" y="4017270"/>
            <a:ext cx="2905368" cy="246221"/>
          </a:xfrm>
          <a:prstGeom prst="rect">
            <a:avLst/>
          </a:prstGeom>
          <a:noFill/>
        </p:spPr>
        <p:txBody>
          <a:bodyPr wrap="square" rtlCol="0">
            <a:spAutoFit/>
          </a:bodyPr>
          <a:lstStyle/>
          <a:p>
            <a:r>
              <a:rPr lang="en-US" sz="1000" dirty="0">
                <a:solidFill>
                  <a:srgbClr val="0000CC"/>
                </a:solidFill>
              </a:rPr>
              <a:t>(Step 3): Emerging Themes from Analysis  </a:t>
            </a:r>
          </a:p>
        </p:txBody>
      </p:sp>
      <p:cxnSp>
        <p:nvCxnSpPr>
          <p:cNvPr id="26" name="Straight Arrow Connector 25">
            <a:extLst>
              <a:ext uri="{FF2B5EF4-FFF2-40B4-BE49-F238E27FC236}">
                <a16:creationId xmlns:a16="http://schemas.microsoft.com/office/drawing/2014/main" id="{3E7FF265-81CC-43A5-B151-E16661A7B782}"/>
              </a:ext>
            </a:extLst>
          </p:cNvPr>
          <p:cNvCxnSpPr>
            <a:cxnSpLocks/>
          </p:cNvCxnSpPr>
          <p:nvPr/>
        </p:nvCxnSpPr>
        <p:spPr>
          <a:xfrm>
            <a:off x="5760211" y="3931902"/>
            <a:ext cx="0" cy="145899"/>
          </a:xfrm>
          <a:prstGeom prst="straightConnector1">
            <a:avLst/>
          </a:prstGeom>
          <a:ln>
            <a:solidFill>
              <a:srgbClr val="0066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317365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288F2AFA2D3644BB8CB921842BDE25B" ma:contentTypeVersion="12" ma:contentTypeDescription="Create a new document." ma:contentTypeScope="" ma:versionID="db6a04caa6467bdd94810a6428e65ac2">
  <xsd:schema xmlns:xsd="http://www.w3.org/2001/XMLSchema" xmlns:xs="http://www.w3.org/2001/XMLSchema" xmlns:p="http://schemas.microsoft.com/office/2006/metadata/properties" xmlns:ns2="57275b8b-77d1-4572-95f2-e77faee5f631" xmlns:ns3="98b3c005-255c-47bc-bbc0-9817a9f0acaa" targetNamespace="http://schemas.microsoft.com/office/2006/metadata/properties" ma:root="true" ma:fieldsID="497f678dc8f4a45c5415885054aa3def" ns2:_="" ns3:_="">
    <xsd:import namespace="57275b8b-77d1-4572-95f2-e77faee5f631"/>
    <xsd:import namespace="98b3c005-255c-47bc-bbc0-9817a9f0aca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EventHashCode" minOccurs="0"/>
                <xsd:element ref="ns2:MediaServiceGenerationTime" minOccurs="0"/>
                <xsd:element ref="ns2:MediaServiceOCR"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275b8b-77d1-4572-95f2-e77faee5f6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b3c005-255c-47bc-bbc0-9817a9f0aca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FEB5A5-BAC3-428E-8204-F045AB71D356}">
  <ds:schemaRefs>
    <ds:schemaRef ds:uri="http://purl.org/dc/terms/"/>
    <ds:schemaRef ds:uri="http://schemas.microsoft.com/sharepoint/v3"/>
    <ds:schemaRef ds:uri="http://purl.org/dc/elements/1.1/"/>
    <ds:schemaRef ds:uri="http://schemas.openxmlformats.org/package/2006/metadata/core-properties"/>
    <ds:schemaRef ds:uri="http://schemas.microsoft.com/office/infopath/2007/PartnerControls"/>
    <ds:schemaRef ds:uri="0b113858-99f4-4982-b264-013fa2f3b5ba"/>
    <ds:schemaRef ds:uri="http://schemas.microsoft.com/office/2006/documentManagement/types"/>
    <ds:schemaRef ds:uri="http://purl.org/dc/dcmitype/"/>
    <ds:schemaRef ds:uri="f95da1f4-9594-4767-ae79-a15b56d141ea"/>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143F7289-0326-493A-9F52-331C27AD90D9}">
  <ds:schemaRefs>
    <ds:schemaRef ds:uri="http://schemas.microsoft.com/sharepoint/v3/contenttype/forms"/>
  </ds:schemaRefs>
</ds:datastoreItem>
</file>

<file path=customXml/itemProps3.xml><?xml version="1.0" encoding="utf-8"?>
<ds:datastoreItem xmlns:ds="http://schemas.openxmlformats.org/officeDocument/2006/customXml" ds:itemID="{8A690831-9167-4B68-8623-4788DDB47B9D}"/>
</file>

<file path=docProps/app.xml><?xml version="1.0" encoding="utf-8"?>
<Properties xmlns="http://schemas.openxmlformats.org/officeDocument/2006/extended-properties" xmlns:vt="http://schemas.openxmlformats.org/officeDocument/2006/docPropsVTypes">
  <TotalTime>107</TotalTime>
  <Words>654</Words>
  <Application>Microsoft Office PowerPoint</Application>
  <PresentationFormat>Widescreen</PresentationFormat>
  <Paragraphs>69</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1_Office Theme</vt:lpstr>
      <vt:lpstr>Self-reflections on Teaching and Learning Experiences in Science Education Dr. Tanzeem Iqbal Ali Department of Education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Self-reflections on Teaching and Learning Experiences in Science Education Dr. Tanzeem Iqbal Ali Department of Education</dc:title>
  <dc:creator>Ali,Tanzeem I</dc:creator>
  <cp:lastModifiedBy>Papineau,Thora C</cp:lastModifiedBy>
  <cp:revision>12</cp:revision>
  <dcterms:created xsi:type="dcterms:W3CDTF">2020-03-02T17:07:59Z</dcterms:created>
  <dcterms:modified xsi:type="dcterms:W3CDTF">2020-03-12T14:46:42Z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0x0101000288F2AFA2D3644BB8CB921842BDE25B</vt:lpwstr>
  </property>
</Properties>
</file>