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4"/>
  </p:notesMasterIdLst>
  <p:sldIdLst>
    <p:sldId id="256" r:id="rId2"/>
    <p:sldId id="258" r:id="rId3"/>
    <p:sldId id="257" r:id="rId4"/>
    <p:sldId id="259" r:id="rId5"/>
    <p:sldId id="262" r:id="rId6"/>
    <p:sldId id="264" r:id="rId7"/>
    <p:sldId id="265" r:id="rId8"/>
    <p:sldId id="260" r:id="rId9"/>
    <p:sldId id="266" r:id="rId10"/>
    <p:sldId id="261" r:id="rId11"/>
    <p:sldId id="263"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94660"/>
  </p:normalViewPr>
  <p:slideViewPr>
    <p:cSldViewPr snapToGrid="0">
      <p:cViewPr varScale="1">
        <p:scale>
          <a:sx n="118" d="100"/>
          <a:sy n="118" d="100"/>
        </p:scale>
        <p:origin x="586" y="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3406AA-EAB0-4286-9F33-FF5C300B36A5}" type="datetimeFigureOut">
              <a:rPr lang="en-US" smtClean="0"/>
              <a:t>4/3/2020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2ED372-5AFB-41DA-85A5-383D5D68AB02}" type="slidenum">
              <a:rPr lang="en-US" smtClean="0"/>
              <a:t>‹#›</a:t>
            </a:fld>
            <a:endParaRPr lang="en-US"/>
          </a:p>
        </p:txBody>
      </p:sp>
    </p:spTree>
    <p:extLst>
      <p:ext uri="{BB962C8B-B14F-4D97-AF65-F5344CB8AC3E}">
        <p14:creationId xmlns:p14="http://schemas.microsoft.com/office/powerpoint/2010/main" val="33122605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everyone. Welcome to the UWM 2020 Religious Studies Conference. My name is Thomas Grobben, I am an undergraduate student at the University of Wisconsin </a:t>
            </a:r>
            <a:r>
              <a:rPr lang="en-US" dirty="0" err="1"/>
              <a:t>Parkisde</a:t>
            </a:r>
            <a:r>
              <a:rPr lang="en-US" dirty="0"/>
              <a:t>, and my presentation is called “Iranian Women and the Islamic Revolution of 1979” Briefly explain the Revolution.</a:t>
            </a:r>
          </a:p>
        </p:txBody>
      </p:sp>
      <p:sp>
        <p:nvSpPr>
          <p:cNvPr id="4" name="Slide Number Placeholder 3"/>
          <p:cNvSpPr>
            <a:spLocks noGrp="1"/>
          </p:cNvSpPr>
          <p:nvPr>
            <p:ph type="sldNum" sz="quarter" idx="5"/>
          </p:nvPr>
        </p:nvSpPr>
        <p:spPr/>
        <p:txBody>
          <a:bodyPr/>
          <a:lstStyle/>
          <a:p>
            <a:fld id="{B62ED372-5AFB-41DA-85A5-383D5D68AB02}" type="slidenum">
              <a:rPr lang="en-US" smtClean="0"/>
              <a:t>1</a:t>
            </a:fld>
            <a:endParaRPr lang="en-US"/>
          </a:p>
        </p:txBody>
      </p:sp>
    </p:spTree>
    <p:extLst>
      <p:ext uri="{BB962C8B-B14F-4D97-AF65-F5344CB8AC3E}">
        <p14:creationId xmlns:p14="http://schemas.microsoft.com/office/powerpoint/2010/main" val="823221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question to ask is, “why the Islamic Revolution?” </a:t>
            </a:r>
          </a:p>
          <a:p>
            <a:pPr marL="171450" indent="-171450">
              <a:buFontTx/>
              <a:buChar char="-"/>
            </a:pPr>
            <a:r>
              <a:rPr lang="en-US" dirty="0"/>
              <a:t>Contemporary Relevance -&gt; Iran is a country that is often discussed as an object of US foreign policy, bipolar political relationship between the </a:t>
            </a:r>
            <a:r>
              <a:rPr lang="en-US" dirty="0" err="1"/>
              <a:t>US&amp;Israel</a:t>
            </a:r>
            <a:r>
              <a:rPr lang="en-US" dirty="0"/>
              <a:t> on one side, and Iran on the other. What are the foundations of this conflict? </a:t>
            </a:r>
          </a:p>
          <a:p>
            <a:pPr marL="171450" indent="-171450">
              <a:buFontTx/>
              <a:buChar char="-"/>
            </a:pPr>
            <a:r>
              <a:rPr lang="en-US" dirty="0" err="1"/>
              <a:t>Popuar</a:t>
            </a:r>
            <a:r>
              <a:rPr lang="en-US" dirty="0"/>
              <a:t> memory -&gt; I believe there is an issue with popular memory here. We tend to think of the revolution as a geopolitical event, as the start of the conflict between nation states. I wanted to look more deeply at the social aspects of the Revolution, at the diverse groups that fought to overthrow the government of the Shah. </a:t>
            </a:r>
          </a:p>
          <a:p>
            <a:pPr marL="171450" indent="-171450">
              <a:buFontTx/>
              <a:buChar char="-"/>
            </a:pPr>
            <a:r>
              <a:rPr lang="en-US" dirty="0"/>
              <a:t>Role of Women -&gt; This leads me to the role of women. Women were among the most active and effective groups during the revolution. This may seem contradictory in hindsight, but the idea of an Islamic Revolution varied group to group. Women were fighting against the corruption and westernization of the Shah’s government, not to surrender their rights. </a:t>
            </a:r>
          </a:p>
        </p:txBody>
      </p:sp>
      <p:sp>
        <p:nvSpPr>
          <p:cNvPr id="4" name="Slide Number Placeholder 3"/>
          <p:cNvSpPr>
            <a:spLocks noGrp="1"/>
          </p:cNvSpPr>
          <p:nvPr>
            <p:ph type="sldNum" sz="quarter" idx="5"/>
          </p:nvPr>
        </p:nvSpPr>
        <p:spPr/>
        <p:txBody>
          <a:bodyPr/>
          <a:lstStyle/>
          <a:p>
            <a:fld id="{B62ED372-5AFB-41DA-85A5-383D5D68AB02}" type="slidenum">
              <a:rPr lang="en-US" smtClean="0"/>
              <a:t>2</a:t>
            </a:fld>
            <a:endParaRPr lang="en-US"/>
          </a:p>
        </p:txBody>
      </p:sp>
    </p:spTree>
    <p:extLst>
      <p:ext uri="{BB962C8B-B14F-4D97-AF65-F5344CB8AC3E}">
        <p14:creationId xmlns:p14="http://schemas.microsoft.com/office/powerpoint/2010/main" val="187540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WOI was the main platform of the Shah’s state feminism. </a:t>
            </a:r>
          </a:p>
          <a:p>
            <a:endParaRPr lang="en-US" dirty="0"/>
          </a:p>
          <a:p>
            <a:r>
              <a:rPr lang="en-US" dirty="0"/>
              <a:t>The WOI consolidated all women’s groups in Iran, effectively monopolizing the women’s movement into the state agenda.</a:t>
            </a:r>
          </a:p>
          <a:p>
            <a:r>
              <a:rPr lang="en-US" dirty="0"/>
              <a:t>The WOI ran women’s centers, created committees that focused on women’s health, education, political status and social welfare.</a:t>
            </a:r>
          </a:p>
          <a:p>
            <a:r>
              <a:rPr lang="en-US" dirty="0"/>
              <a:t>It was progressive, but ineffective. Most of the reforms did not reach lower classes. TOP DOWN problem in HISTORY. </a:t>
            </a:r>
          </a:p>
          <a:p>
            <a:r>
              <a:rPr lang="en-US" dirty="0"/>
              <a:t>The Shah hijacked the women’s movement as a means of improving his reputation abroad and emulating the West.</a:t>
            </a:r>
          </a:p>
        </p:txBody>
      </p:sp>
      <p:sp>
        <p:nvSpPr>
          <p:cNvPr id="4" name="Slide Number Placeholder 3"/>
          <p:cNvSpPr>
            <a:spLocks noGrp="1"/>
          </p:cNvSpPr>
          <p:nvPr>
            <p:ph type="sldNum" sz="quarter" idx="5"/>
          </p:nvPr>
        </p:nvSpPr>
        <p:spPr/>
        <p:txBody>
          <a:bodyPr/>
          <a:lstStyle/>
          <a:p>
            <a:fld id="{B62ED372-5AFB-41DA-85A5-383D5D68AB02}" type="slidenum">
              <a:rPr lang="en-US" smtClean="0"/>
              <a:t>6</a:t>
            </a:fld>
            <a:endParaRPr lang="en-US"/>
          </a:p>
        </p:txBody>
      </p:sp>
    </p:spTree>
    <p:extLst>
      <p:ext uri="{BB962C8B-B14F-4D97-AF65-F5344CB8AC3E}">
        <p14:creationId xmlns:p14="http://schemas.microsoft.com/office/powerpoint/2010/main" val="2689639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key events affirmed Khomeini’s power: The Iran-Iraq war meant that Iranian politics were defined by foreign policy, which drew attention away from women’s issues. </a:t>
            </a:r>
          </a:p>
        </p:txBody>
      </p:sp>
      <p:sp>
        <p:nvSpPr>
          <p:cNvPr id="4" name="Slide Number Placeholder 3"/>
          <p:cNvSpPr>
            <a:spLocks noGrp="1"/>
          </p:cNvSpPr>
          <p:nvPr>
            <p:ph type="sldNum" sz="quarter" idx="5"/>
          </p:nvPr>
        </p:nvSpPr>
        <p:spPr/>
        <p:txBody>
          <a:bodyPr/>
          <a:lstStyle/>
          <a:p>
            <a:fld id="{B62ED372-5AFB-41DA-85A5-383D5D68AB02}" type="slidenum">
              <a:rPr lang="en-US" smtClean="0"/>
              <a:t>10</a:t>
            </a:fld>
            <a:endParaRPr lang="en-US"/>
          </a:p>
        </p:txBody>
      </p:sp>
    </p:spTree>
    <p:extLst>
      <p:ext uri="{BB962C8B-B14F-4D97-AF65-F5344CB8AC3E}">
        <p14:creationId xmlns:p14="http://schemas.microsoft.com/office/powerpoint/2010/main" val="28866461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24834314-6FDF-4C49-8B75-0C24F9B04870}" type="datetimeFigureOut">
              <a:rPr lang="en-US" smtClean="0"/>
              <a:t>4/3/2020</a:t>
            </a:fld>
            <a:endParaRPr lang="en-US"/>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endParaRPr lang="en-US"/>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E4303F7F-8C41-4E69-BB67-6DBD1B8313C4}" type="slidenum">
              <a:rPr lang="en-US" smtClean="0"/>
              <a:t>‹#›</a:t>
            </a:fld>
            <a:endParaRPr lang="en-US"/>
          </a:p>
        </p:txBody>
      </p:sp>
    </p:spTree>
    <p:extLst>
      <p:ext uri="{BB962C8B-B14F-4D97-AF65-F5344CB8AC3E}">
        <p14:creationId xmlns:p14="http://schemas.microsoft.com/office/powerpoint/2010/main" val="1391341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834314-6FDF-4C49-8B75-0C24F9B04870}"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E4303F7F-8C41-4E69-BB67-6DBD1B8313C4}" type="slidenum">
              <a:rPr lang="en-US" smtClean="0"/>
              <a:t>‹#›</a:t>
            </a:fld>
            <a:endParaRPr lang="en-US"/>
          </a:p>
        </p:txBody>
      </p:sp>
    </p:spTree>
    <p:extLst>
      <p:ext uri="{BB962C8B-B14F-4D97-AF65-F5344CB8AC3E}">
        <p14:creationId xmlns:p14="http://schemas.microsoft.com/office/powerpoint/2010/main" val="34125067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4834314-6FDF-4C49-8B75-0C24F9B04870}"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4303F7F-8C41-4E69-BB67-6DBD1B8313C4}" type="slidenum">
              <a:rPr lang="en-US" smtClean="0"/>
              <a:t>‹#›</a:t>
            </a:fld>
            <a:endParaRPr lang="en-US"/>
          </a:p>
        </p:txBody>
      </p:sp>
    </p:spTree>
    <p:extLst>
      <p:ext uri="{BB962C8B-B14F-4D97-AF65-F5344CB8AC3E}">
        <p14:creationId xmlns:p14="http://schemas.microsoft.com/office/powerpoint/2010/main" val="393543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4834314-6FDF-4C49-8B75-0C24F9B04870}"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4303F7F-8C41-4E69-BB67-6DBD1B8313C4}" type="slidenum">
              <a:rPr lang="en-US" smtClean="0"/>
              <a:t>‹#›</a:t>
            </a:fld>
            <a:endParaRPr lang="en-US"/>
          </a:p>
        </p:txBody>
      </p:sp>
    </p:spTree>
    <p:extLst>
      <p:ext uri="{BB962C8B-B14F-4D97-AF65-F5344CB8AC3E}">
        <p14:creationId xmlns:p14="http://schemas.microsoft.com/office/powerpoint/2010/main" val="624526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834314-6FDF-4C49-8B75-0C24F9B04870}"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4303F7F-8C41-4E69-BB67-6DBD1B8313C4}" type="slidenum">
              <a:rPr lang="en-US" smtClean="0"/>
              <a:t>‹#›</a:t>
            </a:fld>
            <a:endParaRPr lang="en-US"/>
          </a:p>
        </p:txBody>
      </p:sp>
    </p:spTree>
    <p:extLst>
      <p:ext uri="{BB962C8B-B14F-4D97-AF65-F5344CB8AC3E}">
        <p14:creationId xmlns:p14="http://schemas.microsoft.com/office/powerpoint/2010/main" val="27001238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4834314-6FDF-4C49-8B75-0C24F9B04870}" type="datetimeFigureOut">
              <a:rPr lang="en-US" smtClean="0"/>
              <a:t>4/3/2020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303F7F-8C41-4E69-BB67-6DBD1B8313C4}" type="slidenum">
              <a:rPr lang="en-US" smtClean="0"/>
              <a:t>‹#›</a:t>
            </a:fld>
            <a:endParaRPr lang="en-US"/>
          </a:p>
        </p:txBody>
      </p:sp>
    </p:spTree>
    <p:extLst>
      <p:ext uri="{BB962C8B-B14F-4D97-AF65-F5344CB8AC3E}">
        <p14:creationId xmlns:p14="http://schemas.microsoft.com/office/powerpoint/2010/main" val="240439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4834314-6FDF-4C49-8B75-0C24F9B04870}" type="datetimeFigureOut">
              <a:rPr lang="en-US" smtClean="0"/>
              <a:t>4/3/2020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303F7F-8C41-4E69-BB67-6DBD1B8313C4}" type="slidenum">
              <a:rPr lang="en-US" smtClean="0"/>
              <a:t>‹#›</a:t>
            </a:fld>
            <a:endParaRPr lang="en-US"/>
          </a:p>
        </p:txBody>
      </p:sp>
    </p:spTree>
    <p:extLst>
      <p:ext uri="{BB962C8B-B14F-4D97-AF65-F5344CB8AC3E}">
        <p14:creationId xmlns:p14="http://schemas.microsoft.com/office/powerpoint/2010/main" val="30908424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834314-6FDF-4C49-8B75-0C24F9B04870}"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03F7F-8C41-4E69-BB67-6DBD1B8313C4}" type="slidenum">
              <a:rPr lang="en-US" smtClean="0"/>
              <a:t>‹#›</a:t>
            </a:fld>
            <a:endParaRPr lang="en-US"/>
          </a:p>
        </p:txBody>
      </p:sp>
    </p:spTree>
    <p:extLst>
      <p:ext uri="{BB962C8B-B14F-4D97-AF65-F5344CB8AC3E}">
        <p14:creationId xmlns:p14="http://schemas.microsoft.com/office/powerpoint/2010/main" val="21134906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834314-6FDF-4C49-8B75-0C24F9B04870}"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4303F7F-8C41-4E69-BB67-6DBD1B8313C4}" type="slidenum">
              <a:rPr lang="en-US" smtClean="0"/>
              <a:t>‹#›</a:t>
            </a:fld>
            <a:endParaRPr lang="en-US"/>
          </a:p>
        </p:txBody>
      </p:sp>
    </p:spTree>
    <p:extLst>
      <p:ext uri="{BB962C8B-B14F-4D97-AF65-F5344CB8AC3E}">
        <p14:creationId xmlns:p14="http://schemas.microsoft.com/office/powerpoint/2010/main" val="1899435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834314-6FDF-4C49-8B75-0C24F9B04870}" type="datetimeFigureOut">
              <a:rPr lang="en-US" smtClean="0"/>
              <a:t>4/3/2020</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6" name="Slide Number Placeholder 5"/>
          <p:cNvSpPr>
            <a:spLocks noGrp="1"/>
          </p:cNvSpPr>
          <p:nvPr>
            <p:ph type="sldNum" sz="quarter" idx="12"/>
          </p:nvPr>
        </p:nvSpPr>
        <p:spPr/>
        <p:txBody>
          <a:bodyPr/>
          <a:lstStyle/>
          <a:p>
            <a:fld id="{E4303F7F-8C41-4E69-BB67-6DBD1B8313C4}" type="slidenum">
              <a:rPr lang="en-US" smtClean="0"/>
              <a:t>‹#›</a:t>
            </a:fld>
            <a:endParaRPr lang="en-US"/>
          </a:p>
        </p:txBody>
      </p:sp>
    </p:spTree>
    <p:extLst>
      <p:ext uri="{BB962C8B-B14F-4D97-AF65-F5344CB8AC3E}">
        <p14:creationId xmlns:p14="http://schemas.microsoft.com/office/powerpoint/2010/main" val="1813636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834314-6FDF-4C49-8B75-0C24F9B04870}" type="datetimeFigureOut">
              <a:rPr lang="en-US" smtClean="0"/>
              <a:t>4/3/2020</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4303F7F-8C41-4E69-BB67-6DBD1B8313C4}" type="slidenum">
              <a:rPr lang="en-US" smtClean="0"/>
              <a:t>‹#›</a:t>
            </a:fld>
            <a:endParaRPr lang="en-US"/>
          </a:p>
        </p:txBody>
      </p:sp>
    </p:spTree>
    <p:extLst>
      <p:ext uri="{BB962C8B-B14F-4D97-AF65-F5344CB8AC3E}">
        <p14:creationId xmlns:p14="http://schemas.microsoft.com/office/powerpoint/2010/main" val="2769335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4834314-6FDF-4C49-8B75-0C24F9B04870}"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303F7F-8C41-4E69-BB67-6DBD1B8313C4}" type="slidenum">
              <a:rPr lang="en-US" smtClean="0"/>
              <a:t>‹#›</a:t>
            </a:fld>
            <a:endParaRPr lang="en-US"/>
          </a:p>
        </p:txBody>
      </p:sp>
    </p:spTree>
    <p:extLst>
      <p:ext uri="{BB962C8B-B14F-4D97-AF65-F5344CB8AC3E}">
        <p14:creationId xmlns:p14="http://schemas.microsoft.com/office/powerpoint/2010/main" val="1568411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4834314-6FDF-4C49-8B75-0C24F9B04870}" type="datetimeFigureOut">
              <a:rPr lang="en-US" smtClean="0"/>
              <a:t>4/3/2020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303F7F-8C41-4E69-BB67-6DBD1B8313C4}" type="slidenum">
              <a:rPr lang="en-US" smtClean="0"/>
              <a:t>‹#›</a:t>
            </a:fld>
            <a:endParaRPr lang="en-US"/>
          </a:p>
        </p:txBody>
      </p:sp>
    </p:spTree>
    <p:extLst>
      <p:ext uri="{BB962C8B-B14F-4D97-AF65-F5344CB8AC3E}">
        <p14:creationId xmlns:p14="http://schemas.microsoft.com/office/powerpoint/2010/main" val="4083632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4834314-6FDF-4C49-8B75-0C24F9B04870}" type="datetimeFigureOut">
              <a:rPr lang="en-US" smtClean="0"/>
              <a:t>4/3/2020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303F7F-8C41-4E69-BB67-6DBD1B8313C4}" type="slidenum">
              <a:rPr lang="en-US" smtClean="0"/>
              <a:t>‹#›</a:t>
            </a:fld>
            <a:endParaRPr lang="en-US"/>
          </a:p>
        </p:txBody>
      </p:sp>
    </p:spTree>
    <p:extLst>
      <p:ext uri="{BB962C8B-B14F-4D97-AF65-F5344CB8AC3E}">
        <p14:creationId xmlns:p14="http://schemas.microsoft.com/office/powerpoint/2010/main" val="684889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834314-6FDF-4C49-8B75-0C24F9B04870}" type="datetimeFigureOut">
              <a:rPr lang="en-US" smtClean="0"/>
              <a:t>4/3/2020</a:t>
            </a:fld>
            <a:endParaRPr lang="en-US"/>
          </a:p>
        </p:txBody>
      </p:sp>
      <p:sp>
        <p:nvSpPr>
          <p:cNvPr id="3" name="Footer Placeholder 2"/>
          <p:cNvSpPr>
            <a:spLocks noGrp="1"/>
          </p:cNvSpPr>
          <p:nvPr>
            <p:ph type="ftr" sz="quarter" idx="11"/>
          </p:nvPr>
        </p:nvSpPr>
        <p:spPr/>
        <p:txBody>
          <a:bodyPr/>
          <a:lstStyle/>
          <a:p>
            <a:endParaRPr lang="en-US"/>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E4303F7F-8C41-4E69-BB67-6DBD1B8313C4}" type="slidenum">
              <a:rPr lang="en-US" smtClean="0"/>
              <a:t>‹#›</a:t>
            </a:fld>
            <a:endParaRPr lang="en-US"/>
          </a:p>
        </p:txBody>
      </p:sp>
    </p:spTree>
    <p:extLst>
      <p:ext uri="{BB962C8B-B14F-4D97-AF65-F5344CB8AC3E}">
        <p14:creationId xmlns:p14="http://schemas.microsoft.com/office/powerpoint/2010/main" val="976823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834314-6FDF-4C49-8B75-0C24F9B04870}"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E4303F7F-8C41-4E69-BB67-6DBD1B8313C4}" type="slidenum">
              <a:rPr lang="en-US" smtClean="0"/>
              <a:t>‹#›</a:t>
            </a:fld>
            <a:endParaRPr lang="en-US"/>
          </a:p>
        </p:txBody>
      </p:sp>
    </p:spTree>
    <p:extLst>
      <p:ext uri="{BB962C8B-B14F-4D97-AF65-F5344CB8AC3E}">
        <p14:creationId xmlns:p14="http://schemas.microsoft.com/office/powerpoint/2010/main" val="1826605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834314-6FDF-4C49-8B75-0C24F9B04870}"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E4303F7F-8C41-4E69-BB67-6DBD1B8313C4}" type="slidenum">
              <a:rPr lang="en-US" smtClean="0"/>
              <a:t>‹#›</a:t>
            </a:fld>
            <a:endParaRPr lang="en-US"/>
          </a:p>
        </p:txBody>
      </p:sp>
    </p:spTree>
    <p:extLst>
      <p:ext uri="{BB962C8B-B14F-4D97-AF65-F5344CB8AC3E}">
        <p14:creationId xmlns:p14="http://schemas.microsoft.com/office/powerpoint/2010/main" val="1227955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24834314-6FDF-4C49-8B75-0C24F9B04870}" type="datetimeFigureOut">
              <a:rPr lang="en-US" smtClean="0"/>
              <a:t>4/3/2020</a:t>
            </a:fld>
            <a:endParaRPr lang="en-US"/>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endParaRPr lang="en-US"/>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E4303F7F-8C41-4E69-BB67-6DBD1B8313C4}" type="slidenum">
              <a:rPr lang="en-US" smtClean="0"/>
              <a:t>‹#›</a:t>
            </a:fld>
            <a:endParaRPr lang="en-US"/>
          </a:p>
        </p:txBody>
      </p:sp>
    </p:spTree>
    <p:extLst>
      <p:ext uri="{BB962C8B-B14F-4D97-AF65-F5344CB8AC3E}">
        <p14:creationId xmlns:p14="http://schemas.microsoft.com/office/powerpoint/2010/main" val="360848132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audio" Target="../media/media10.m4a"/><Relationship Id="rId2" Type="http://schemas.microsoft.com/office/2007/relationships/media" Target="../media/media10.m4a"/><Relationship Id="rId1" Type="http://schemas.openxmlformats.org/officeDocument/2006/relationships/tags" Target="../tags/tag8.xml"/><Relationship Id="rId6" Type="http://schemas.openxmlformats.org/officeDocument/2006/relationships/image" Target="../media/image2.pn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media11.m4a"/><Relationship Id="rId2" Type="http://schemas.microsoft.com/office/2007/relationships/media" Target="../media/media11.m4a"/><Relationship Id="rId1" Type="http://schemas.openxmlformats.org/officeDocument/2006/relationships/tags" Target="../tags/tag9.xml"/><Relationship Id="rId5" Type="http://schemas.openxmlformats.org/officeDocument/2006/relationships/image" Target="../media/image2.png"/><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media2.m4a"/><Relationship Id="rId7" Type="http://schemas.openxmlformats.org/officeDocument/2006/relationships/image" Target="../media/image2.png"/><Relationship Id="rId2" Type="http://schemas.microsoft.com/office/2007/relationships/media" Target="../media/media2.m4a"/><Relationship Id="rId1" Type="http://schemas.openxmlformats.org/officeDocument/2006/relationships/tags" Target="../tags/tag1.xml"/><Relationship Id="rId6" Type="http://schemas.openxmlformats.org/officeDocument/2006/relationships/image" Target="../media/image3.jp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media3.m4a"/><Relationship Id="rId2" Type="http://schemas.microsoft.com/office/2007/relationships/media" Target="../media/media3.m4a"/><Relationship Id="rId1" Type="http://schemas.openxmlformats.org/officeDocument/2006/relationships/tags" Target="../tags/tag2.xml"/><Relationship Id="rId5" Type="http://schemas.openxmlformats.org/officeDocument/2006/relationships/image" Target="../media/image2.png"/><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media4.m4a"/><Relationship Id="rId2" Type="http://schemas.microsoft.com/office/2007/relationships/media" Target="../media/media4.m4a"/><Relationship Id="rId1" Type="http://schemas.openxmlformats.org/officeDocument/2006/relationships/tags" Target="../tags/tag3.xml"/><Relationship Id="rId6" Type="http://schemas.openxmlformats.org/officeDocument/2006/relationships/image" Target="../media/image2.png"/><Relationship Id="rId5" Type="http://schemas.openxmlformats.org/officeDocument/2006/relationships/image" Target="../media/image4.jp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audio" Target="../media/media6.m4a"/><Relationship Id="rId2" Type="http://schemas.microsoft.com/office/2007/relationships/media" Target="../media/media6.m4a"/><Relationship Id="rId1" Type="http://schemas.openxmlformats.org/officeDocument/2006/relationships/tags" Target="../tags/tag4.xml"/><Relationship Id="rId6" Type="http://schemas.openxmlformats.org/officeDocument/2006/relationships/image" Target="../media/image2.pn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media7.m4a"/><Relationship Id="rId2" Type="http://schemas.microsoft.com/office/2007/relationships/media" Target="../media/media7.m4a"/><Relationship Id="rId1" Type="http://schemas.openxmlformats.org/officeDocument/2006/relationships/tags" Target="../tags/tag5.xml"/><Relationship Id="rId5" Type="http://schemas.openxmlformats.org/officeDocument/2006/relationships/image" Target="../media/image2.png"/><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media8.m4a"/><Relationship Id="rId2" Type="http://schemas.microsoft.com/office/2007/relationships/media" Target="../media/media8.m4a"/><Relationship Id="rId1" Type="http://schemas.openxmlformats.org/officeDocument/2006/relationships/tags" Target="../tags/tag6.xml"/><Relationship Id="rId6" Type="http://schemas.openxmlformats.org/officeDocument/2006/relationships/image" Target="../media/image2.png"/><Relationship Id="rId5" Type="http://schemas.openxmlformats.org/officeDocument/2006/relationships/image" Target="../media/image6.jpg"/><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media9.m4a"/><Relationship Id="rId2" Type="http://schemas.microsoft.com/office/2007/relationships/media" Target="../media/media9.m4a"/><Relationship Id="rId1" Type="http://schemas.openxmlformats.org/officeDocument/2006/relationships/tags" Target="../tags/tag7.xml"/><Relationship Id="rId6" Type="http://schemas.openxmlformats.org/officeDocument/2006/relationships/image" Target="../media/image2.png"/><Relationship Id="rId5" Type="http://schemas.openxmlformats.org/officeDocument/2006/relationships/image" Target="../media/image7.jpg"/><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90E83-A2F8-4245-A622-267F75F7058B}"/>
              </a:ext>
            </a:extLst>
          </p:cNvPr>
          <p:cNvSpPr>
            <a:spLocks noGrp="1"/>
          </p:cNvSpPr>
          <p:nvPr>
            <p:ph type="ctrTitle"/>
          </p:nvPr>
        </p:nvSpPr>
        <p:spPr>
          <a:xfrm>
            <a:off x="1033657" y="2247285"/>
            <a:ext cx="8825658" cy="1627463"/>
          </a:xfrm>
        </p:spPr>
        <p:txBody>
          <a:bodyPr/>
          <a:lstStyle/>
          <a:p>
            <a:r>
              <a:rPr lang="en-US" dirty="0"/>
              <a:t>Iranian Women and the Islamic Revolution of 1979</a:t>
            </a:r>
          </a:p>
        </p:txBody>
      </p:sp>
      <p:sp>
        <p:nvSpPr>
          <p:cNvPr id="3" name="Subtitle 2">
            <a:extLst>
              <a:ext uri="{FF2B5EF4-FFF2-40B4-BE49-F238E27FC236}">
                <a16:creationId xmlns:a16="http://schemas.microsoft.com/office/drawing/2014/main" id="{41098EF9-EBA0-403E-942A-44E4C015C18E}"/>
              </a:ext>
            </a:extLst>
          </p:cNvPr>
          <p:cNvSpPr>
            <a:spLocks noGrp="1"/>
          </p:cNvSpPr>
          <p:nvPr>
            <p:ph type="subTitle" idx="1"/>
          </p:nvPr>
        </p:nvSpPr>
        <p:spPr>
          <a:xfrm>
            <a:off x="1033657" y="4497462"/>
            <a:ext cx="8825658" cy="861420"/>
          </a:xfrm>
        </p:spPr>
        <p:txBody>
          <a:bodyPr>
            <a:normAutofit/>
          </a:bodyPr>
          <a:lstStyle/>
          <a:p>
            <a:r>
              <a:rPr lang="en-US" dirty="0"/>
              <a:t>Presented By Thomas Grobben</a:t>
            </a:r>
          </a:p>
          <a:p>
            <a:r>
              <a:rPr lang="en-US" dirty="0"/>
              <a:t>Research conducted at the university of Wisconsin-</a:t>
            </a:r>
            <a:r>
              <a:rPr lang="en-US" dirty="0" err="1"/>
              <a:t>parkside</a:t>
            </a:r>
            <a:endParaRPr lang="en-US" dirty="0"/>
          </a:p>
        </p:txBody>
      </p:sp>
      <p:sp>
        <p:nvSpPr>
          <p:cNvPr id="4" name="TextBox 3">
            <a:extLst>
              <a:ext uri="{FF2B5EF4-FFF2-40B4-BE49-F238E27FC236}">
                <a16:creationId xmlns:a16="http://schemas.microsoft.com/office/drawing/2014/main" id="{643C770D-A63D-4A8C-BBD8-00DB18E7FEB4}"/>
              </a:ext>
            </a:extLst>
          </p:cNvPr>
          <p:cNvSpPr txBox="1"/>
          <p:nvPr/>
        </p:nvSpPr>
        <p:spPr>
          <a:xfrm>
            <a:off x="1082425" y="795360"/>
            <a:ext cx="8363824" cy="646331"/>
          </a:xfrm>
          <a:prstGeom prst="rect">
            <a:avLst/>
          </a:prstGeom>
          <a:noFill/>
        </p:spPr>
        <p:txBody>
          <a:bodyPr wrap="square" rtlCol="0">
            <a:spAutoFit/>
          </a:bodyPr>
          <a:lstStyle/>
          <a:p>
            <a:pPr algn="ctr"/>
            <a:r>
              <a:rPr lang="en-US" dirty="0">
                <a:solidFill>
                  <a:schemeClr val="bg1">
                    <a:lumMod val="95000"/>
                  </a:schemeClr>
                </a:solidFill>
                <a:latin typeface="+mj-lt"/>
              </a:rPr>
              <a:t>UWM 2020 Religious Studies Conference</a:t>
            </a:r>
          </a:p>
          <a:p>
            <a:pPr algn="ctr"/>
            <a:r>
              <a:rPr lang="en-US" dirty="0">
                <a:solidFill>
                  <a:schemeClr val="bg1">
                    <a:lumMod val="95000"/>
                  </a:schemeClr>
                </a:solidFill>
                <a:latin typeface="+mj-lt"/>
              </a:rPr>
              <a:t>Intersectionality of Religion and Contemporary Global Issues</a:t>
            </a:r>
          </a:p>
        </p:txBody>
      </p:sp>
      <p:pic>
        <p:nvPicPr>
          <p:cNvPr id="10" name="Audio 9">
            <a:hlinkClick r:id="" action="ppaction://media"/>
            <a:extLst>
              <a:ext uri="{FF2B5EF4-FFF2-40B4-BE49-F238E27FC236}">
                <a16:creationId xmlns:a16="http://schemas.microsoft.com/office/drawing/2014/main" id="{E1FE5F10-8805-4C8D-A69B-8A4281FE467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2229557459"/>
      </p:ext>
    </p:extLst>
  </p:cSld>
  <p:clrMapOvr>
    <a:masterClrMapping/>
  </p:clrMapOvr>
  <mc:AlternateContent xmlns:mc="http://schemas.openxmlformats.org/markup-compatibility/2006" xmlns:p14="http://schemas.microsoft.com/office/powerpoint/2010/main">
    <mc:Choice Requires="p14">
      <p:transition spd="slow" p14:dur="2000" advTm="28588"/>
    </mc:Choice>
    <mc:Fallback xmlns="">
      <p:transition spd="slow" advTm="285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33029-24C7-4531-A313-7BF61FBF04DF}"/>
              </a:ext>
            </a:extLst>
          </p:cNvPr>
          <p:cNvSpPr>
            <a:spLocks noGrp="1"/>
          </p:cNvSpPr>
          <p:nvPr>
            <p:ph type="title"/>
          </p:nvPr>
        </p:nvSpPr>
        <p:spPr/>
        <p:txBody>
          <a:bodyPr/>
          <a:lstStyle/>
          <a:p>
            <a:r>
              <a:rPr lang="en-US" dirty="0"/>
              <a:t>Post-Revolutionary Period (1981-1989) </a:t>
            </a:r>
          </a:p>
        </p:txBody>
      </p:sp>
      <p:sp>
        <p:nvSpPr>
          <p:cNvPr id="3" name="Content Placeholder 2">
            <a:extLst>
              <a:ext uri="{FF2B5EF4-FFF2-40B4-BE49-F238E27FC236}">
                <a16:creationId xmlns:a16="http://schemas.microsoft.com/office/drawing/2014/main" id="{D0A637D9-CFDD-45BA-B0AB-D4837361569B}"/>
              </a:ext>
            </a:extLst>
          </p:cNvPr>
          <p:cNvSpPr>
            <a:spLocks noGrp="1"/>
          </p:cNvSpPr>
          <p:nvPr>
            <p:ph idx="1"/>
          </p:nvPr>
        </p:nvSpPr>
        <p:spPr/>
        <p:txBody>
          <a:bodyPr/>
          <a:lstStyle/>
          <a:p>
            <a:r>
              <a:rPr lang="en-US" dirty="0"/>
              <a:t>Iraqi invasion of Iran in 1980 </a:t>
            </a:r>
          </a:p>
          <a:p>
            <a:pPr lvl="1"/>
            <a:r>
              <a:rPr lang="en-US" dirty="0"/>
              <a:t>Hostage crisis of 1979-1981</a:t>
            </a:r>
          </a:p>
          <a:p>
            <a:endParaRPr lang="en-US" dirty="0"/>
          </a:p>
          <a:p>
            <a:r>
              <a:rPr lang="en-US" dirty="0"/>
              <a:t>Women’s issues sidelined </a:t>
            </a:r>
          </a:p>
          <a:p>
            <a:endParaRPr lang="en-US" dirty="0"/>
          </a:p>
          <a:p>
            <a:r>
              <a:rPr lang="en-US" dirty="0"/>
              <a:t>Gradual deterioration of rights</a:t>
            </a:r>
          </a:p>
        </p:txBody>
      </p:sp>
      <p:pic>
        <p:nvPicPr>
          <p:cNvPr id="5" name="Audio 4">
            <a:hlinkClick r:id="" action="ppaction://media"/>
            <a:extLst>
              <a:ext uri="{FF2B5EF4-FFF2-40B4-BE49-F238E27FC236}">
                <a16:creationId xmlns:a16="http://schemas.microsoft.com/office/drawing/2014/main" id="{67B4647D-35A4-4D8C-A617-02166EB373A4}"/>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552238" y="6218238"/>
            <a:ext cx="487362" cy="487362"/>
          </a:xfrm>
          <a:prstGeom prst="rect">
            <a:avLst/>
          </a:prstGeom>
        </p:spPr>
      </p:pic>
    </p:spTree>
    <p:custDataLst>
      <p:tags r:id="rId1"/>
    </p:custDataLst>
    <p:extLst>
      <p:ext uri="{BB962C8B-B14F-4D97-AF65-F5344CB8AC3E}">
        <p14:creationId xmlns:p14="http://schemas.microsoft.com/office/powerpoint/2010/main" val="2551812293"/>
      </p:ext>
    </p:extLst>
  </p:cSld>
  <p:clrMapOvr>
    <a:masterClrMapping/>
  </p:clrMapOvr>
  <mc:AlternateContent xmlns:mc="http://schemas.openxmlformats.org/markup-compatibility/2006" xmlns:p14="http://schemas.microsoft.com/office/powerpoint/2010/main">
    <mc:Choice Requires="p14">
      <p:transition spd="slow" p14:dur="2000" advTm="138380"/>
    </mc:Choice>
    <mc:Fallback xmlns="">
      <p:transition spd="slow" advTm="1383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3"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F544D-63E7-47E2-AAAF-4DE2043A6BCB}"/>
              </a:ext>
            </a:extLst>
          </p:cNvPr>
          <p:cNvSpPr>
            <a:spLocks noGrp="1"/>
          </p:cNvSpPr>
          <p:nvPr>
            <p:ph type="title"/>
          </p:nvPr>
        </p:nvSpPr>
        <p:spPr/>
        <p:txBody>
          <a:bodyPr/>
          <a:lstStyle/>
          <a:p>
            <a:r>
              <a:rPr lang="en-US" dirty="0"/>
              <a:t>Conclusions </a:t>
            </a:r>
          </a:p>
        </p:txBody>
      </p:sp>
      <p:sp>
        <p:nvSpPr>
          <p:cNvPr id="3" name="Content Placeholder 2">
            <a:extLst>
              <a:ext uri="{FF2B5EF4-FFF2-40B4-BE49-F238E27FC236}">
                <a16:creationId xmlns:a16="http://schemas.microsoft.com/office/drawing/2014/main" id="{3044F37F-7D97-421F-90A0-1B188AFAFD2B}"/>
              </a:ext>
            </a:extLst>
          </p:cNvPr>
          <p:cNvSpPr>
            <a:spLocks noGrp="1"/>
          </p:cNvSpPr>
          <p:nvPr>
            <p:ph idx="1"/>
          </p:nvPr>
        </p:nvSpPr>
        <p:spPr>
          <a:xfrm>
            <a:off x="1154954" y="2603499"/>
            <a:ext cx="9453862" cy="3614739"/>
          </a:xfrm>
        </p:spPr>
        <p:txBody>
          <a:bodyPr>
            <a:normAutofit fontScale="92500" lnSpcReduction="20000"/>
          </a:bodyPr>
          <a:lstStyle/>
          <a:p>
            <a:r>
              <a:rPr lang="en-US" dirty="0"/>
              <a:t>Iranian women, who consistently fought for their rights throughout the twentieth century, were taken advantage of by both the Shah and the Ayatollah</a:t>
            </a:r>
          </a:p>
          <a:p>
            <a:endParaRPr lang="en-US" dirty="0"/>
          </a:p>
          <a:p>
            <a:r>
              <a:rPr lang="en-US" dirty="0"/>
              <a:t>Islam was adopted as a symbolic form of resistance against the Shah. Most Iranian women had a more liberal, inclusive interpretation of Islam that included maintain their democratic rights. </a:t>
            </a:r>
          </a:p>
          <a:p>
            <a:endParaRPr lang="en-US" dirty="0"/>
          </a:p>
          <a:p>
            <a:r>
              <a:rPr lang="en-US" dirty="0"/>
              <a:t>The far-right fundamentalist wing of the revolution consistently misrepresented itself and seized control once the Shah was overthrown. </a:t>
            </a:r>
          </a:p>
          <a:p>
            <a:endParaRPr lang="en-US" dirty="0"/>
          </a:p>
          <a:p>
            <a:r>
              <a:rPr lang="en-US" dirty="0"/>
              <a:t>Geopolitical events in the 1980s reaffirmed the Ayatollah’s grip on power, effectively sidelining women’s issues. </a:t>
            </a:r>
          </a:p>
          <a:p>
            <a:endParaRPr lang="en-US" dirty="0"/>
          </a:p>
          <a:p>
            <a:pPr lvl="1"/>
            <a:endParaRPr lang="en-US" dirty="0"/>
          </a:p>
        </p:txBody>
      </p:sp>
      <p:pic>
        <p:nvPicPr>
          <p:cNvPr id="10" name="Audio 9">
            <a:hlinkClick r:id="" action="ppaction://media"/>
            <a:extLst>
              <a:ext uri="{FF2B5EF4-FFF2-40B4-BE49-F238E27FC236}">
                <a16:creationId xmlns:a16="http://schemas.microsoft.com/office/drawing/2014/main" id="{ECC6F4F3-31C2-4B5B-8759-B8A3D5619FAE}"/>
              </a:ext>
            </a:extLst>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11552238" y="6218238"/>
            <a:ext cx="487362" cy="487362"/>
          </a:xfrm>
          <a:prstGeom prst="rect">
            <a:avLst/>
          </a:prstGeom>
        </p:spPr>
      </p:pic>
    </p:spTree>
    <p:custDataLst>
      <p:tags r:id="rId1"/>
    </p:custDataLst>
    <p:extLst>
      <p:ext uri="{BB962C8B-B14F-4D97-AF65-F5344CB8AC3E}">
        <p14:creationId xmlns:p14="http://schemas.microsoft.com/office/powerpoint/2010/main" val="1222011361"/>
      </p:ext>
    </p:extLst>
  </p:cSld>
  <p:clrMapOvr>
    <a:masterClrMapping/>
  </p:clrMapOvr>
  <mc:AlternateContent xmlns:mc="http://schemas.openxmlformats.org/markup-compatibility/2006" xmlns:p14="http://schemas.microsoft.com/office/powerpoint/2010/main">
    <mc:Choice Requires="p14">
      <p:transition spd="slow" p14:dur="2000" advTm="111600"/>
    </mc:Choice>
    <mc:Fallback xmlns="">
      <p:transition spd="slow" advTm="1116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3" fill="hold" display="0">
                  <p:stCondLst>
                    <p:cond delay="indefinite"/>
                  </p:stCondLst>
                  <p:endCondLst>
                    <p:cond evt="onStopAudio" delay="0">
                      <p:tgtEl>
                        <p:sldTgt/>
                      </p:tgtEl>
                    </p:cond>
                  </p:endCondLst>
                </p:cTn>
                <p:tgtEl>
                  <p:spTgt spid="10"/>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5C8C4-1127-41F2-BA98-E0AC4C972057}"/>
              </a:ext>
            </a:extLst>
          </p:cNvPr>
          <p:cNvSpPr>
            <a:spLocks noGrp="1"/>
          </p:cNvSpPr>
          <p:nvPr>
            <p:ph type="title"/>
          </p:nvPr>
        </p:nvSpPr>
        <p:spPr/>
        <p:txBody>
          <a:bodyPr/>
          <a:lstStyle/>
          <a:p>
            <a:r>
              <a:rPr lang="en-US" dirty="0"/>
              <a:t>Bibliography</a:t>
            </a:r>
          </a:p>
        </p:txBody>
      </p:sp>
      <p:sp>
        <p:nvSpPr>
          <p:cNvPr id="3" name="Content Placeholder 2">
            <a:extLst>
              <a:ext uri="{FF2B5EF4-FFF2-40B4-BE49-F238E27FC236}">
                <a16:creationId xmlns:a16="http://schemas.microsoft.com/office/drawing/2014/main" id="{CE8E74CC-89A8-4130-8271-28EDD123AE98}"/>
              </a:ext>
            </a:extLst>
          </p:cNvPr>
          <p:cNvSpPr>
            <a:spLocks noGrp="1"/>
          </p:cNvSpPr>
          <p:nvPr>
            <p:ph idx="1"/>
          </p:nvPr>
        </p:nvSpPr>
        <p:spPr>
          <a:xfrm>
            <a:off x="1154955" y="2603500"/>
            <a:ext cx="7216688" cy="3699646"/>
          </a:xfrm>
        </p:spPr>
        <p:txBody>
          <a:bodyPr>
            <a:normAutofit fontScale="85000" lnSpcReduction="20000"/>
          </a:bodyPr>
          <a:lstStyle/>
          <a:p>
            <a:r>
              <a:rPr lang="en-US" dirty="0" err="1"/>
              <a:t>Algar</a:t>
            </a:r>
            <a:r>
              <a:rPr lang="en-US" dirty="0"/>
              <a:t>, Hamid. </a:t>
            </a:r>
            <a:r>
              <a:rPr lang="en-US" i="1" dirty="0"/>
              <a:t>Islam and Revolution: Writings and Declarations of Imam Khomeini</a:t>
            </a:r>
            <a:r>
              <a:rPr lang="en-US" dirty="0"/>
              <a:t>. Berkeley: </a:t>
            </a:r>
            <a:r>
              <a:rPr lang="en-US" dirty="0" err="1"/>
              <a:t>Mizan</a:t>
            </a:r>
            <a:r>
              <a:rPr lang="en-US" dirty="0"/>
              <a:t> Press, 1981.</a:t>
            </a:r>
          </a:p>
          <a:p>
            <a:r>
              <a:rPr lang="en-US" dirty="0"/>
              <a:t>Beck, Lois and Nashat, </a:t>
            </a:r>
            <a:r>
              <a:rPr lang="en-US" dirty="0" err="1"/>
              <a:t>Guity</a:t>
            </a:r>
            <a:r>
              <a:rPr lang="en-US" dirty="0"/>
              <a:t>. </a:t>
            </a:r>
            <a:r>
              <a:rPr lang="en-US" i="1" dirty="0"/>
              <a:t>Women in Iran: From 1800 to the Islamic Republic</a:t>
            </a:r>
            <a:r>
              <a:rPr lang="en-US" dirty="0"/>
              <a:t>.</a:t>
            </a:r>
            <a:r>
              <a:rPr lang="en-US" b="1" dirty="0"/>
              <a:t> </a:t>
            </a:r>
            <a:r>
              <a:rPr lang="en-US" dirty="0"/>
              <a:t>Chicago: University of Illinois Press, 2004.</a:t>
            </a:r>
          </a:p>
          <a:p>
            <a:r>
              <a:rPr lang="en-US" dirty="0" err="1"/>
              <a:t>Ferdows</a:t>
            </a:r>
            <a:r>
              <a:rPr lang="en-US" dirty="0"/>
              <a:t>, Adele K. “Women and the Islamic Revolution.” </a:t>
            </a:r>
            <a:r>
              <a:rPr lang="en-US" i="1" dirty="0"/>
              <a:t>International Journal of Middle East Studies</a:t>
            </a:r>
            <a:r>
              <a:rPr lang="en-US" dirty="0"/>
              <a:t> 15, no. 2 (1983): 283-298.</a:t>
            </a:r>
          </a:p>
          <a:p>
            <a:r>
              <a:rPr lang="en-US" dirty="0" err="1"/>
              <a:t>Kandiyoti</a:t>
            </a:r>
            <a:r>
              <a:rPr lang="en-US" dirty="0"/>
              <a:t>, Deniz. </a:t>
            </a:r>
            <a:r>
              <a:rPr lang="en-US" i="1" dirty="0"/>
              <a:t>Women, Islam and the State</a:t>
            </a:r>
            <a:r>
              <a:rPr lang="en-US" dirty="0"/>
              <a:t>. Philadelphia: Temple University Press, 1991. </a:t>
            </a:r>
          </a:p>
          <a:p>
            <a:r>
              <a:rPr lang="en-US" dirty="0"/>
              <a:t>Keddie, Nikki R. </a:t>
            </a:r>
            <a:r>
              <a:rPr lang="en-US" i="1" dirty="0"/>
              <a:t>Modern Iran: Roots and Results of Revolution</a:t>
            </a:r>
            <a:r>
              <a:rPr lang="en-US" dirty="0"/>
              <a:t>. New Haven: Yale University Press, 2003.</a:t>
            </a:r>
          </a:p>
          <a:p>
            <a:r>
              <a:rPr lang="en-US" dirty="0" err="1"/>
              <a:t>Moghissi</a:t>
            </a:r>
            <a:r>
              <a:rPr lang="en-US" dirty="0"/>
              <a:t>, </a:t>
            </a:r>
            <a:r>
              <a:rPr lang="en-US" dirty="0" err="1"/>
              <a:t>Haideh</a:t>
            </a:r>
            <a:r>
              <a:rPr lang="en-US" dirty="0"/>
              <a:t>. </a:t>
            </a:r>
            <a:r>
              <a:rPr lang="en-US" i="1" dirty="0"/>
              <a:t>Populism and Feminism in Iran: Women’s Struggle in a Male-Defined Revolutionary Movement</a:t>
            </a:r>
            <a:r>
              <a:rPr lang="en-US" dirty="0"/>
              <a:t>. New York: St. Martin’s Press, 1994. </a:t>
            </a:r>
          </a:p>
          <a:p>
            <a:r>
              <a:rPr lang="en-US" dirty="0"/>
              <a:t>Shaheed, Farida and Shaheed, Aisha Lee. </a:t>
            </a:r>
            <a:r>
              <a:rPr lang="en-US" i="1" dirty="0"/>
              <a:t>Great Ancestors: Women Claiming Rights in Muslim Contexts</a:t>
            </a:r>
            <a:r>
              <a:rPr lang="en-US" dirty="0"/>
              <a:t>. Oxford: Oxford University Press, 2011. </a:t>
            </a:r>
          </a:p>
          <a:p>
            <a:pPr marL="0" indent="0">
              <a:buNone/>
            </a:pPr>
            <a:endParaRPr lang="en-US" dirty="0"/>
          </a:p>
          <a:p>
            <a:endParaRPr lang="en-US" dirty="0"/>
          </a:p>
        </p:txBody>
      </p:sp>
    </p:spTree>
    <p:extLst>
      <p:ext uri="{BB962C8B-B14F-4D97-AF65-F5344CB8AC3E}">
        <p14:creationId xmlns:p14="http://schemas.microsoft.com/office/powerpoint/2010/main" val="1392387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BE858-170A-4B15-AE44-0A1A9E3DA535}"/>
              </a:ext>
            </a:extLst>
          </p:cNvPr>
          <p:cNvSpPr>
            <a:spLocks noGrp="1"/>
          </p:cNvSpPr>
          <p:nvPr>
            <p:ph type="title"/>
          </p:nvPr>
        </p:nvSpPr>
        <p:spPr/>
        <p:txBody>
          <a:bodyPr/>
          <a:lstStyle/>
          <a:p>
            <a:r>
              <a:rPr lang="en-US" dirty="0"/>
              <a:t>Why the Islamic Revolution? </a:t>
            </a:r>
          </a:p>
        </p:txBody>
      </p:sp>
      <p:pic>
        <p:nvPicPr>
          <p:cNvPr id="5" name="Content Placeholder 4" descr="A person standing in front of a large crowd of people&#10;&#10;Description automatically generated">
            <a:extLst>
              <a:ext uri="{FF2B5EF4-FFF2-40B4-BE49-F238E27FC236}">
                <a16:creationId xmlns:a16="http://schemas.microsoft.com/office/drawing/2014/main" id="{81963B51-79BF-49AE-9609-7C8741C188E3}"/>
              </a:ext>
            </a:extLst>
          </p:cNvPr>
          <p:cNvPicPr>
            <a:picLocks noGrp="1" noChangeAspect="1"/>
          </p:cNvPicPr>
          <p:nvPr>
            <p:ph idx="1"/>
          </p:nvPr>
        </p:nvPicPr>
        <p:blipFill>
          <a:blip r:embed="rId6">
            <a:extLst>
              <a:ext uri="{28A0092B-C50C-407E-A947-70E740481C1C}">
                <a14:useLocalDpi xmlns:a14="http://schemas.microsoft.com/office/drawing/2010/main" val="0"/>
              </a:ext>
            </a:extLst>
          </a:blip>
          <a:stretch>
            <a:fillRect/>
          </a:stretch>
        </p:blipFill>
        <p:spPr>
          <a:xfrm>
            <a:off x="6524514" y="2679001"/>
            <a:ext cx="5016593" cy="3416300"/>
          </a:xfrm>
        </p:spPr>
      </p:pic>
      <p:sp>
        <p:nvSpPr>
          <p:cNvPr id="12" name="Content Placeholder 2">
            <a:extLst>
              <a:ext uri="{FF2B5EF4-FFF2-40B4-BE49-F238E27FC236}">
                <a16:creationId xmlns:a16="http://schemas.microsoft.com/office/drawing/2014/main" id="{0E4A79E2-7369-4771-9076-6E45ECA9E1FD}"/>
              </a:ext>
            </a:extLst>
          </p:cNvPr>
          <p:cNvSpPr txBox="1">
            <a:spLocks/>
          </p:cNvSpPr>
          <p:nvPr/>
        </p:nvSpPr>
        <p:spPr>
          <a:xfrm>
            <a:off x="1040235" y="2611889"/>
            <a:ext cx="5343787" cy="34163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r>
              <a:rPr lang="en-US" dirty="0"/>
              <a:t>Contemporary relevance</a:t>
            </a:r>
          </a:p>
          <a:p>
            <a:endParaRPr lang="en-US" dirty="0"/>
          </a:p>
          <a:p>
            <a:r>
              <a:rPr lang="en-US" dirty="0"/>
              <a:t>Popular memory </a:t>
            </a:r>
          </a:p>
          <a:p>
            <a:pPr marL="0" indent="0">
              <a:buNone/>
            </a:pPr>
            <a:r>
              <a:rPr lang="en-US" dirty="0"/>
              <a:t> </a:t>
            </a:r>
          </a:p>
          <a:p>
            <a:r>
              <a:rPr lang="en-US" dirty="0"/>
              <a:t>Role of women</a:t>
            </a:r>
          </a:p>
          <a:p>
            <a:endParaRPr lang="en-US" dirty="0"/>
          </a:p>
        </p:txBody>
      </p:sp>
      <p:pic>
        <p:nvPicPr>
          <p:cNvPr id="6" name="Audio 5">
            <a:hlinkClick r:id="" action="ppaction://media"/>
            <a:extLst>
              <a:ext uri="{FF2B5EF4-FFF2-40B4-BE49-F238E27FC236}">
                <a16:creationId xmlns:a16="http://schemas.microsoft.com/office/drawing/2014/main" id="{2DFF3DB6-0D04-4F18-9722-9CCC125BAFED}"/>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552238" y="6218238"/>
            <a:ext cx="487362" cy="487362"/>
          </a:xfrm>
          <a:prstGeom prst="rect">
            <a:avLst/>
          </a:prstGeom>
        </p:spPr>
      </p:pic>
    </p:spTree>
    <p:custDataLst>
      <p:tags r:id="rId1"/>
    </p:custDataLst>
    <p:extLst>
      <p:ext uri="{BB962C8B-B14F-4D97-AF65-F5344CB8AC3E}">
        <p14:creationId xmlns:p14="http://schemas.microsoft.com/office/powerpoint/2010/main" val="2517889406"/>
      </p:ext>
    </p:extLst>
  </p:cSld>
  <p:clrMapOvr>
    <a:masterClrMapping/>
  </p:clrMapOvr>
  <mc:AlternateContent xmlns:mc="http://schemas.openxmlformats.org/markup-compatibility/2006" xmlns:p14="http://schemas.microsoft.com/office/powerpoint/2010/main">
    <mc:Choice Requires="p14">
      <p:transition spd="slow" p14:dur="2000" advTm="143153"/>
    </mc:Choice>
    <mc:Fallback xmlns="">
      <p:transition spd="slow" advTm="1431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9"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E7A4E-4C85-4CC3-9E7A-047B4661D9C7}"/>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24C28E59-AB58-4319-AED3-89888EF628FC}"/>
              </a:ext>
            </a:extLst>
          </p:cNvPr>
          <p:cNvSpPr>
            <a:spLocks noGrp="1"/>
          </p:cNvSpPr>
          <p:nvPr>
            <p:ph idx="1"/>
          </p:nvPr>
        </p:nvSpPr>
        <p:spPr>
          <a:xfrm>
            <a:off x="1154954" y="3006172"/>
            <a:ext cx="8825659" cy="3416300"/>
          </a:xfrm>
        </p:spPr>
        <p:txBody>
          <a:bodyPr>
            <a:normAutofit/>
          </a:bodyPr>
          <a:lstStyle/>
          <a:p>
            <a:pPr marL="0" indent="0">
              <a:buNone/>
            </a:pPr>
            <a:endParaRPr lang="en-US" dirty="0"/>
          </a:p>
          <a:p>
            <a:r>
              <a:rPr lang="en-US" dirty="0"/>
              <a:t>Focus </a:t>
            </a:r>
            <a:r>
              <a:rPr lang="en-US" dirty="0">
                <a:sym typeface="Wingdings" panose="05000000000000000000" pitchFamily="2" charset="2"/>
              </a:rPr>
              <a:t> </a:t>
            </a:r>
            <a:endParaRPr lang="en-US" dirty="0"/>
          </a:p>
          <a:p>
            <a:endParaRPr lang="en-US" dirty="0"/>
          </a:p>
          <a:p>
            <a:r>
              <a:rPr lang="en-US" dirty="0"/>
              <a:t>Structure</a:t>
            </a:r>
          </a:p>
          <a:p>
            <a:pPr lvl="1"/>
            <a:r>
              <a:rPr lang="en-US" dirty="0"/>
              <a:t>Pre-Revolutionary Period (1941-1979)</a:t>
            </a:r>
          </a:p>
          <a:p>
            <a:pPr lvl="1"/>
            <a:r>
              <a:rPr lang="en-US" dirty="0"/>
              <a:t>Revolutionary Period (1979-1981)</a:t>
            </a:r>
          </a:p>
          <a:p>
            <a:pPr lvl="1"/>
            <a:r>
              <a:rPr lang="en-US" dirty="0"/>
              <a:t>Post-Revolutionary Period (1981-1989)</a:t>
            </a:r>
          </a:p>
        </p:txBody>
      </p:sp>
      <p:sp>
        <p:nvSpPr>
          <p:cNvPr id="4" name="TextBox 3">
            <a:extLst>
              <a:ext uri="{FF2B5EF4-FFF2-40B4-BE49-F238E27FC236}">
                <a16:creationId xmlns:a16="http://schemas.microsoft.com/office/drawing/2014/main" id="{6EE15B62-FBF6-4BFF-8866-C49AA12D4F21}"/>
              </a:ext>
            </a:extLst>
          </p:cNvPr>
          <p:cNvSpPr txBox="1"/>
          <p:nvPr/>
        </p:nvSpPr>
        <p:spPr>
          <a:xfrm>
            <a:off x="2852928" y="3230880"/>
            <a:ext cx="5699760" cy="830997"/>
          </a:xfrm>
          <a:prstGeom prst="rect">
            <a:avLst/>
          </a:prstGeom>
          <a:noFill/>
        </p:spPr>
        <p:txBody>
          <a:bodyPr wrap="square" rtlCol="0">
            <a:spAutoFit/>
          </a:bodyPr>
          <a:lstStyle/>
          <a:p>
            <a:r>
              <a:rPr lang="en-US" sz="1200" dirty="0"/>
              <a:t>Iranian women, despite being the main losers of the Islamic Revolution of 1979, played an integral role in the movement that eventually toppled the government of Mohammad Reza Shah, solidifying themselves as one of the most influential groups of twentieth century Iran.</a:t>
            </a:r>
          </a:p>
        </p:txBody>
      </p:sp>
      <p:pic>
        <p:nvPicPr>
          <p:cNvPr id="5" name="Audio 4">
            <a:hlinkClick r:id="" action="ppaction://media"/>
            <a:extLst>
              <a:ext uri="{FF2B5EF4-FFF2-40B4-BE49-F238E27FC236}">
                <a16:creationId xmlns:a16="http://schemas.microsoft.com/office/drawing/2014/main" id="{CCE001E0-E0B6-4556-B0D1-1D6AD3280E24}"/>
              </a:ext>
            </a:extLst>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11552238" y="6218238"/>
            <a:ext cx="487362" cy="487362"/>
          </a:xfrm>
          <a:prstGeom prst="rect">
            <a:avLst/>
          </a:prstGeom>
        </p:spPr>
      </p:pic>
    </p:spTree>
    <p:custDataLst>
      <p:tags r:id="rId1"/>
    </p:custDataLst>
    <p:extLst>
      <p:ext uri="{BB962C8B-B14F-4D97-AF65-F5344CB8AC3E}">
        <p14:creationId xmlns:p14="http://schemas.microsoft.com/office/powerpoint/2010/main" val="3257865678"/>
      </p:ext>
    </p:extLst>
  </p:cSld>
  <p:clrMapOvr>
    <a:masterClrMapping/>
  </p:clrMapOvr>
  <mc:AlternateContent xmlns:mc="http://schemas.openxmlformats.org/markup-compatibility/2006" xmlns:p14="http://schemas.microsoft.com/office/powerpoint/2010/main">
    <mc:Choice Requires="p14">
      <p:transition spd="slow" p14:dur="2000" advTm="137204"/>
    </mc:Choice>
    <mc:Fallback xmlns="">
      <p:transition spd="slow" advTm="1372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5"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FD768-6219-4E5D-8CE6-3A9F68A8A9B8}"/>
              </a:ext>
            </a:extLst>
          </p:cNvPr>
          <p:cNvSpPr>
            <a:spLocks noGrp="1"/>
          </p:cNvSpPr>
          <p:nvPr>
            <p:ph type="title"/>
          </p:nvPr>
        </p:nvSpPr>
        <p:spPr/>
        <p:txBody>
          <a:bodyPr/>
          <a:lstStyle/>
          <a:p>
            <a:r>
              <a:rPr lang="en-US" dirty="0"/>
              <a:t>Pre-Revolutionary Period (1941-1979)</a:t>
            </a:r>
          </a:p>
        </p:txBody>
      </p:sp>
      <p:sp>
        <p:nvSpPr>
          <p:cNvPr id="3" name="Content Placeholder 2">
            <a:extLst>
              <a:ext uri="{FF2B5EF4-FFF2-40B4-BE49-F238E27FC236}">
                <a16:creationId xmlns:a16="http://schemas.microsoft.com/office/drawing/2014/main" id="{139DEE32-FBAC-4CF4-ABE1-B3B60EBC602E}"/>
              </a:ext>
            </a:extLst>
          </p:cNvPr>
          <p:cNvSpPr>
            <a:spLocks noGrp="1"/>
          </p:cNvSpPr>
          <p:nvPr>
            <p:ph idx="1"/>
          </p:nvPr>
        </p:nvSpPr>
        <p:spPr>
          <a:xfrm>
            <a:off x="557427" y="2718032"/>
            <a:ext cx="9853210" cy="4408415"/>
          </a:xfrm>
        </p:spPr>
        <p:txBody>
          <a:bodyPr>
            <a:normAutofit fontScale="92500" lnSpcReduction="20000"/>
          </a:bodyPr>
          <a:lstStyle/>
          <a:p>
            <a:r>
              <a:rPr lang="en-US" dirty="0"/>
              <a:t>Shah Mohammad Reza Pahlavi (r. 1941-1979)</a:t>
            </a:r>
          </a:p>
          <a:p>
            <a:endParaRPr lang="en-US" dirty="0"/>
          </a:p>
          <a:p>
            <a:r>
              <a:rPr lang="en-US" dirty="0"/>
              <a:t>Authoritarian modernizer</a:t>
            </a:r>
          </a:p>
          <a:p>
            <a:endParaRPr lang="en-US" dirty="0"/>
          </a:p>
          <a:p>
            <a:r>
              <a:rPr lang="en-US" dirty="0"/>
              <a:t>Modeled reforms on the West</a:t>
            </a:r>
          </a:p>
          <a:p>
            <a:endParaRPr lang="en-US" dirty="0"/>
          </a:p>
          <a:p>
            <a:r>
              <a:rPr lang="en-US" dirty="0"/>
              <a:t>Unpopularity</a:t>
            </a:r>
          </a:p>
          <a:p>
            <a:pPr marL="457200" lvl="1" indent="0">
              <a:buNone/>
            </a:pPr>
            <a:endParaRPr lang="en-US" dirty="0"/>
          </a:p>
          <a:p>
            <a:pPr marL="457200" lvl="1" indent="0">
              <a:buNone/>
            </a:pPr>
            <a:endParaRPr lang="en-US" dirty="0"/>
          </a:p>
          <a:p>
            <a:endParaRPr lang="en-US" dirty="0"/>
          </a:p>
          <a:p>
            <a:endParaRPr lang="en-US" dirty="0"/>
          </a:p>
          <a:p>
            <a:endParaRPr lang="en-US" dirty="0"/>
          </a:p>
          <a:p>
            <a:pPr marL="0" indent="0">
              <a:buNone/>
            </a:pPr>
            <a:r>
              <a:rPr lang="en-US" dirty="0"/>
              <a:t> </a:t>
            </a:r>
          </a:p>
        </p:txBody>
      </p:sp>
      <p:pic>
        <p:nvPicPr>
          <p:cNvPr id="5" name="Picture 4" descr="A person wearing a suit and tie looking at the camera&#10;&#10;Description automatically generated">
            <a:extLst>
              <a:ext uri="{FF2B5EF4-FFF2-40B4-BE49-F238E27FC236}">
                <a16:creationId xmlns:a16="http://schemas.microsoft.com/office/drawing/2014/main" id="{C31755BA-2961-4EA9-A936-CB35AF265A3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91961" y="3285888"/>
            <a:ext cx="3542612" cy="2497541"/>
          </a:xfrm>
          <a:prstGeom prst="rect">
            <a:avLst/>
          </a:prstGeom>
        </p:spPr>
      </p:pic>
      <p:sp>
        <p:nvSpPr>
          <p:cNvPr id="6" name="TextBox 5">
            <a:extLst>
              <a:ext uri="{FF2B5EF4-FFF2-40B4-BE49-F238E27FC236}">
                <a16:creationId xmlns:a16="http://schemas.microsoft.com/office/drawing/2014/main" id="{2412A851-C413-4178-9D22-0C6623B2A18D}"/>
              </a:ext>
            </a:extLst>
          </p:cNvPr>
          <p:cNvSpPr txBox="1"/>
          <p:nvPr/>
        </p:nvSpPr>
        <p:spPr>
          <a:xfrm>
            <a:off x="8209307" y="5884331"/>
            <a:ext cx="3542612" cy="276999"/>
          </a:xfrm>
          <a:prstGeom prst="rect">
            <a:avLst/>
          </a:prstGeom>
          <a:noFill/>
        </p:spPr>
        <p:txBody>
          <a:bodyPr wrap="square" rtlCol="0">
            <a:spAutoFit/>
          </a:bodyPr>
          <a:lstStyle/>
          <a:p>
            <a:pPr algn="ctr"/>
            <a:r>
              <a:rPr lang="en-US" sz="1200" b="1" dirty="0"/>
              <a:t>Mohammad Reza Shah </a:t>
            </a:r>
          </a:p>
        </p:txBody>
      </p:sp>
      <p:pic>
        <p:nvPicPr>
          <p:cNvPr id="10" name="Audio 9">
            <a:hlinkClick r:id="" action="ppaction://media"/>
            <a:extLst>
              <a:ext uri="{FF2B5EF4-FFF2-40B4-BE49-F238E27FC236}">
                <a16:creationId xmlns:a16="http://schemas.microsoft.com/office/drawing/2014/main" id="{04268E30-8D2D-40A1-AE48-C872DA17CA73}"/>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552238" y="6072326"/>
            <a:ext cx="633274" cy="633274"/>
          </a:xfrm>
          <a:prstGeom prst="rect">
            <a:avLst/>
          </a:prstGeom>
        </p:spPr>
      </p:pic>
    </p:spTree>
    <p:custDataLst>
      <p:tags r:id="rId1"/>
    </p:custDataLst>
    <p:extLst>
      <p:ext uri="{BB962C8B-B14F-4D97-AF65-F5344CB8AC3E}">
        <p14:creationId xmlns:p14="http://schemas.microsoft.com/office/powerpoint/2010/main" val="753817333"/>
      </p:ext>
    </p:extLst>
  </p:cSld>
  <p:clrMapOvr>
    <a:masterClrMapping/>
  </p:clrMapOvr>
  <mc:AlternateContent xmlns:mc="http://schemas.openxmlformats.org/markup-compatibility/2006" xmlns:p14="http://schemas.microsoft.com/office/powerpoint/2010/main">
    <mc:Choice Requires="p14">
      <p:transition spd="slow" p14:dur="2000" advTm="102221"/>
    </mc:Choice>
    <mc:Fallback xmlns="">
      <p:transition spd="slow" advTm="1022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1818" showWhenStopped="0">
                <p:cTn id="23" fill="hold" display="0">
                  <p:stCondLst>
                    <p:cond delay="indefinite"/>
                  </p:stCondLst>
                  <p:endCondLst>
                    <p:cond evt="onStopAudio" delay="0">
                      <p:tgtEl>
                        <p:sldTgt/>
                      </p:tgtEl>
                    </p:cond>
                  </p:endCondLst>
                </p:cTn>
                <p:tgtEl>
                  <p:spTgt spid="10"/>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5C3AD-2F4E-4122-974C-467D3D4E3D43}"/>
              </a:ext>
            </a:extLst>
          </p:cNvPr>
          <p:cNvSpPr>
            <a:spLocks noGrp="1"/>
          </p:cNvSpPr>
          <p:nvPr>
            <p:ph type="title"/>
          </p:nvPr>
        </p:nvSpPr>
        <p:spPr/>
        <p:txBody>
          <a:bodyPr/>
          <a:lstStyle/>
          <a:p>
            <a:r>
              <a:rPr lang="en-US" dirty="0"/>
              <a:t>1953 Coup d'état</a:t>
            </a:r>
          </a:p>
        </p:txBody>
      </p:sp>
      <p:pic>
        <p:nvPicPr>
          <p:cNvPr id="8" name="Content Placeholder 7" descr="A person sitting in a car&#10;&#10;Description automatically generated">
            <a:extLst>
              <a:ext uri="{FF2B5EF4-FFF2-40B4-BE49-F238E27FC236}">
                <a16:creationId xmlns:a16="http://schemas.microsoft.com/office/drawing/2014/main" id="{D5875BCD-3240-42D0-947A-67D6B456FF25}"/>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358911" y="2353056"/>
            <a:ext cx="4312844" cy="3434102"/>
          </a:xfrm>
        </p:spPr>
      </p:pic>
      <p:sp>
        <p:nvSpPr>
          <p:cNvPr id="9" name="TextBox 8">
            <a:extLst>
              <a:ext uri="{FF2B5EF4-FFF2-40B4-BE49-F238E27FC236}">
                <a16:creationId xmlns:a16="http://schemas.microsoft.com/office/drawing/2014/main" id="{EE643013-407C-4414-B3A8-4B23EF4B2FE9}"/>
              </a:ext>
            </a:extLst>
          </p:cNvPr>
          <p:cNvSpPr txBox="1"/>
          <p:nvPr/>
        </p:nvSpPr>
        <p:spPr>
          <a:xfrm>
            <a:off x="3653597" y="5884331"/>
            <a:ext cx="3589361" cy="461665"/>
          </a:xfrm>
          <a:prstGeom prst="rect">
            <a:avLst/>
          </a:prstGeom>
          <a:noFill/>
        </p:spPr>
        <p:txBody>
          <a:bodyPr wrap="square" rtlCol="0">
            <a:spAutoFit/>
          </a:bodyPr>
          <a:lstStyle/>
          <a:p>
            <a:pPr algn="ctr"/>
            <a:r>
              <a:rPr lang="en-US" sz="1200" b="1" dirty="0"/>
              <a:t>Mohammad Mossadegh</a:t>
            </a:r>
          </a:p>
          <a:p>
            <a:pPr algn="ctr"/>
            <a:r>
              <a:rPr lang="en-US" sz="1200" dirty="0"/>
              <a:t>Photo credit: Truman Library</a:t>
            </a:r>
          </a:p>
        </p:txBody>
      </p:sp>
      <p:pic>
        <p:nvPicPr>
          <p:cNvPr id="12" name="Audio 11">
            <a:hlinkClick r:id="" action="ppaction://media"/>
            <a:extLst>
              <a:ext uri="{FF2B5EF4-FFF2-40B4-BE49-F238E27FC236}">
                <a16:creationId xmlns:a16="http://schemas.microsoft.com/office/drawing/2014/main" id="{2E6ED5A6-097C-4AAF-86E3-73BC066503E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3899860231"/>
      </p:ext>
    </p:extLst>
  </p:cSld>
  <p:clrMapOvr>
    <a:masterClrMapping/>
  </p:clrMapOvr>
  <mc:AlternateContent xmlns:mc="http://schemas.openxmlformats.org/markup-compatibility/2006" xmlns:p14="http://schemas.microsoft.com/office/powerpoint/2010/main">
    <mc:Choice Requires="p14">
      <p:transition spd="slow" p14:dur="2000" advTm="68034"/>
    </mc:Choice>
    <mc:Fallback xmlns="">
      <p:transition spd="slow" advTm="680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99566-A3A0-49F1-B8E0-E99952198EF4}"/>
              </a:ext>
            </a:extLst>
          </p:cNvPr>
          <p:cNvSpPr>
            <a:spLocks noGrp="1"/>
          </p:cNvSpPr>
          <p:nvPr>
            <p:ph type="title"/>
          </p:nvPr>
        </p:nvSpPr>
        <p:spPr/>
        <p:txBody>
          <a:bodyPr/>
          <a:lstStyle/>
          <a:p>
            <a:r>
              <a:rPr lang="en-US" dirty="0"/>
              <a:t>Women’s Organization of Iran (WOI) </a:t>
            </a:r>
          </a:p>
        </p:txBody>
      </p:sp>
      <p:sp>
        <p:nvSpPr>
          <p:cNvPr id="3" name="Content Placeholder 2">
            <a:extLst>
              <a:ext uri="{FF2B5EF4-FFF2-40B4-BE49-F238E27FC236}">
                <a16:creationId xmlns:a16="http://schemas.microsoft.com/office/drawing/2014/main" id="{D5576D04-F399-45EF-A39C-42A4F7587F17}"/>
              </a:ext>
            </a:extLst>
          </p:cNvPr>
          <p:cNvSpPr>
            <a:spLocks noGrp="1"/>
          </p:cNvSpPr>
          <p:nvPr>
            <p:ph idx="1"/>
          </p:nvPr>
        </p:nvSpPr>
        <p:spPr/>
        <p:txBody>
          <a:bodyPr/>
          <a:lstStyle/>
          <a:p>
            <a:r>
              <a:rPr lang="en-US" dirty="0"/>
              <a:t>State-sponsored feminism </a:t>
            </a:r>
          </a:p>
          <a:p>
            <a:endParaRPr lang="en-US" dirty="0"/>
          </a:p>
          <a:p>
            <a:r>
              <a:rPr lang="en-US" dirty="0"/>
              <a:t>Progressive but ineffective</a:t>
            </a:r>
          </a:p>
          <a:p>
            <a:endParaRPr lang="en-US" dirty="0"/>
          </a:p>
          <a:p>
            <a:r>
              <a:rPr lang="en-US" dirty="0"/>
              <a:t>Hijacked the women’s movement</a:t>
            </a:r>
          </a:p>
          <a:p>
            <a:endParaRPr lang="en-US" dirty="0"/>
          </a:p>
          <a:p>
            <a:endParaRPr lang="en-US" dirty="0"/>
          </a:p>
          <a:p>
            <a:endParaRPr lang="en-US" dirty="0"/>
          </a:p>
          <a:p>
            <a:endParaRPr lang="en-US" dirty="0"/>
          </a:p>
        </p:txBody>
      </p:sp>
      <p:pic>
        <p:nvPicPr>
          <p:cNvPr id="4" name="Audio 3">
            <a:hlinkClick r:id="" action="ppaction://media"/>
            <a:extLst>
              <a:ext uri="{FF2B5EF4-FFF2-40B4-BE49-F238E27FC236}">
                <a16:creationId xmlns:a16="http://schemas.microsoft.com/office/drawing/2014/main" id="{CFFF5786-A449-4AA3-94C3-678C74A3AD8E}"/>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552238" y="6218238"/>
            <a:ext cx="487362" cy="487362"/>
          </a:xfrm>
          <a:prstGeom prst="rect">
            <a:avLst/>
          </a:prstGeom>
        </p:spPr>
      </p:pic>
    </p:spTree>
    <p:custDataLst>
      <p:tags r:id="rId1"/>
    </p:custDataLst>
    <p:extLst>
      <p:ext uri="{BB962C8B-B14F-4D97-AF65-F5344CB8AC3E}">
        <p14:creationId xmlns:p14="http://schemas.microsoft.com/office/powerpoint/2010/main" val="1283415289"/>
      </p:ext>
    </p:extLst>
  </p:cSld>
  <p:clrMapOvr>
    <a:masterClrMapping/>
  </p:clrMapOvr>
  <mc:AlternateContent xmlns:mc="http://schemas.openxmlformats.org/markup-compatibility/2006" xmlns:p14="http://schemas.microsoft.com/office/powerpoint/2010/main">
    <mc:Choice Requires="p14">
      <p:transition spd="slow" p14:dur="2000" advTm="130996"/>
    </mc:Choice>
    <mc:Fallback xmlns="">
      <p:transition spd="slow" advTm="1309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9"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AAB0D-1642-4D2E-AD25-64C981099650}"/>
              </a:ext>
            </a:extLst>
          </p:cNvPr>
          <p:cNvSpPr>
            <a:spLocks noGrp="1"/>
          </p:cNvSpPr>
          <p:nvPr>
            <p:ph type="title"/>
          </p:nvPr>
        </p:nvSpPr>
        <p:spPr/>
        <p:txBody>
          <a:bodyPr/>
          <a:lstStyle/>
          <a:p>
            <a:r>
              <a:rPr lang="en-US" dirty="0"/>
              <a:t>Women and Islam</a:t>
            </a:r>
          </a:p>
        </p:txBody>
      </p:sp>
      <p:sp>
        <p:nvSpPr>
          <p:cNvPr id="3" name="Content Placeholder 2">
            <a:extLst>
              <a:ext uri="{FF2B5EF4-FFF2-40B4-BE49-F238E27FC236}">
                <a16:creationId xmlns:a16="http://schemas.microsoft.com/office/drawing/2014/main" id="{A3D13074-16A3-4E53-BFD6-236D95FA7A73}"/>
              </a:ext>
            </a:extLst>
          </p:cNvPr>
          <p:cNvSpPr>
            <a:spLocks noGrp="1"/>
          </p:cNvSpPr>
          <p:nvPr>
            <p:ph idx="1"/>
          </p:nvPr>
        </p:nvSpPr>
        <p:spPr/>
        <p:txBody>
          <a:bodyPr/>
          <a:lstStyle/>
          <a:p>
            <a:pPr marL="0" indent="0">
              <a:buNone/>
            </a:pPr>
            <a:endParaRPr lang="en-US" dirty="0"/>
          </a:p>
          <a:p>
            <a:r>
              <a:rPr lang="en-US" dirty="0"/>
              <a:t>Islam became the symbolic platform for resistance</a:t>
            </a:r>
          </a:p>
          <a:p>
            <a:pPr lvl="1"/>
            <a:r>
              <a:rPr lang="en-US" dirty="0"/>
              <a:t>Most groups wanted </a:t>
            </a:r>
            <a:r>
              <a:rPr lang="en-US" b="1" dirty="0"/>
              <a:t>democratic reform</a:t>
            </a:r>
            <a:r>
              <a:rPr lang="en-US" dirty="0"/>
              <a:t> </a:t>
            </a:r>
          </a:p>
          <a:p>
            <a:pPr lvl="1"/>
            <a:r>
              <a:rPr lang="en-US" dirty="0"/>
              <a:t>Many women set their issues aside in order to overthrow the Shah</a:t>
            </a:r>
          </a:p>
          <a:p>
            <a:endParaRPr lang="en-US" dirty="0"/>
          </a:p>
          <a:p>
            <a:r>
              <a:rPr lang="en-US" dirty="0"/>
              <a:t>Role of the clergy</a:t>
            </a:r>
          </a:p>
          <a:p>
            <a:endParaRPr lang="en-US" dirty="0"/>
          </a:p>
          <a:p>
            <a:endParaRPr lang="en-US" dirty="0"/>
          </a:p>
        </p:txBody>
      </p:sp>
      <p:pic>
        <p:nvPicPr>
          <p:cNvPr id="7" name="Audio 6">
            <a:hlinkClick r:id="" action="ppaction://media"/>
            <a:extLst>
              <a:ext uri="{FF2B5EF4-FFF2-40B4-BE49-F238E27FC236}">
                <a16:creationId xmlns:a16="http://schemas.microsoft.com/office/drawing/2014/main" id="{8A8161AF-445F-4779-B8DB-DD712509E596}"/>
              </a:ext>
            </a:extLst>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11552238" y="6218238"/>
            <a:ext cx="487362" cy="487362"/>
          </a:xfrm>
          <a:prstGeom prst="rect">
            <a:avLst/>
          </a:prstGeom>
        </p:spPr>
      </p:pic>
    </p:spTree>
    <p:custDataLst>
      <p:tags r:id="rId1"/>
    </p:custDataLst>
    <p:extLst>
      <p:ext uri="{BB962C8B-B14F-4D97-AF65-F5344CB8AC3E}">
        <p14:creationId xmlns:p14="http://schemas.microsoft.com/office/powerpoint/2010/main" val="1127530599"/>
      </p:ext>
    </p:extLst>
  </p:cSld>
  <p:clrMapOvr>
    <a:masterClrMapping/>
  </p:clrMapOvr>
  <mc:AlternateContent xmlns:mc="http://schemas.openxmlformats.org/markup-compatibility/2006" xmlns:p14="http://schemas.microsoft.com/office/powerpoint/2010/main">
    <mc:Choice Requires="p14">
      <p:transition spd="slow" p14:dur="2000" advTm="107221"/>
    </mc:Choice>
    <mc:Fallback xmlns="">
      <p:transition spd="slow" advTm="1072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9"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EC478-FF47-42AA-9297-35F9068A7CD6}"/>
              </a:ext>
            </a:extLst>
          </p:cNvPr>
          <p:cNvSpPr>
            <a:spLocks noGrp="1"/>
          </p:cNvSpPr>
          <p:nvPr>
            <p:ph type="title"/>
          </p:nvPr>
        </p:nvSpPr>
        <p:spPr/>
        <p:txBody>
          <a:bodyPr/>
          <a:lstStyle/>
          <a:p>
            <a:r>
              <a:rPr lang="en-US" dirty="0"/>
              <a:t>Revolutionary Period (1979-1981) </a:t>
            </a:r>
          </a:p>
        </p:txBody>
      </p:sp>
      <p:sp>
        <p:nvSpPr>
          <p:cNvPr id="3" name="Content Placeholder 2">
            <a:extLst>
              <a:ext uri="{FF2B5EF4-FFF2-40B4-BE49-F238E27FC236}">
                <a16:creationId xmlns:a16="http://schemas.microsoft.com/office/drawing/2014/main" id="{D74F7ABC-DE3A-494C-BE8A-D42C1C57E8D4}"/>
              </a:ext>
            </a:extLst>
          </p:cNvPr>
          <p:cNvSpPr>
            <a:spLocks noGrp="1"/>
          </p:cNvSpPr>
          <p:nvPr>
            <p:ph idx="1"/>
          </p:nvPr>
        </p:nvSpPr>
        <p:spPr/>
        <p:txBody>
          <a:bodyPr>
            <a:normAutofit/>
          </a:bodyPr>
          <a:lstStyle/>
          <a:p>
            <a:r>
              <a:rPr lang="en-US" dirty="0"/>
              <a:t>Revolution broke out in January of 1979</a:t>
            </a:r>
          </a:p>
          <a:p>
            <a:endParaRPr lang="en-US" dirty="0"/>
          </a:p>
          <a:p>
            <a:r>
              <a:rPr lang="en-US" dirty="0"/>
              <a:t>Diverse coalition of activist groups</a:t>
            </a:r>
          </a:p>
          <a:p>
            <a:pPr lvl="1"/>
            <a:r>
              <a:rPr lang="en-US" dirty="0"/>
              <a:t>Supplanted by Khomeinists</a:t>
            </a:r>
          </a:p>
          <a:p>
            <a:endParaRPr lang="en-US" dirty="0"/>
          </a:p>
          <a:p>
            <a:r>
              <a:rPr lang="en-US" dirty="0"/>
              <a:t>March 8, 1979: International Women’s Day</a:t>
            </a:r>
          </a:p>
          <a:p>
            <a:pPr lvl="1"/>
            <a:r>
              <a:rPr lang="en-US" dirty="0"/>
              <a:t>“Birth” of the independent women’s movement</a:t>
            </a:r>
          </a:p>
          <a:p>
            <a:pPr marL="0" indent="0">
              <a:buNone/>
            </a:pPr>
            <a:endParaRPr lang="en-US" dirty="0"/>
          </a:p>
        </p:txBody>
      </p:sp>
      <p:pic>
        <p:nvPicPr>
          <p:cNvPr id="5" name="Picture 4" descr="A picture containing person, man, outdoor, player&#10;&#10;Description automatically generated">
            <a:extLst>
              <a:ext uri="{FF2B5EF4-FFF2-40B4-BE49-F238E27FC236}">
                <a16:creationId xmlns:a16="http://schemas.microsoft.com/office/drawing/2014/main" id="{853B16E6-3D9C-44BC-A04C-0799B54F2F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90032" y="2351314"/>
            <a:ext cx="2359186" cy="3300282"/>
          </a:xfrm>
          <a:prstGeom prst="rect">
            <a:avLst/>
          </a:prstGeom>
        </p:spPr>
      </p:pic>
      <p:sp>
        <p:nvSpPr>
          <p:cNvPr id="6" name="TextBox 5">
            <a:extLst>
              <a:ext uri="{FF2B5EF4-FFF2-40B4-BE49-F238E27FC236}">
                <a16:creationId xmlns:a16="http://schemas.microsoft.com/office/drawing/2014/main" id="{00C84215-46EA-46B6-90F5-B53A3B94A22B}"/>
              </a:ext>
            </a:extLst>
          </p:cNvPr>
          <p:cNvSpPr txBox="1"/>
          <p:nvPr/>
        </p:nvSpPr>
        <p:spPr>
          <a:xfrm>
            <a:off x="8090032" y="5788967"/>
            <a:ext cx="2497009" cy="276999"/>
          </a:xfrm>
          <a:prstGeom prst="rect">
            <a:avLst/>
          </a:prstGeom>
          <a:noFill/>
        </p:spPr>
        <p:txBody>
          <a:bodyPr wrap="square" rtlCol="0">
            <a:spAutoFit/>
          </a:bodyPr>
          <a:lstStyle/>
          <a:p>
            <a:pPr algn="ctr"/>
            <a:r>
              <a:rPr lang="en-US" sz="1200" b="1" dirty="0"/>
              <a:t>Ayatollah Khomeini</a:t>
            </a:r>
          </a:p>
        </p:txBody>
      </p:sp>
      <p:pic>
        <p:nvPicPr>
          <p:cNvPr id="13" name="Audio 12">
            <a:hlinkClick r:id="" action="ppaction://media"/>
            <a:extLst>
              <a:ext uri="{FF2B5EF4-FFF2-40B4-BE49-F238E27FC236}">
                <a16:creationId xmlns:a16="http://schemas.microsoft.com/office/drawing/2014/main" id="{ED9BBB97-D558-4182-BEDB-2546B1299B76}"/>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552238" y="6218238"/>
            <a:ext cx="487362" cy="487362"/>
          </a:xfrm>
          <a:prstGeom prst="rect">
            <a:avLst/>
          </a:prstGeom>
        </p:spPr>
      </p:pic>
    </p:spTree>
    <p:custDataLst>
      <p:tags r:id="rId1"/>
    </p:custDataLst>
    <p:extLst>
      <p:ext uri="{BB962C8B-B14F-4D97-AF65-F5344CB8AC3E}">
        <p14:creationId xmlns:p14="http://schemas.microsoft.com/office/powerpoint/2010/main" val="543500006"/>
      </p:ext>
    </p:extLst>
  </p:cSld>
  <p:clrMapOvr>
    <a:masterClrMapping/>
  </p:clrMapOvr>
  <mc:AlternateContent xmlns:mc="http://schemas.openxmlformats.org/markup-compatibility/2006" xmlns:p14="http://schemas.microsoft.com/office/powerpoint/2010/main">
    <mc:Choice Requires="p14">
      <p:transition spd="slow" p14:dur="2000" advTm="124562"/>
    </mc:Choice>
    <mc:Fallback xmlns="">
      <p:transition spd="slow" advTm="1245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3" fill="hold" display="0">
                  <p:stCondLst>
                    <p:cond delay="indefinite"/>
                  </p:stCondLst>
                  <p:endCondLst>
                    <p:cond evt="onStopAudio" delay="0">
                      <p:tgtEl>
                        <p:sldTgt/>
                      </p:tgtEl>
                    </p:cond>
                  </p:endCondLst>
                </p:cTn>
                <p:tgtEl>
                  <p:spTgt spid="1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3B857-753F-4153-91F6-C5A08AA3474E}"/>
              </a:ext>
            </a:extLst>
          </p:cNvPr>
          <p:cNvSpPr>
            <a:spLocks noGrp="1"/>
          </p:cNvSpPr>
          <p:nvPr>
            <p:ph type="title"/>
          </p:nvPr>
        </p:nvSpPr>
        <p:spPr/>
        <p:txBody>
          <a:bodyPr/>
          <a:lstStyle/>
          <a:p>
            <a:r>
              <a:rPr lang="en-US" dirty="0"/>
              <a:t>1967 Family Protection Laws (FPL) </a:t>
            </a:r>
          </a:p>
        </p:txBody>
      </p:sp>
      <p:sp>
        <p:nvSpPr>
          <p:cNvPr id="3" name="Content Placeholder 2">
            <a:extLst>
              <a:ext uri="{FF2B5EF4-FFF2-40B4-BE49-F238E27FC236}">
                <a16:creationId xmlns:a16="http://schemas.microsoft.com/office/drawing/2014/main" id="{31FE1C96-5030-4809-9BC3-96850A652416}"/>
              </a:ext>
            </a:extLst>
          </p:cNvPr>
          <p:cNvSpPr>
            <a:spLocks noGrp="1"/>
          </p:cNvSpPr>
          <p:nvPr>
            <p:ph idx="1"/>
          </p:nvPr>
        </p:nvSpPr>
        <p:spPr/>
        <p:txBody>
          <a:bodyPr/>
          <a:lstStyle/>
          <a:p>
            <a:r>
              <a:rPr lang="en-US" dirty="0"/>
              <a:t>Provided women with avenues for divorce, child custody, and alimony</a:t>
            </a:r>
          </a:p>
          <a:p>
            <a:endParaRPr lang="en-US" dirty="0"/>
          </a:p>
          <a:p>
            <a:r>
              <a:rPr lang="en-US" dirty="0"/>
              <a:t>Struck down in August of 1979</a:t>
            </a:r>
          </a:p>
          <a:p>
            <a:endParaRPr lang="en-US" dirty="0"/>
          </a:p>
          <a:p>
            <a:pPr marL="0" indent="0">
              <a:buNone/>
            </a:pPr>
            <a:r>
              <a:rPr lang="en-US" dirty="0"/>
              <a:t> </a:t>
            </a:r>
          </a:p>
        </p:txBody>
      </p:sp>
      <p:pic>
        <p:nvPicPr>
          <p:cNvPr id="6" name="Picture 5" descr="A group of people standing in front of a crowd posing for the camera&#10;&#10;Description automatically generated">
            <a:extLst>
              <a:ext uri="{FF2B5EF4-FFF2-40B4-BE49-F238E27FC236}">
                <a16:creationId xmlns:a16="http://schemas.microsoft.com/office/drawing/2014/main" id="{16394E18-F21D-4B93-AE5D-B86C506FE7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04900" y="3125335"/>
            <a:ext cx="4597554" cy="3063121"/>
          </a:xfrm>
          <a:prstGeom prst="rect">
            <a:avLst/>
          </a:prstGeom>
        </p:spPr>
      </p:pic>
      <p:sp>
        <p:nvSpPr>
          <p:cNvPr id="7" name="TextBox 6">
            <a:extLst>
              <a:ext uri="{FF2B5EF4-FFF2-40B4-BE49-F238E27FC236}">
                <a16:creationId xmlns:a16="http://schemas.microsoft.com/office/drawing/2014/main" id="{10B6EA7F-1175-400A-B292-789459044929}"/>
              </a:ext>
            </a:extLst>
          </p:cNvPr>
          <p:cNvSpPr txBox="1"/>
          <p:nvPr/>
        </p:nvSpPr>
        <p:spPr>
          <a:xfrm>
            <a:off x="7112030" y="6248626"/>
            <a:ext cx="3589361" cy="461665"/>
          </a:xfrm>
          <a:prstGeom prst="rect">
            <a:avLst/>
          </a:prstGeom>
          <a:noFill/>
        </p:spPr>
        <p:txBody>
          <a:bodyPr wrap="square" rtlCol="0">
            <a:spAutoFit/>
          </a:bodyPr>
          <a:lstStyle/>
          <a:p>
            <a:pPr algn="ctr"/>
            <a:r>
              <a:rPr lang="en-US" sz="1200" b="1" dirty="0"/>
              <a:t>International Women’s Day Protests</a:t>
            </a:r>
          </a:p>
          <a:p>
            <a:pPr algn="ctr"/>
            <a:r>
              <a:rPr lang="en-US" sz="1200" dirty="0"/>
              <a:t>Photo credit: </a:t>
            </a:r>
            <a:r>
              <a:rPr lang="en-US" sz="1200" dirty="0" err="1"/>
              <a:t>Hangameh</a:t>
            </a:r>
            <a:r>
              <a:rPr lang="en-US" sz="1200" dirty="0"/>
              <a:t> </a:t>
            </a:r>
            <a:r>
              <a:rPr lang="en-US" sz="1200" dirty="0" err="1"/>
              <a:t>Golestan</a:t>
            </a:r>
            <a:endParaRPr lang="en-US" sz="1200" dirty="0"/>
          </a:p>
        </p:txBody>
      </p:sp>
      <p:pic>
        <p:nvPicPr>
          <p:cNvPr id="12" name="Audio 11">
            <a:hlinkClick r:id="" action="ppaction://media"/>
            <a:extLst>
              <a:ext uri="{FF2B5EF4-FFF2-40B4-BE49-F238E27FC236}">
                <a16:creationId xmlns:a16="http://schemas.microsoft.com/office/drawing/2014/main" id="{0C14CE47-65F0-495E-918C-6EBB2924DEAD}"/>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552238" y="6218238"/>
            <a:ext cx="487362" cy="487362"/>
          </a:xfrm>
          <a:prstGeom prst="rect">
            <a:avLst/>
          </a:prstGeom>
        </p:spPr>
      </p:pic>
    </p:spTree>
    <p:custDataLst>
      <p:tags r:id="rId1"/>
    </p:custDataLst>
    <p:extLst>
      <p:ext uri="{BB962C8B-B14F-4D97-AF65-F5344CB8AC3E}">
        <p14:creationId xmlns:p14="http://schemas.microsoft.com/office/powerpoint/2010/main" val="2592333073"/>
      </p:ext>
    </p:extLst>
  </p:cSld>
  <p:clrMapOvr>
    <a:masterClrMapping/>
  </p:clrMapOvr>
  <mc:AlternateContent xmlns:mc="http://schemas.openxmlformats.org/markup-compatibility/2006" xmlns:p14="http://schemas.microsoft.com/office/powerpoint/2010/main">
    <mc:Choice Requires="p14">
      <p:transition spd="slow" p14:dur="2000" advTm="80181"/>
    </mc:Choice>
    <mc:Fallback xmlns="">
      <p:transition spd="slow" advTm="80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5" fill="hold" display="0">
                  <p:stCondLst>
                    <p:cond delay="indefinite"/>
                  </p:stCondLst>
                  <p:endCondLst>
                    <p:cond evt="onStopAudio" delay="0">
                      <p:tgtEl>
                        <p:sldTgt/>
                      </p:tgtEl>
                    </p:cond>
                  </p:endCondLst>
                </p:cTn>
                <p:tgtEl>
                  <p:spTgt spid="12"/>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5|36.9|38.6"/>
</p:tagLst>
</file>

<file path=ppt/tags/tag2.xml><?xml version="1.0" encoding="utf-8"?>
<p:tagLst xmlns:a="http://schemas.openxmlformats.org/drawingml/2006/main" xmlns:r="http://schemas.openxmlformats.org/officeDocument/2006/relationships" xmlns:p="http://schemas.openxmlformats.org/presentationml/2006/main">
  <p:tag name="TIMING" val="|2.4|3.5|30.9"/>
</p:tagLst>
</file>

<file path=ppt/tags/tag3.xml><?xml version="1.0" encoding="utf-8"?>
<p:tagLst xmlns:a="http://schemas.openxmlformats.org/drawingml/2006/main" xmlns:r="http://schemas.openxmlformats.org/officeDocument/2006/relationships" xmlns:p="http://schemas.openxmlformats.org/presentationml/2006/main">
  <p:tag name="TIMING" val="|7.7|6.3|29.5|21.5"/>
</p:tagLst>
</file>

<file path=ppt/tags/tag4.xml><?xml version="1.0" encoding="utf-8"?>
<p:tagLst xmlns:a="http://schemas.openxmlformats.org/drawingml/2006/main" xmlns:r="http://schemas.openxmlformats.org/officeDocument/2006/relationships" xmlns:p="http://schemas.openxmlformats.org/presentationml/2006/main">
  <p:tag name="TIMING" val="|10.6|46.1|25.9"/>
</p:tagLst>
</file>

<file path=ppt/tags/tag5.xml><?xml version="1.0" encoding="utf-8"?>
<p:tagLst xmlns:a="http://schemas.openxmlformats.org/drawingml/2006/main" xmlns:r="http://schemas.openxmlformats.org/officeDocument/2006/relationships" xmlns:p="http://schemas.openxmlformats.org/presentationml/2006/main">
  <p:tag name="TIMING" val="|3.2|0|53.8"/>
</p:tagLst>
</file>

<file path=ppt/tags/tag6.xml><?xml version="1.0" encoding="utf-8"?>
<p:tagLst xmlns:a="http://schemas.openxmlformats.org/drawingml/2006/main" xmlns:r="http://schemas.openxmlformats.org/officeDocument/2006/relationships" xmlns:p="http://schemas.openxmlformats.org/presentationml/2006/main">
  <p:tag name="TIMING" val="|3.4|18|51.1"/>
</p:tagLst>
</file>

<file path=ppt/tags/tag7.xml><?xml version="1.0" encoding="utf-8"?>
<p:tagLst xmlns:a="http://schemas.openxmlformats.org/drawingml/2006/main" xmlns:r="http://schemas.openxmlformats.org/officeDocument/2006/relationships" xmlns:p="http://schemas.openxmlformats.org/presentationml/2006/main">
  <p:tag name="TIMING" val="|19.7|33.6"/>
</p:tagLst>
</file>

<file path=ppt/tags/tag8.xml><?xml version="1.0" encoding="utf-8"?>
<p:tagLst xmlns:a="http://schemas.openxmlformats.org/drawingml/2006/main" xmlns:r="http://schemas.openxmlformats.org/officeDocument/2006/relationships" xmlns:p="http://schemas.openxmlformats.org/presentationml/2006/main">
  <p:tag name="TIMING" val="|4.3|48.6|44.9|6.1"/>
</p:tagLst>
</file>

<file path=ppt/tags/tag9.xml><?xml version="1.0" encoding="utf-8"?>
<p:tagLst xmlns:a="http://schemas.openxmlformats.org/drawingml/2006/main" xmlns:r="http://schemas.openxmlformats.org/officeDocument/2006/relationships" xmlns:p="http://schemas.openxmlformats.org/presentationml/2006/main">
  <p:tag name="TIMING" val="|3|3.5|0.3|0.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2068</TotalTime>
  <Words>920</Words>
  <Application>Microsoft Office PowerPoint</Application>
  <PresentationFormat>Widescreen</PresentationFormat>
  <Paragraphs>109</Paragraphs>
  <Slides>12</Slides>
  <Notes>4</Notes>
  <HiddenSlides>0</HiddenSlides>
  <MMClips>11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Century Gothic</vt:lpstr>
      <vt:lpstr>Wingdings 3</vt:lpstr>
      <vt:lpstr>Ion Boardroom</vt:lpstr>
      <vt:lpstr>Iranian Women and the Islamic Revolution of 1979</vt:lpstr>
      <vt:lpstr>Why the Islamic Revolution? </vt:lpstr>
      <vt:lpstr>Outline</vt:lpstr>
      <vt:lpstr>Pre-Revolutionary Period (1941-1979)</vt:lpstr>
      <vt:lpstr>1953 Coup d'état</vt:lpstr>
      <vt:lpstr>Women’s Organization of Iran (WOI) </vt:lpstr>
      <vt:lpstr>Women and Islam</vt:lpstr>
      <vt:lpstr>Revolutionary Period (1979-1981) </vt:lpstr>
      <vt:lpstr>1967 Family Protection Laws (FPL) </vt:lpstr>
      <vt:lpstr>Post-Revolutionary Period (1981-1989) </vt:lpstr>
      <vt:lpstr>Conclusions </vt:lpstr>
      <vt:lpstr>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Iranian Women and the Islamic Revolution of 1979</dc:title>
  <dc:creator>Tom Grobben</dc:creator>
  <cp:lastModifiedBy>Tom Grobben</cp:lastModifiedBy>
  <cp:revision>62</cp:revision>
  <dcterms:created xsi:type="dcterms:W3CDTF">2020-03-28T22:58:14Z</dcterms:created>
  <dcterms:modified xsi:type="dcterms:W3CDTF">2020-04-04T03:45:34Z</dcterms:modified>
</cp:coreProperties>
</file>