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2062400" cy="384048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ssum, Carl Jens" initials="FCJ" lastIdx="1" clrIdx="0">
    <p:extLst>
      <p:ext uri="{19B8F6BF-5375-455C-9EA6-DF929625EA0E}">
        <p15:presenceInfo xmlns:p15="http://schemas.microsoft.com/office/powerpoint/2012/main" userId="S-1-5-21-2089814041-342691029-15539647-4596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7EE0"/>
    <a:srgbClr val="00D07C"/>
    <a:srgbClr val="AF68AF"/>
    <a:srgbClr val="5A325A"/>
    <a:srgbClr val="5AA6A6"/>
    <a:srgbClr val="366464"/>
    <a:srgbClr val="2929E1"/>
    <a:srgbClr val="FF99FF"/>
    <a:srgbClr val="FF66FF"/>
    <a:srgbClr val="D5E3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1" autoAdjust="0"/>
    <p:restoredTop sz="96357" autoAdjust="0"/>
  </p:normalViewPr>
  <p:slideViewPr>
    <p:cSldViewPr snapToGrid="0">
      <p:cViewPr>
        <p:scale>
          <a:sx n="50" d="100"/>
          <a:sy n="50" d="100"/>
        </p:scale>
        <p:origin x="36" y="-6402"/>
      </p:cViewPr>
      <p:guideLst/>
    </p:cSldViewPr>
  </p:slideViewPr>
  <p:notesTextViewPr>
    <p:cViewPr>
      <p:scale>
        <a:sx n="400" d="100"/>
        <a:sy n="4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611999607637259E-2"/>
          <c:y val="2.8490165001636755E-2"/>
          <c:w val="0.88254903249448113"/>
          <c:h val="0.76809558895755092"/>
        </c:manualLayout>
      </c:layout>
      <c:scatterChart>
        <c:scatterStyle val="smoothMarker"/>
        <c:varyColors val="0"/>
        <c:ser>
          <c:idx val="1"/>
          <c:order val="0"/>
          <c:tx>
            <c:v>Ef ProRS</c:v>
          </c:tx>
          <c:spPr>
            <a:ln w="28575" cap="rnd">
              <a:solidFill>
                <a:srgbClr val="AF68AF"/>
              </a:solidFill>
              <a:round/>
            </a:ln>
            <a:effectLst/>
          </c:spPr>
          <c:marker>
            <c:symbol val="circle"/>
            <c:size val="5"/>
            <c:spPr>
              <a:solidFill>
                <a:srgbClr val="AF68AF"/>
              </a:solidFill>
              <a:ln w="9525">
                <a:solidFill>
                  <a:srgbClr val="AF68AF"/>
                </a:solidFill>
              </a:ln>
              <a:effectLst/>
            </c:spPr>
          </c:marker>
          <c:xVal>
            <c:numRef>
              <c:f>wt_full_st_20_rmsd!$D$1:$D$11</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wt_full_st_20_rmsd!$E$1:$E$11</c:f>
              <c:numCache>
                <c:formatCode>General</c:formatCode>
                <c:ptCount val="11"/>
                <c:pt idx="0">
                  <c:v>0</c:v>
                </c:pt>
                <c:pt idx="1">
                  <c:v>0.52358499999999997</c:v>
                </c:pt>
                <c:pt idx="2">
                  <c:v>0.88867200000000002</c:v>
                </c:pt>
                <c:pt idx="3">
                  <c:v>0.91016000000000019</c:v>
                </c:pt>
                <c:pt idx="4">
                  <c:v>1.1754320000000007</c:v>
                </c:pt>
                <c:pt idx="5">
                  <c:v>1.4949000000000006</c:v>
                </c:pt>
                <c:pt idx="6">
                  <c:v>1.7799410000000002</c:v>
                </c:pt>
                <c:pt idx="7">
                  <c:v>2.1985169999999998</c:v>
                </c:pt>
                <c:pt idx="8">
                  <c:v>2.6046550000000002</c:v>
                </c:pt>
                <c:pt idx="9">
                  <c:v>2.8756610000000005</c:v>
                </c:pt>
                <c:pt idx="10">
                  <c:v>2.944290909090908</c:v>
                </c:pt>
              </c:numCache>
            </c:numRef>
          </c:yVal>
          <c:smooth val="1"/>
          <c:extLst>
            <c:ext xmlns:c16="http://schemas.microsoft.com/office/drawing/2014/chart" uri="{C3380CC4-5D6E-409C-BE32-E72D297353CC}">
              <c16:uniqueId val="{00000000-7D3D-49EC-95B7-1AF33F60E135}"/>
            </c:ext>
          </c:extLst>
        </c:ser>
        <c:ser>
          <c:idx val="0"/>
          <c:order val="1"/>
          <c:tx>
            <c:v>Rp ProRS chain B</c:v>
          </c:tx>
          <c:spPr>
            <a:ln w="28575" cap="rnd">
              <a:solidFill>
                <a:srgbClr val="5AA6A6"/>
              </a:solidFill>
              <a:round/>
            </a:ln>
            <a:effectLst/>
          </c:spPr>
          <c:marker>
            <c:symbol val="circle"/>
            <c:size val="5"/>
            <c:spPr>
              <a:solidFill>
                <a:srgbClr val="00D67F"/>
              </a:solidFill>
              <a:ln w="9525">
                <a:solidFill>
                  <a:srgbClr val="00D67F"/>
                </a:solidFill>
              </a:ln>
              <a:effectLst/>
            </c:spPr>
          </c:marker>
          <c:xVal>
            <c:numRef>
              <c:f>rpprors_chb_rmsd!$D$1:$D$11</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rpprors_chb_rmsd!$E$1:$E$11</c:f>
              <c:numCache>
                <c:formatCode>General</c:formatCode>
                <c:ptCount val="11"/>
                <c:pt idx="0">
                  <c:v>0</c:v>
                </c:pt>
                <c:pt idx="1">
                  <c:v>0.55872200000000016</c:v>
                </c:pt>
                <c:pt idx="2">
                  <c:v>0.76248999999999978</c:v>
                </c:pt>
                <c:pt idx="3">
                  <c:v>0.99519900000000017</c:v>
                </c:pt>
                <c:pt idx="4">
                  <c:v>1.2657109999999998</c:v>
                </c:pt>
                <c:pt idx="5">
                  <c:v>1.4743759999999992</c:v>
                </c:pt>
                <c:pt idx="6">
                  <c:v>1.6400859999999997</c:v>
                </c:pt>
                <c:pt idx="7">
                  <c:v>1.7172000000000003</c:v>
                </c:pt>
                <c:pt idx="8">
                  <c:v>1.7817340000000002</c:v>
                </c:pt>
                <c:pt idx="9">
                  <c:v>1.9259179999999996</c:v>
                </c:pt>
                <c:pt idx="10">
                  <c:v>2.1547343434343431</c:v>
                </c:pt>
              </c:numCache>
            </c:numRef>
          </c:yVal>
          <c:smooth val="1"/>
          <c:extLst>
            <c:ext xmlns:c16="http://schemas.microsoft.com/office/drawing/2014/chart" uri="{C3380CC4-5D6E-409C-BE32-E72D297353CC}">
              <c16:uniqueId val="{00000001-7D3D-49EC-95B7-1AF33F60E135}"/>
            </c:ext>
          </c:extLst>
        </c:ser>
        <c:ser>
          <c:idx val="3"/>
          <c:order val="2"/>
          <c:tx>
            <c:v>Rp ProRS chain A</c:v>
          </c:tx>
          <c:spPr>
            <a:ln w="28575" cap="rnd">
              <a:solidFill>
                <a:srgbClr val="2929E1"/>
              </a:solidFill>
              <a:round/>
            </a:ln>
            <a:effectLst/>
          </c:spPr>
          <c:marker>
            <c:symbol val="circle"/>
            <c:size val="5"/>
            <c:spPr>
              <a:solidFill>
                <a:srgbClr val="2929E1"/>
              </a:solidFill>
              <a:ln w="9525">
                <a:solidFill>
                  <a:srgbClr val="2929E1"/>
                </a:solidFill>
              </a:ln>
              <a:effectLst/>
            </c:spPr>
          </c:marker>
          <c:xVal>
            <c:numRef>
              <c:f>rpprors_cha_rmsd!$D$1:$D$11</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rpprors_cha_rmsd!$E$1:$E$11</c:f>
              <c:numCache>
                <c:formatCode>General</c:formatCode>
                <c:ptCount val="11"/>
                <c:pt idx="0">
                  <c:v>0</c:v>
                </c:pt>
                <c:pt idx="1">
                  <c:v>0.50124599999999997</c:v>
                </c:pt>
                <c:pt idx="2">
                  <c:v>0.79212200000000021</c:v>
                </c:pt>
                <c:pt idx="3">
                  <c:v>0.74860900000000019</c:v>
                </c:pt>
                <c:pt idx="4">
                  <c:v>0.72188700000000017</c:v>
                </c:pt>
                <c:pt idx="5">
                  <c:v>0.84209299999999976</c:v>
                </c:pt>
                <c:pt idx="6">
                  <c:v>0.99307000000000012</c:v>
                </c:pt>
                <c:pt idx="7">
                  <c:v>1.2506820000000001</c:v>
                </c:pt>
                <c:pt idx="8">
                  <c:v>1.4423070000000004</c:v>
                </c:pt>
                <c:pt idx="9">
                  <c:v>1.5318650000000005</c:v>
                </c:pt>
                <c:pt idx="10">
                  <c:v>1.6621878787878794</c:v>
                </c:pt>
              </c:numCache>
            </c:numRef>
          </c:yVal>
          <c:smooth val="1"/>
          <c:extLst>
            <c:ext xmlns:c16="http://schemas.microsoft.com/office/drawing/2014/chart" uri="{C3380CC4-5D6E-409C-BE32-E72D297353CC}">
              <c16:uniqueId val="{00000002-7D3D-49EC-95B7-1AF33F60E135}"/>
            </c:ext>
          </c:extLst>
        </c:ser>
        <c:dLbls>
          <c:showLegendKey val="0"/>
          <c:showVal val="0"/>
          <c:showCatName val="0"/>
          <c:showSerName val="0"/>
          <c:showPercent val="0"/>
          <c:showBubbleSize val="0"/>
        </c:dLbls>
        <c:axId val="577760888"/>
        <c:axId val="577759248"/>
      </c:scatterChart>
      <c:valAx>
        <c:axId val="577760888"/>
        <c:scaling>
          <c:orientation val="minMax"/>
          <c:max val="1"/>
        </c:scaling>
        <c:delete val="0"/>
        <c:axPos val="b"/>
        <c:title>
          <c:tx>
            <c:rich>
              <a:bodyPr rot="0" spcFirstLastPara="1" vertOverflow="ellipsis" vert="horz" wrap="square" anchor="ctr" anchorCtr="1"/>
              <a:lstStyle/>
              <a:p>
                <a:pPr algn="ctr" rtl="0">
                  <a:defRPr sz="186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a:t>Time (ns)</a:t>
                </a:r>
              </a:p>
            </c:rich>
          </c:tx>
          <c:overlay val="0"/>
          <c:spPr>
            <a:noFill/>
            <a:ln>
              <a:noFill/>
            </a:ln>
            <a:effectLst/>
          </c:spPr>
          <c:txPr>
            <a:bodyPr rot="0" spcFirstLastPara="1" vertOverflow="ellipsis" vert="horz" wrap="square" anchor="ctr" anchorCtr="1"/>
            <a:lstStyle/>
            <a:p>
              <a:pPr algn="ctr" rtl="0">
                <a:defRPr sz="186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in"/>
        <c:tickLblPos val="nextTo"/>
        <c:spPr>
          <a:noFill/>
          <a:ln w="9525" cap="flat" cmpd="sng" algn="ctr">
            <a:solidFill>
              <a:schemeClr val="tx1"/>
            </a:solidFill>
            <a:round/>
          </a:ln>
          <a:effectLst/>
        </c:spPr>
        <c:txPr>
          <a:bodyPr rot="-60000000" spcFirstLastPara="1" vertOverflow="ellipsis" vert="horz" wrap="square" anchor="ctr" anchorCtr="1"/>
          <a:lstStyle/>
          <a:p>
            <a:pPr algn="ctr" rtl="0">
              <a:defRPr sz="186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577759248"/>
        <c:crosses val="autoZero"/>
        <c:crossBetween val="midCat"/>
      </c:valAx>
      <c:valAx>
        <c:axId val="577759248"/>
        <c:scaling>
          <c:orientation val="minMax"/>
        </c:scaling>
        <c:delete val="0"/>
        <c:axPos val="l"/>
        <c:title>
          <c:tx>
            <c:rich>
              <a:bodyPr rot="-5400000" spcFirstLastPara="1" vertOverflow="ellipsis" vert="horz" wrap="square" anchor="ctr" anchorCtr="1"/>
              <a:lstStyle/>
              <a:p>
                <a:pPr>
                  <a:defRPr sz="186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a:t>RMSD (Å)</a:t>
                </a:r>
              </a:p>
            </c:rich>
          </c:tx>
          <c:overlay val="0"/>
          <c:spPr>
            <a:noFill/>
            <a:ln>
              <a:noFill/>
            </a:ln>
            <a:effectLst/>
          </c:spPr>
          <c:txPr>
            <a:bodyPr rot="-5400000" spcFirstLastPara="1" vertOverflow="ellipsis" vert="horz" wrap="square" anchor="ctr" anchorCtr="1"/>
            <a:lstStyle/>
            <a:p>
              <a:pPr>
                <a:defRPr sz="186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in"/>
        <c:tickLblPos val="nextTo"/>
        <c:spPr>
          <a:noFill/>
          <a:ln w="9525" cap="flat" cmpd="sng" algn="ctr">
            <a:solidFill>
              <a:schemeClr val="tx1"/>
            </a:solidFill>
            <a:round/>
          </a:ln>
          <a:effectLst/>
        </c:spPr>
        <c:txPr>
          <a:bodyPr rot="-60000000" spcFirstLastPara="1" vertOverflow="ellipsis" vert="horz" wrap="square" anchor="ctr" anchorCtr="1"/>
          <a:lstStyle/>
          <a:p>
            <a:pPr algn="ctr" rtl="0">
              <a:defRPr sz="186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577760888"/>
        <c:crosses val="autoZero"/>
        <c:crossBetween val="midCat"/>
      </c:valAx>
      <c:spPr>
        <a:noFill/>
        <a:ln>
          <a:noFill/>
        </a:ln>
        <a:effectLst/>
      </c:spPr>
    </c:plotArea>
    <c:legend>
      <c:legendPos val="r"/>
      <c:layout>
        <c:manualLayout>
          <c:xMode val="edge"/>
          <c:yMode val="edge"/>
          <c:x val="0.11616690921004433"/>
          <c:y val="0.11388660866413776"/>
          <c:w val="0.23325593609954903"/>
          <c:h val="0.21901969526130213"/>
        </c:manualLayout>
      </c:layout>
      <c:overlay val="1"/>
      <c:spPr>
        <a:noFill/>
        <a:ln>
          <a:noFill/>
        </a:ln>
        <a:effectLst/>
      </c:spPr>
      <c:txPr>
        <a:bodyPr rot="0" spcFirstLastPara="1" vertOverflow="ellipsis" vert="horz" wrap="square" anchor="ctr" anchorCtr="1"/>
        <a:lstStyle/>
        <a:p>
          <a:pPr algn="ctr" rtl="0">
            <a:defRPr sz="186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60">
          <a:solidFill>
            <a:schemeClr val="tx1"/>
          </a:solidFill>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88BF9D-2BFE-4462-8D6B-09AD12874EEE}"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BDF7F345-0EB1-4C8C-B24F-9BD8C97EDB25}">
      <dgm:prSet phldrT="[Text]" custT="1"/>
      <dgm:spPr/>
      <dgm:t>
        <a:bodyPr/>
        <a:lstStyle/>
        <a:p>
          <a:r>
            <a:rPr lang="en-US" sz="1860" dirty="0">
              <a:solidFill>
                <a:schemeClr val="tx1"/>
              </a:solidFill>
              <a:latin typeface="Times New Roman" panose="02020603050405020304" pitchFamily="18" charset="0"/>
              <a:cs typeface="Times New Roman" panose="02020603050405020304" pitchFamily="18" charset="0"/>
            </a:rPr>
            <a:t>X-ray Crystallographic data of each protein's structure was taken from the Protein Data Base (PDB)</a:t>
          </a:r>
        </a:p>
      </dgm:t>
    </dgm:pt>
    <dgm:pt modelId="{6483869C-A38D-4A70-AFF7-9C614AF15DAD}" type="parTrans" cxnId="{DD579F01-7B83-458B-8E1D-E72AF8EED663}">
      <dgm:prSet/>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565F5A4C-02DD-4E5C-9AA8-012854D42F52}" type="sibTrans" cxnId="{DD579F01-7B83-458B-8E1D-E72AF8EED663}">
      <dgm:prSet custT="1"/>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856144F5-B4A9-4123-AE54-031962C8C43D}">
      <dgm:prSet phldrT="[Text]" custT="1"/>
      <dgm:spPr/>
      <dgm:t>
        <a:bodyPr/>
        <a:lstStyle/>
        <a:p>
          <a:r>
            <a:rPr lang="en-US" sz="1860" dirty="0">
              <a:solidFill>
                <a:schemeClr val="tx1"/>
              </a:solidFill>
              <a:latin typeface="Times New Roman" panose="02020603050405020304" pitchFamily="18" charset="0"/>
              <a:cs typeface="Times New Roman" panose="02020603050405020304" pitchFamily="18" charset="0"/>
            </a:rPr>
            <a:t>Structure was analyzed for segments lost in crystallographic process and built in Visual Molecular Dynamics (VMD) program using the mutator plug-in</a:t>
          </a:r>
        </a:p>
      </dgm:t>
    </dgm:pt>
    <dgm:pt modelId="{A01F0A18-EB98-4507-86D5-F5CA9042A211}" type="parTrans" cxnId="{0E9E2044-C07F-4A78-8590-1856BBFD9A34}">
      <dgm:prSet/>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070906C0-FDF5-464E-9E89-519A1CE7AA12}" type="sibTrans" cxnId="{0E9E2044-C07F-4A78-8590-1856BBFD9A34}">
      <dgm:prSet custT="1"/>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D46603EC-241B-45AC-B7E8-E308C72416C0}">
      <dgm:prSet phldrT="[Text]" custT="1"/>
      <dgm:spPr/>
      <dgm:t>
        <a:bodyPr/>
        <a:lstStyle/>
        <a:p>
          <a:pPr>
            <a:buFont typeface="Arial"/>
            <a:buChar char="•"/>
          </a:pPr>
          <a:r>
            <a:rPr lang="en-US" sz="1860" dirty="0">
              <a:solidFill>
                <a:schemeClr val="tx1"/>
              </a:solidFill>
              <a:latin typeface="Times New Roman" panose="02020603050405020304" pitchFamily="18" charset="0"/>
              <a:cs typeface="Times New Roman" panose="02020603050405020304" pitchFamily="18" charset="0"/>
            </a:rPr>
            <a:t>ATP and proline were docked as needed</a:t>
          </a:r>
        </a:p>
      </dgm:t>
    </dgm:pt>
    <dgm:pt modelId="{E6A7F0B2-D396-4C93-AC20-B105A1693195}" type="parTrans" cxnId="{75D0DA22-8F45-48E7-B30E-03CB3F5B1528}">
      <dgm:prSet/>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C78C1272-3A8F-4D15-A459-6D478B8ACFBB}" type="sibTrans" cxnId="{75D0DA22-8F45-48E7-B30E-03CB3F5B1528}">
      <dgm:prSet custT="1"/>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235EDF25-66E0-40B2-A55A-B9B3938396F6}">
      <dgm:prSet phldrT="[Text]" custT="1"/>
      <dgm:spPr/>
      <dgm:t>
        <a:bodyPr/>
        <a:lstStyle/>
        <a:p>
          <a:r>
            <a:rPr lang="en-US" sz="1860" dirty="0">
              <a:solidFill>
                <a:schemeClr val="tx1"/>
              </a:solidFill>
              <a:latin typeface="Times New Roman" panose="02020603050405020304" pitchFamily="18" charset="0"/>
              <a:cs typeface="Times New Roman" panose="02020603050405020304" pitchFamily="18" charset="0"/>
            </a:rPr>
            <a:t>Structure was then re-centered at the active site and truncated to a 60 Å radius sphere</a:t>
          </a:r>
        </a:p>
      </dgm:t>
    </dgm:pt>
    <dgm:pt modelId="{93C861E0-AE0B-4D36-A19D-FA84B27454F0}" type="parTrans" cxnId="{7367A598-CA5B-432C-AA2D-807A6CE3BFE9}">
      <dgm:prSet/>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C3C9985C-6564-4F69-ABB8-39C7D5038330}" type="sibTrans" cxnId="{7367A598-CA5B-432C-AA2D-807A6CE3BFE9}">
      <dgm:prSet custT="1"/>
      <dgm:spPr>
        <a:solidFill>
          <a:srgbClr val="D5E3CF">
            <a:alpha val="89804"/>
          </a:srgbClr>
        </a:solidFill>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788C669C-0A7D-4B3B-92B1-14E453308ED9}">
      <dgm:prSet phldrT="[Text]" custT="1"/>
      <dgm:spPr/>
      <dgm:t>
        <a:bodyPr/>
        <a:lstStyle/>
        <a:p>
          <a:r>
            <a:rPr lang="en-US" sz="1860" dirty="0">
              <a:solidFill>
                <a:schemeClr val="tx1"/>
              </a:solidFill>
              <a:latin typeface="Times New Roman" panose="02020603050405020304" pitchFamily="18" charset="0"/>
              <a:cs typeface="Times New Roman" panose="02020603050405020304" pitchFamily="18" charset="0"/>
            </a:rPr>
            <a:t>Four layers of water were added with a dynamic simulation in between each step for the protein to adjust to each addition using CHARMM program (version C4061) </a:t>
          </a:r>
        </a:p>
      </dgm:t>
    </dgm:pt>
    <dgm:pt modelId="{2A884DC8-6DD6-484D-94AE-F2E09749874E}" type="parTrans" cxnId="{B77B72FB-8875-4992-8891-08B5418147ED}">
      <dgm:prSet/>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04CE7340-0F1C-4844-95A3-F9925B5261DD}" type="sibTrans" cxnId="{B77B72FB-8875-4992-8891-08B5418147ED}">
      <dgm:prSet custT="1"/>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2690A0F9-2E34-419B-AB5C-A1F0E397568E}">
      <dgm:prSet phldrT="[Text]" custT="1"/>
      <dgm:spPr/>
      <dgm:t>
        <a:bodyPr/>
        <a:lstStyle/>
        <a:p>
          <a:endParaRPr lang="en-US"/>
        </a:p>
      </dgm:t>
    </dgm:pt>
    <dgm:pt modelId="{39D22FC7-9DD4-4063-94E5-11CD9795662D}" type="parTrans" cxnId="{64863DBA-1ADD-447D-88F6-58D12598D317}">
      <dgm:prSet/>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353123EF-B1D0-4BA2-8540-7AC8C1489CDE}" type="sibTrans" cxnId="{64863DBA-1ADD-447D-88F6-58D12598D317}">
      <dgm:prSet/>
      <dgm:spPr/>
      <dgm:t>
        <a:bodyPr/>
        <a:lstStyle/>
        <a:p>
          <a:endParaRPr lang="en-US" sz="1860">
            <a:solidFill>
              <a:schemeClr val="tx1"/>
            </a:solidFill>
            <a:latin typeface="Times New Roman" panose="02020603050405020304" pitchFamily="18" charset="0"/>
            <a:cs typeface="Times New Roman" panose="02020603050405020304" pitchFamily="18" charset="0"/>
          </a:endParaRPr>
        </a:p>
      </dgm:t>
    </dgm:pt>
    <dgm:pt modelId="{B6C4BB91-5DAB-48DE-AF22-486B251E5415}" type="pres">
      <dgm:prSet presAssocID="{7488BF9D-2BFE-4462-8D6B-09AD12874EEE}" presName="outerComposite" presStyleCnt="0">
        <dgm:presLayoutVars>
          <dgm:chMax val="5"/>
          <dgm:dir/>
          <dgm:resizeHandles val="exact"/>
        </dgm:presLayoutVars>
      </dgm:prSet>
      <dgm:spPr/>
    </dgm:pt>
    <dgm:pt modelId="{9ABDB0B3-ECE8-4CA5-AD5F-DE2C680EFA70}" type="pres">
      <dgm:prSet presAssocID="{7488BF9D-2BFE-4462-8D6B-09AD12874EEE}" presName="dummyMaxCanvas" presStyleCnt="0">
        <dgm:presLayoutVars/>
      </dgm:prSet>
      <dgm:spPr/>
    </dgm:pt>
    <dgm:pt modelId="{BC577796-C856-4F9C-ADBE-AD6693575E19}" type="pres">
      <dgm:prSet presAssocID="{7488BF9D-2BFE-4462-8D6B-09AD12874EEE}" presName="FiveNodes_1" presStyleLbl="node1" presStyleIdx="0" presStyleCnt="5">
        <dgm:presLayoutVars>
          <dgm:bulletEnabled val="1"/>
        </dgm:presLayoutVars>
      </dgm:prSet>
      <dgm:spPr/>
    </dgm:pt>
    <dgm:pt modelId="{D5E9D7AC-0802-4B3E-87C2-A04FF7B0BCD3}" type="pres">
      <dgm:prSet presAssocID="{7488BF9D-2BFE-4462-8D6B-09AD12874EEE}" presName="FiveNodes_2" presStyleLbl="node1" presStyleIdx="1" presStyleCnt="5">
        <dgm:presLayoutVars>
          <dgm:bulletEnabled val="1"/>
        </dgm:presLayoutVars>
      </dgm:prSet>
      <dgm:spPr/>
    </dgm:pt>
    <dgm:pt modelId="{28C6CF16-51B3-454D-9358-8AF01A4D5416}" type="pres">
      <dgm:prSet presAssocID="{7488BF9D-2BFE-4462-8D6B-09AD12874EEE}" presName="FiveNodes_3" presStyleLbl="node1" presStyleIdx="2" presStyleCnt="5" custLinFactNeighborX="-62" custLinFactNeighborY="-69">
        <dgm:presLayoutVars>
          <dgm:bulletEnabled val="1"/>
        </dgm:presLayoutVars>
      </dgm:prSet>
      <dgm:spPr/>
    </dgm:pt>
    <dgm:pt modelId="{9A8BFC3B-D4C5-406A-8057-C4D5F5924D05}" type="pres">
      <dgm:prSet presAssocID="{7488BF9D-2BFE-4462-8D6B-09AD12874EEE}" presName="FiveNodes_4" presStyleLbl="node1" presStyleIdx="3" presStyleCnt="5">
        <dgm:presLayoutVars>
          <dgm:bulletEnabled val="1"/>
        </dgm:presLayoutVars>
      </dgm:prSet>
      <dgm:spPr/>
    </dgm:pt>
    <dgm:pt modelId="{EC087439-A9B4-4775-843D-318688531E91}" type="pres">
      <dgm:prSet presAssocID="{7488BF9D-2BFE-4462-8D6B-09AD12874EEE}" presName="FiveNodes_5" presStyleLbl="node1" presStyleIdx="4" presStyleCnt="5">
        <dgm:presLayoutVars>
          <dgm:bulletEnabled val="1"/>
        </dgm:presLayoutVars>
      </dgm:prSet>
      <dgm:spPr/>
    </dgm:pt>
    <dgm:pt modelId="{04EDEE0A-D115-4D9C-8D7A-DFD995B705BE}" type="pres">
      <dgm:prSet presAssocID="{7488BF9D-2BFE-4462-8D6B-09AD12874EEE}" presName="FiveConn_1-2" presStyleLbl="fgAccFollowNode1" presStyleIdx="0" presStyleCnt="4">
        <dgm:presLayoutVars>
          <dgm:bulletEnabled val="1"/>
        </dgm:presLayoutVars>
      </dgm:prSet>
      <dgm:spPr/>
    </dgm:pt>
    <dgm:pt modelId="{19FA38FB-0FDA-4C57-A733-8ED7CC107A22}" type="pres">
      <dgm:prSet presAssocID="{7488BF9D-2BFE-4462-8D6B-09AD12874EEE}" presName="FiveConn_2-3" presStyleLbl="fgAccFollowNode1" presStyleIdx="1" presStyleCnt="4">
        <dgm:presLayoutVars>
          <dgm:bulletEnabled val="1"/>
        </dgm:presLayoutVars>
      </dgm:prSet>
      <dgm:spPr/>
    </dgm:pt>
    <dgm:pt modelId="{3D760BBA-C763-4DF0-A803-953CE2A68431}" type="pres">
      <dgm:prSet presAssocID="{7488BF9D-2BFE-4462-8D6B-09AD12874EEE}" presName="FiveConn_3-4" presStyleLbl="fgAccFollowNode1" presStyleIdx="2" presStyleCnt="4">
        <dgm:presLayoutVars>
          <dgm:bulletEnabled val="1"/>
        </dgm:presLayoutVars>
      </dgm:prSet>
      <dgm:spPr/>
    </dgm:pt>
    <dgm:pt modelId="{17636E02-2843-4EF2-BE31-0B6B4F457144}" type="pres">
      <dgm:prSet presAssocID="{7488BF9D-2BFE-4462-8D6B-09AD12874EEE}" presName="FiveConn_4-5" presStyleLbl="fgAccFollowNode1" presStyleIdx="3" presStyleCnt="4">
        <dgm:presLayoutVars>
          <dgm:bulletEnabled val="1"/>
        </dgm:presLayoutVars>
      </dgm:prSet>
      <dgm:spPr/>
    </dgm:pt>
    <dgm:pt modelId="{46C67C3F-75A2-4729-9486-F9129285A238}" type="pres">
      <dgm:prSet presAssocID="{7488BF9D-2BFE-4462-8D6B-09AD12874EEE}" presName="FiveNodes_1_text" presStyleLbl="node1" presStyleIdx="4" presStyleCnt="5">
        <dgm:presLayoutVars>
          <dgm:bulletEnabled val="1"/>
        </dgm:presLayoutVars>
      </dgm:prSet>
      <dgm:spPr/>
    </dgm:pt>
    <dgm:pt modelId="{56BC85A8-0282-4793-BA26-83401D011CD9}" type="pres">
      <dgm:prSet presAssocID="{7488BF9D-2BFE-4462-8D6B-09AD12874EEE}" presName="FiveNodes_2_text" presStyleLbl="node1" presStyleIdx="4" presStyleCnt="5">
        <dgm:presLayoutVars>
          <dgm:bulletEnabled val="1"/>
        </dgm:presLayoutVars>
      </dgm:prSet>
      <dgm:spPr/>
    </dgm:pt>
    <dgm:pt modelId="{C0F202C4-71F1-4B83-919D-6FB2987757FA}" type="pres">
      <dgm:prSet presAssocID="{7488BF9D-2BFE-4462-8D6B-09AD12874EEE}" presName="FiveNodes_3_text" presStyleLbl="node1" presStyleIdx="4" presStyleCnt="5">
        <dgm:presLayoutVars>
          <dgm:bulletEnabled val="1"/>
        </dgm:presLayoutVars>
      </dgm:prSet>
      <dgm:spPr/>
    </dgm:pt>
    <dgm:pt modelId="{38B41CDF-1EEE-4E7B-8FA2-6A2D629CCC48}" type="pres">
      <dgm:prSet presAssocID="{7488BF9D-2BFE-4462-8D6B-09AD12874EEE}" presName="FiveNodes_4_text" presStyleLbl="node1" presStyleIdx="4" presStyleCnt="5">
        <dgm:presLayoutVars>
          <dgm:bulletEnabled val="1"/>
        </dgm:presLayoutVars>
      </dgm:prSet>
      <dgm:spPr/>
    </dgm:pt>
    <dgm:pt modelId="{2283C4DB-B4BD-4795-A730-70F7B9A4E4A6}" type="pres">
      <dgm:prSet presAssocID="{7488BF9D-2BFE-4462-8D6B-09AD12874EEE}" presName="FiveNodes_5_text" presStyleLbl="node1" presStyleIdx="4" presStyleCnt="5">
        <dgm:presLayoutVars>
          <dgm:bulletEnabled val="1"/>
        </dgm:presLayoutVars>
      </dgm:prSet>
      <dgm:spPr/>
    </dgm:pt>
  </dgm:ptLst>
  <dgm:cxnLst>
    <dgm:cxn modelId="{DD579F01-7B83-458B-8E1D-E72AF8EED663}" srcId="{7488BF9D-2BFE-4462-8D6B-09AD12874EEE}" destId="{BDF7F345-0EB1-4C8C-B24F-9BD8C97EDB25}" srcOrd="0" destOrd="0" parTransId="{6483869C-A38D-4A70-AFF7-9C614AF15DAD}" sibTransId="{565F5A4C-02DD-4E5C-9AA8-012854D42F52}"/>
    <dgm:cxn modelId="{54CA2B13-F818-4957-8C98-90F37BFDB88F}" type="presOf" srcId="{788C669C-0A7D-4B3B-92B1-14E453308ED9}" destId="{EC087439-A9B4-4775-843D-318688531E91}" srcOrd="0" destOrd="0" presId="urn:microsoft.com/office/officeart/2005/8/layout/vProcess5"/>
    <dgm:cxn modelId="{75D0DA22-8F45-48E7-B30E-03CB3F5B1528}" srcId="{7488BF9D-2BFE-4462-8D6B-09AD12874EEE}" destId="{D46603EC-241B-45AC-B7E8-E308C72416C0}" srcOrd="2" destOrd="0" parTransId="{E6A7F0B2-D396-4C93-AC20-B105A1693195}" sibTransId="{C78C1272-3A8F-4D15-A459-6D478B8ACFBB}"/>
    <dgm:cxn modelId="{8BFD582C-1C68-4699-A146-6771EC4DCC78}" type="presOf" srcId="{856144F5-B4A9-4123-AE54-031962C8C43D}" destId="{56BC85A8-0282-4793-BA26-83401D011CD9}" srcOrd="1" destOrd="0" presId="urn:microsoft.com/office/officeart/2005/8/layout/vProcess5"/>
    <dgm:cxn modelId="{A313F82E-E004-4D96-98F3-0475A4A50144}" type="presOf" srcId="{070906C0-FDF5-464E-9E89-519A1CE7AA12}" destId="{19FA38FB-0FDA-4C57-A733-8ED7CC107A22}" srcOrd="0" destOrd="0" presId="urn:microsoft.com/office/officeart/2005/8/layout/vProcess5"/>
    <dgm:cxn modelId="{62369960-1884-4F0C-B587-244F1369F661}" type="presOf" srcId="{C78C1272-3A8F-4D15-A459-6D478B8ACFBB}" destId="{3D760BBA-C763-4DF0-A803-953CE2A68431}" srcOrd="0" destOrd="0" presId="urn:microsoft.com/office/officeart/2005/8/layout/vProcess5"/>
    <dgm:cxn modelId="{C9838661-995B-4028-A181-7C58BA14A894}" type="presOf" srcId="{856144F5-B4A9-4123-AE54-031962C8C43D}" destId="{D5E9D7AC-0802-4B3E-87C2-A04FF7B0BCD3}" srcOrd="0" destOrd="0" presId="urn:microsoft.com/office/officeart/2005/8/layout/vProcess5"/>
    <dgm:cxn modelId="{0E9E2044-C07F-4A78-8590-1856BBFD9A34}" srcId="{7488BF9D-2BFE-4462-8D6B-09AD12874EEE}" destId="{856144F5-B4A9-4123-AE54-031962C8C43D}" srcOrd="1" destOrd="0" parTransId="{A01F0A18-EB98-4507-86D5-F5CA9042A211}" sibTransId="{070906C0-FDF5-464E-9E89-519A1CE7AA12}"/>
    <dgm:cxn modelId="{98AA3E4F-D81D-4081-8CD4-2122E72D9877}" type="presOf" srcId="{D46603EC-241B-45AC-B7E8-E308C72416C0}" destId="{C0F202C4-71F1-4B83-919D-6FB2987757FA}" srcOrd="1" destOrd="0" presId="urn:microsoft.com/office/officeart/2005/8/layout/vProcess5"/>
    <dgm:cxn modelId="{2DAC3374-F64F-40F3-B479-4DB178D83880}" type="presOf" srcId="{235EDF25-66E0-40B2-A55A-B9B3938396F6}" destId="{9A8BFC3B-D4C5-406A-8057-C4D5F5924D05}" srcOrd="0" destOrd="0" presId="urn:microsoft.com/office/officeart/2005/8/layout/vProcess5"/>
    <dgm:cxn modelId="{53D8A874-FD08-4807-9D3C-82CE5A3E0AA0}" type="presOf" srcId="{7488BF9D-2BFE-4462-8D6B-09AD12874EEE}" destId="{B6C4BB91-5DAB-48DE-AF22-486B251E5415}" srcOrd="0" destOrd="0" presId="urn:microsoft.com/office/officeart/2005/8/layout/vProcess5"/>
    <dgm:cxn modelId="{48D70487-D073-409A-826C-F257CC342C0F}" type="presOf" srcId="{565F5A4C-02DD-4E5C-9AA8-012854D42F52}" destId="{04EDEE0A-D115-4D9C-8D7A-DFD995B705BE}" srcOrd="0" destOrd="0" presId="urn:microsoft.com/office/officeart/2005/8/layout/vProcess5"/>
    <dgm:cxn modelId="{E8700E8F-B2B1-4D53-B49C-B00047759FBE}" type="presOf" srcId="{C3C9985C-6564-4F69-ABB8-39C7D5038330}" destId="{17636E02-2843-4EF2-BE31-0B6B4F457144}" srcOrd="0" destOrd="0" presId="urn:microsoft.com/office/officeart/2005/8/layout/vProcess5"/>
    <dgm:cxn modelId="{7367A598-CA5B-432C-AA2D-807A6CE3BFE9}" srcId="{7488BF9D-2BFE-4462-8D6B-09AD12874EEE}" destId="{235EDF25-66E0-40B2-A55A-B9B3938396F6}" srcOrd="3" destOrd="0" parTransId="{93C861E0-AE0B-4D36-A19D-FA84B27454F0}" sibTransId="{C3C9985C-6564-4F69-ABB8-39C7D5038330}"/>
    <dgm:cxn modelId="{0B8B9DA6-0D22-43A6-9CB3-CF6F3901AFF9}" type="presOf" srcId="{235EDF25-66E0-40B2-A55A-B9B3938396F6}" destId="{38B41CDF-1EEE-4E7B-8FA2-6A2D629CCC48}" srcOrd="1" destOrd="0" presId="urn:microsoft.com/office/officeart/2005/8/layout/vProcess5"/>
    <dgm:cxn modelId="{64863DBA-1ADD-447D-88F6-58D12598D317}" srcId="{7488BF9D-2BFE-4462-8D6B-09AD12874EEE}" destId="{2690A0F9-2E34-419B-AB5C-A1F0E397568E}" srcOrd="5" destOrd="0" parTransId="{39D22FC7-9DD4-4063-94E5-11CD9795662D}" sibTransId="{353123EF-B1D0-4BA2-8540-7AC8C1489CDE}"/>
    <dgm:cxn modelId="{8BFAFEDC-36B9-4D7E-9253-41C436DE2E0F}" type="presOf" srcId="{BDF7F345-0EB1-4C8C-B24F-9BD8C97EDB25}" destId="{46C67C3F-75A2-4729-9486-F9129285A238}" srcOrd="1" destOrd="0" presId="urn:microsoft.com/office/officeart/2005/8/layout/vProcess5"/>
    <dgm:cxn modelId="{5EDDF0E5-BAA1-44EE-A424-75C0104BDABE}" type="presOf" srcId="{788C669C-0A7D-4B3B-92B1-14E453308ED9}" destId="{2283C4DB-B4BD-4795-A730-70F7B9A4E4A6}" srcOrd="1" destOrd="0" presId="urn:microsoft.com/office/officeart/2005/8/layout/vProcess5"/>
    <dgm:cxn modelId="{8DD1CBEA-33ED-4D6B-BF76-306F29283791}" type="presOf" srcId="{D46603EC-241B-45AC-B7E8-E308C72416C0}" destId="{28C6CF16-51B3-454D-9358-8AF01A4D5416}" srcOrd="0" destOrd="0" presId="urn:microsoft.com/office/officeart/2005/8/layout/vProcess5"/>
    <dgm:cxn modelId="{089519EC-7300-4AD3-8766-01042392CAFB}" type="presOf" srcId="{BDF7F345-0EB1-4C8C-B24F-9BD8C97EDB25}" destId="{BC577796-C856-4F9C-ADBE-AD6693575E19}" srcOrd="0" destOrd="0" presId="urn:microsoft.com/office/officeart/2005/8/layout/vProcess5"/>
    <dgm:cxn modelId="{B77B72FB-8875-4992-8891-08B5418147ED}" srcId="{7488BF9D-2BFE-4462-8D6B-09AD12874EEE}" destId="{788C669C-0A7D-4B3B-92B1-14E453308ED9}" srcOrd="4" destOrd="0" parTransId="{2A884DC8-6DD6-484D-94AE-F2E09749874E}" sibTransId="{04CE7340-0F1C-4844-95A3-F9925B5261DD}"/>
    <dgm:cxn modelId="{45B1B93E-B751-4A11-9E94-CBAA1DB979AF}" type="presParOf" srcId="{B6C4BB91-5DAB-48DE-AF22-486B251E5415}" destId="{9ABDB0B3-ECE8-4CA5-AD5F-DE2C680EFA70}" srcOrd="0" destOrd="0" presId="urn:microsoft.com/office/officeart/2005/8/layout/vProcess5"/>
    <dgm:cxn modelId="{9DF6E6D3-049F-4427-B3E0-1E588486AD8C}" type="presParOf" srcId="{B6C4BB91-5DAB-48DE-AF22-486B251E5415}" destId="{BC577796-C856-4F9C-ADBE-AD6693575E19}" srcOrd="1" destOrd="0" presId="urn:microsoft.com/office/officeart/2005/8/layout/vProcess5"/>
    <dgm:cxn modelId="{1A79EACD-0726-4E0F-8C43-509FA6955470}" type="presParOf" srcId="{B6C4BB91-5DAB-48DE-AF22-486B251E5415}" destId="{D5E9D7AC-0802-4B3E-87C2-A04FF7B0BCD3}" srcOrd="2" destOrd="0" presId="urn:microsoft.com/office/officeart/2005/8/layout/vProcess5"/>
    <dgm:cxn modelId="{E201E31B-2605-4111-9349-18374ADFEA6F}" type="presParOf" srcId="{B6C4BB91-5DAB-48DE-AF22-486B251E5415}" destId="{28C6CF16-51B3-454D-9358-8AF01A4D5416}" srcOrd="3" destOrd="0" presId="urn:microsoft.com/office/officeart/2005/8/layout/vProcess5"/>
    <dgm:cxn modelId="{DC654B4B-DAE3-4D20-AD0B-A4AB504874B8}" type="presParOf" srcId="{B6C4BB91-5DAB-48DE-AF22-486B251E5415}" destId="{9A8BFC3B-D4C5-406A-8057-C4D5F5924D05}" srcOrd="4" destOrd="0" presId="urn:microsoft.com/office/officeart/2005/8/layout/vProcess5"/>
    <dgm:cxn modelId="{D1371F41-BE18-4172-BDCD-690C35811348}" type="presParOf" srcId="{B6C4BB91-5DAB-48DE-AF22-486B251E5415}" destId="{EC087439-A9B4-4775-843D-318688531E91}" srcOrd="5" destOrd="0" presId="urn:microsoft.com/office/officeart/2005/8/layout/vProcess5"/>
    <dgm:cxn modelId="{3230CBC5-CB21-4D9F-8630-C981653BD64D}" type="presParOf" srcId="{B6C4BB91-5DAB-48DE-AF22-486B251E5415}" destId="{04EDEE0A-D115-4D9C-8D7A-DFD995B705BE}" srcOrd="6" destOrd="0" presId="urn:microsoft.com/office/officeart/2005/8/layout/vProcess5"/>
    <dgm:cxn modelId="{E19080C1-F101-46FE-98AA-E034C5C0BF58}" type="presParOf" srcId="{B6C4BB91-5DAB-48DE-AF22-486B251E5415}" destId="{19FA38FB-0FDA-4C57-A733-8ED7CC107A22}" srcOrd="7" destOrd="0" presId="urn:microsoft.com/office/officeart/2005/8/layout/vProcess5"/>
    <dgm:cxn modelId="{07F56663-7DBF-4A08-A673-AC62040832CA}" type="presParOf" srcId="{B6C4BB91-5DAB-48DE-AF22-486B251E5415}" destId="{3D760BBA-C763-4DF0-A803-953CE2A68431}" srcOrd="8" destOrd="0" presId="urn:microsoft.com/office/officeart/2005/8/layout/vProcess5"/>
    <dgm:cxn modelId="{51DBEC71-05E1-499F-B751-00479CB7DCBA}" type="presParOf" srcId="{B6C4BB91-5DAB-48DE-AF22-486B251E5415}" destId="{17636E02-2843-4EF2-BE31-0B6B4F457144}" srcOrd="9" destOrd="0" presId="urn:microsoft.com/office/officeart/2005/8/layout/vProcess5"/>
    <dgm:cxn modelId="{4448B971-0CF9-4C99-94D2-297AE7D2AE7D}" type="presParOf" srcId="{B6C4BB91-5DAB-48DE-AF22-486B251E5415}" destId="{46C67C3F-75A2-4729-9486-F9129285A238}" srcOrd="10" destOrd="0" presId="urn:microsoft.com/office/officeart/2005/8/layout/vProcess5"/>
    <dgm:cxn modelId="{D68BCF15-5897-4833-B9A7-82C8DBAB6C3D}" type="presParOf" srcId="{B6C4BB91-5DAB-48DE-AF22-486B251E5415}" destId="{56BC85A8-0282-4793-BA26-83401D011CD9}" srcOrd="11" destOrd="0" presId="urn:microsoft.com/office/officeart/2005/8/layout/vProcess5"/>
    <dgm:cxn modelId="{BEE72874-68FD-4C58-A18C-3A9977A48021}" type="presParOf" srcId="{B6C4BB91-5DAB-48DE-AF22-486B251E5415}" destId="{C0F202C4-71F1-4B83-919D-6FB2987757FA}" srcOrd="12" destOrd="0" presId="urn:microsoft.com/office/officeart/2005/8/layout/vProcess5"/>
    <dgm:cxn modelId="{2ACD0C61-88FF-43B4-869F-AA1F6E169C89}" type="presParOf" srcId="{B6C4BB91-5DAB-48DE-AF22-486B251E5415}" destId="{38B41CDF-1EEE-4E7B-8FA2-6A2D629CCC48}" srcOrd="13" destOrd="0" presId="urn:microsoft.com/office/officeart/2005/8/layout/vProcess5"/>
    <dgm:cxn modelId="{84159A3D-BD00-422D-85A4-C6C881ACE81B}" type="presParOf" srcId="{B6C4BB91-5DAB-48DE-AF22-486B251E5415}" destId="{2283C4DB-B4BD-4795-A730-70F7B9A4E4A6}" srcOrd="14" destOrd="0" presId="urn:microsoft.com/office/officeart/2005/8/layout/vProcess5"/>
  </dgm:cxnLst>
  <dgm:bg/>
  <dgm:whole/>
  <dgm:extLst>
    <a:ext uri="http://schemas.microsoft.com/office/drawing/2008/diagram">
      <dsp:dataModelExt xmlns:dsp="http://schemas.microsoft.com/office/drawing/2008/diagram" relId="rId1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577796-C856-4F9C-ADBE-AD6693575E19}">
      <dsp:nvSpPr>
        <dsp:cNvPr id="0" name=""/>
        <dsp:cNvSpPr/>
      </dsp:nvSpPr>
      <dsp:spPr>
        <a:xfrm>
          <a:off x="0" y="0"/>
          <a:ext cx="9021308" cy="91800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26770">
            <a:lnSpc>
              <a:spcPct val="90000"/>
            </a:lnSpc>
            <a:spcBef>
              <a:spcPct val="0"/>
            </a:spcBef>
            <a:spcAft>
              <a:spcPct val="35000"/>
            </a:spcAft>
            <a:buNone/>
          </a:pPr>
          <a:r>
            <a:rPr lang="en-US" sz="1860" kern="1200" dirty="0">
              <a:solidFill>
                <a:schemeClr val="tx1"/>
              </a:solidFill>
              <a:latin typeface="Times New Roman" panose="02020603050405020304" pitchFamily="18" charset="0"/>
              <a:cs typeface="Times New Roman" panose="02020603050405020304" pitchFamily="18" charset="0"/>
            </a:rPr>
            <a:t>X-ray Crystallographic data of each protein's structure was taken from the Protein Data Base (PDB)</a:t>
          </a:r>
        </a:p>
      </dsp:txBody>
      <dsp:txXfrm>
        <a:off x="26887" y="26887"/>
        <a:ext cx="7923309" cy="864226"/>
      </dsp:txXfrm>
    </dsp:sp>
    <dsp:sp modelId="{D5E9D7AC-0802-4B3E-87C2-A04FF7B0BCD3}">
      <dsp:nvSpPr>
        <dsp:cNvPr id="0" name=""/>
        <dsp:cNvSpPr/>
      </dsp:nvSpPr>
      <dsp:spPr>
        <a:xfrm>
          <a:off x="673669" y="1045500"/>
          <a:ext cx="9021308" cy="918000"/>
        </a:xfrm>
        <a:prstGeom prst="roundRect">
          <a:avLst>
            <a:gd name="adj" fmla="val 10000"/>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26770">
            <a:lnSpc>
              <a:spcPct val="90000"/>
            </a:lnSpc>
            <a:spcBef>
              <a:spcPct val="0"/>
            </a:spcBef>
            <a:spcAft>
              <a:spcPct val="35000"/>
            </a:spcAft>
            <a:buNone/>
          </a:pPr>
          <a:r>
            <a:rPr lang="en-US" sz="1860" kern="1200" dirty="0">
              <a:solidFill>
                <a:schemeClr val="tx1"/>
              </a:solidFill>
              <a:latin typeface="Times New Roman" panose="02020603050405020304" pitchFamily="18" charset="0"/>
              <a:cs typeface="Times New Roman" panose="02020603050405020304" pitchFamily="18" charset="0"/>
            </a:rPr>
            <a:t>Structure was analyzed for segments lost in crystallographic process and built in Visual Molecular Dynamics (VMD) program using the mutator plug-in</a:t>
          </a:r>
        </a:p>
      </dsp:txBody>
      <dsp:txXfrm>
        <a:off x="700556" y="1072387"/>
        <a:ext cx="7697165" cy="864226"/>
      </dsp:txXfrm>
    </dsp:sp>
    <dsp:sp modelId="{28C6CF16-51B3-454D-9358-8AF01A4D5416}">
      <dsp:nvSpPr>
        <dsp:cNvPr id="0" name=""/>
        <dsp:cNvSpPr/>
      </dsp:nvSpPr>
      <dsp:spPr>
        <a:xfrm>
          <a:off x="1341745" y="2090366"/>
          <a:ext cx="9021308" cy="918000"/>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26770">
            <a:lnSpc>
              <a:spcPct val="90000"/>
            </a:lnSpc>
            <a:spcBef>
              <a:spcPct val="0"/>
            </a:spcBef>
            <a:spcAft>
              <a:spcPct val="35000"/>
            </a:spcAft>
            <a:buFont typeface="Arial"/>
            <a:buNone/>
          </a:pPr>
          <a:r>
            <a:rPr lang="en-US" sz="1860" kern="1200" dirty="0">
              <a:solidFill>
                <a:schemeClr val="tx1"/>
              </a:solidFill>
              <a:latin typeface="Times New Roman" panose="02020603050405020304" pitchFamily="18" charset="0"/>
              <a:cs typeface="Times New Roman" panose="02020603050405020304" pitchFamily="18" charset="0"/>
            </a:rPr>
            <a:t>ATP and proline were docked as needed</a:t>
          </a:r>
        </a:p>
      </dsp:txBody>
      <dsp:txXfrm>
        <a:off x="1368632" y="2117253"/>
        <a:ext cx="7697165" cy="864226"/>
      </dsp:txXfrm>
    </dsp:sp>
    <dsp:sp modelId="{9A8BFC3B-D4C5-406A-8057-C4D5F5924D05}">
      <dsp:nvSpPr>
        <dsp:cNvPr id="0" name=""/>
        <dsp:cNvSpPr/>
      </dsp:nvSpPr>
      <dsp:spPr>
        <a:xfrm>
          <a:off x="2021007" y="3136500"/>
          <a:ext cx="9021308" cy="918000"/>
        </a:xfrm>
        <a:prstGeom prst="roundRect">
          <a:avLst>
            <a:gd name="adj" fmla="val 10000"/>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26770">
            <a:lnSpc>
              <a:spcPct val="90000"/>
            </a:lnSpc>
            <a:spcBef>
              <a:spcPct val="0"/>
            </a:spcBef>
            <a:spcAft>
              <a:spcPct val="35000"/>
            </a:spcAft>
            <a:buNone/>
          </a:pPr>
          <a:r>
            <a:rPr lang="en-US" sz="1860" kern="1200" dirty="0">
              <a:solidFill>
                <a:schemeClr val="tx1"/>
              </a:solidFill>
              <a:latin typeface="Times New Roman" panose="02020603050405020304" pitchFamily="18" charset="0"/>
              <a:cs typeface="Times New Roman" panose="02020603050405020304" pitchFamily="18" charset="0"/>
            </a:rPr>
            <a:t>Structure was then re-centered at the active site and truncated to a 60 Å radius sphere</a:t>
          </a:r>
        </a:p>
      </dsp:txBody>
      <dsp:txXfrm>
        <a:off x="2047894" y="3163387"/>
        <a:ext cx="7697165" cy="864226"/>
      </dsp:txXfrm>
    </dsp:sp>
    <dsp:sp modelId="{EC087439-A9B4-4775-843D-318688531E91}">
      <dsp:nvSpPr>
        <dsp:cNvPr id="0" name=""/>
        <dsp:cNvSpPr/>
      </dsp:nvSpPr>
      <dsp:spPr>
        <a:xfrm>
          <a:off x="2694676" y="4182000"/>
          <a:ext cx="9021308" cy="918000"/>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26770">
            <a:lnSpc>
              <a:spcPct val="90000"/>
            </a:lnSpc>
            <a:spcBef>
              <a:spcPct val="0"/>
            </a:spcBef>
            <a:spcAft>
              <a:spcPct val="35000"/>
            </a:spcAft>
            <a:buNone/>
          </a:pPr>
          <a:r>
            <a:rPr lang="en-US" sz="1860" kern="1200" dirty="0">
              <a:solidFill>
                <a:schemeClr val="tx1"/>
              </a:solidFill>
              <a:latin typeface="Times New Roman" panose="02020603050405020304" pitchFamily="18" charset="0"/>
              <a:cs typeface="Times New Roman" panose="02020603050405020304" pitchFamily="18" charset="0"/>
            </a:rPr>
            <a:t>Four layers of water were added with a dynamic simulation in between each step for the protein to adjust to each addition using CHARMM program (version C4061) </a:t>
          </a:r>
        </a:p>
      </dsp:txBody>
      <dsp:txXfrm>
        <a:off x="2721563" y="4208887"/>
        <a:ext cx="7697165" cy="864226"/>
      </dsp:txXfrm>
    </dsp:sp>
    <dsp:sp modelId="{04EDEE0A-D115-4D9C-8D7A-DFD995B705BE}">
      <dsp:nvSpPr>
        <dsp:cNvPr id="0" name=""/>
        <dsp:cNvSpPr/>
      </dsp:nvSpPr>
      <dsp:spPr>
        <a:xfrm>
          <a:off x="8424608" y="670650"/>
          <a:ext cx="596700" cy="596700"/>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26770">
            <a:lnSpc>
              <a:spcPct val="90000"/>
            </a:lnSpc>
            <a:spcBef>
              <a:spcPct val="0"/>
            </a:spcBef>
            <a:spcAft>
              <a:spcPct val="35000"/>
            </a:spcAft>
            <a:buNone/>
          </a:pPr>
          <a:endParaRPr lang="en-US" sz="1860" kern="1200">
            <a:solidFill>
              <a:schemeClr val="tx1"/>
            </a:solidFill>
            <a:latin typeface="Times New Roman" panose="02020603050405020304" pitchFamily="18" charset="0"/>
            <a:cs typeface="Times New Roman" panose="02020603050405020304" pitchFamily="18" charset="0"/>
          </a:endParaRPr>
        </a:p>
      </dsp:txBody>
      <dsp:txXfrm>
        <a:off x="8558866" y="670650"/>
        <a:ext cx="328185" cy="449017"/>
      </dsp:txXfrm>
    </dsp:sp>
    <dsp:sp modelId="{19FA38FB-0FDA-4C57-A733-8ED7CC107A22}">
      <dsp:nvSpPr>
        <dsp:cNvPr id="0" name=""/>
        <dsp:cNvSpPr/>
      </dsp:nvSpPr>
      <dsp:spPr>
        <a:xfrm>
          <a:off x="9098277" y="1716150"/>
          <a:ext cx="596700" cy="596700"/>
        </a:xfrm>
        <a:prstGeom prst="downArrow">
          <a:avLst>
            <a:gd name="adj1" fmla="val 55000"/>
            <a:gd name="adj2" fmla="val 45000"/>
          </a:avLst>
        </a:prstGeom>
        <a:solidFill>
          <a:schemeClr val="accent5">
            <a:tint val="40000"/>
            <a:alpha val="90000"/>
            <a:hueOff val="-2246587"/>
            <a:satOff val="-7611"/>
            <a:lumOff val="-976"/>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26770">
            <a:lnSpc>
              <a:spcPct val="90000"/>
            </a:lnSpc>
            <a:spcBef>
              <a:spcPct val="0"/>
            </a:spcBef>
            <a:spcAft>
              <a:spcPct val="35000"/>
            </a:spcAft>
            <a:buNone/>
          </a:pPr>
          <a:endParaRPr lang="en-US" sz="1860" kern="1200">
            <a:solidFill>
              <a:schemeClr val="tx1"/>
            </a:solidFill>
            <a:latin typeface="Times New Roman" panose="02020603050405020304" pitchFamily="18" charset="0"/>
            <a:cs typeface="Times New Roman" panose="02020603050405020304" pitchFamily="18" charset="0"/>
          </a:endParaRPr>
        </a:p>
      </dsp:txBody>
      <dsp:txXfrm>
        <a:off x="9232535" y="1716150"/>
        <a:ext cx="328185" cy="449017"/>
      </dsp:txXfrm>
    </dsp:sp>
    <dsp:sp modelId="{3D760BBA-C763-4DF0-A803-953CE2A68431}">
      <dsp:nvSpPr>
        <dsp:cNvPr id="0" name=""/>
        <dsp:cNvSpPr/>
      </dsp:nvSpPr>
      <dsp:spPr>
        <a:xfrm>
          <a:off x="9771946" y="2746350"/>
          <a:ext cx="596700" cy="596700"/>
        </a:xfrm>
        <a:prstGeom prst="downArrow">
          <a:avLst>
            <a:gd name="adj1" fmla="val 55000"/>
            <a:gd name="adj2" fmla="val 45000"/>
          </a:avLst>
        </a:prstGeom>
        <a:solidFill>
          <a:schemeClr val="accent5">
            <a:tint val="40000"/>
            <a:alpha val="90000"/>
            <a:hueOff val="-4493175"/>
            <a:satOff val="-15221"/>
            <a:lumOff val="-1952"/>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26770">
            <a:lnSpc>
              <a:spcPct val="90000"/>
            </a:lnSpc>
            <a:spcBef>
              <a:spcPct val="0"/>
            </a:spcBef>
            <a:spcAft>
              <a:spcPct val="35000"/>
            </a:spcAft>
            <a:buNone/>
          </a:pPr>
          <a:endParaRPr lang="en-US" sz="1860" kern="1200">
            <a:solidFill>
              <a:schemeClr val="tx1"/>
            </a:solidFill>
            <a:latin typeface="Times New Roman" panose="02020603050405020304" pitchFamily="18" charset="0"/>
            <a:cs typeface="Times New Roman" panose="02020603050405020304" pitchFamily="18" charset="0"/>
          </a:endParaRPr>
        </a:p>
      </dsp:txBody>
      <dsp:txXfrm>
        <a:off x="9906204" y="2746350"/>
        <a:ext cx="328185" cy="449017"/>
      </dsp:txXfrm>
    </dsp:sp>
    <dsp:sp modelId="{17636E02-2843-4EF2-BE31-0B6B4F457144}">
      <dsp:nvSpPr>
        <dsp:cNvPr id="0" name=""/>
        <dsp:cNvSpPr/>
      </dsp:nvSpPr>
      <dsp:spPr>
        <a:xfrm>
          <a:off x="10445615" y="3802050"/>
          <a:ext cx="596700" cy="596700"/>
        </a:xfrm>
        <a:prstGeom prst="downArrow">
          <a:avLst>
            <a:gd name="adj1" fmla="val 55000"/>
            <a:gd name="adj2" fmla="val 45000"/>
          </a:avLst>
        </a:prstGeom>
        <a:solidFill>
          <a:srgbClr val="D5E3CF">
            <a:alpha val="89804"/>
          </a:srgb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26770">
            <a:lnSpc>
              <a:spcPct val="90000"/>
            </a:lnSpc>
            <a:spcBef>
              <a:spcPct val="0"/>
            </a:spcBef>
            <a:spcAft>
              <a:spcPct val="35000"/>
            </a:spcAft>
            <a:buNone/>
          </a:pPr>
          <a:endParaRPr lang="en-US" sz="1860" kern="1200">
            <a:solidFill>
              <a:schemeClr val="tx1"/>
            </a:solidFill>
            <a:latin typeface="Times New Roman" panose="02020603050405020304" pitchFamily="18" charset="0"/>
            <a:cs typeface="Times New Roman" panose="02020603050405020304" pitchFamily="18" charset="0"/>
          </a:endParaRPr>
        </a:p>
      </dsp:txBody>
      <dsp:txXfrm>
        <a:off x="10579873" y="3802050"/>
        <a:ext cx="328185" cy="44901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83B3816-99DB-4A34-9C72-D022D047D4A4}" type="datetimeFigureOut">
              <a:rPr lang="en-US" smtClean="0"/>
              <a:t>4/23/2019</a:t>
            </a:fld>
            <a:endParaRPr lang="en-US"/>
          </a:p>
        </p:txBody>
      </p:sp>
      <p:sp>
        <p:nvSpPr>
          <p:cNvPr id="4" name="Slide Image Placeholder 3"/>
          <p:cNvSpPr>
            <a:spLocks noGrp="1" noRot="1" noChangeAspect="1"/>
          </p:cNvSpPr>
          <p:nvPr>
            <p:ph type="sldImg" idx="2"/>
          </p:nvPr>
        </p:nvSpPr>
        <p:spPr>
          <a:xfrm>
            <a:off x="1787525" y="1162050"/>
            <a:ext cx="343535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BF3BB3B-58BA-4C31-A79D-D013D34193C2}" type="slidenum">
              <a:rPr lang="en-US" smtClean="0"/>
              <a:t>‹#›</a:t>
            </a:fld>
            <a:endParaRPr lang="en-US"/>
          </a:p>
        </p:txBody>
      </p:sp>
    </p:spTree>
    <p:extLst>
      <p:ext uri="{BB962C8B-B14F-4D97-AF65-F5344CB8AC3E}">
        <p14:creationId xmlns:p14="http://schemas.microsoft.com/office/powerpoint/2010/main" val="4219725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F3BB3B-58BA-4C31-A79D-D013D34193C2}" type="slidenum">
              <a:rPr lang="en-US" smtClean="0"/>
              <a:t>1</a:t>
            </a:fld>
            <a:endParaRPr lang="en-US"/>
          </a:p>
        </p:txBody>
      </p:sp>
    </p:spTree>
    <p:extLst>
      <p:ext uri="{BB962C8B-B14F-4D97-AF65-F5344CB8AC3E}">
        <p14:creationId xmlns:p14="http://schemas.microsoft.com/office/powerpoint/2010/main" val="1181957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CF3B8EE-15B3-45B7-91FE-FF78BD78E55E}"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2721002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F3B8EE-15B3-45B7-91FE-FF78BD78E55E}"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111559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F3B8EE-15B3-45B7-91FE-FF78BD78E55E}"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646705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F3B8EE-15B3-45B7-91FE-FF78BD78E55E}"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1563188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CF3B8EE-15B3-45B7-91FE-FF78BD78E55E}"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2564860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CF3B8EE-15B3-45B7-91FE-FF78BD78E55E}"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1329565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CF3B8EE-15B3-45B7-91FE-FF78BD78E55E}" type="datetimeFigureOut">
              <a:rPr lang="en-US" smtClean="0"/>
              <a:t>4/23/2019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101990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CF3B8EE-15B3-45B7-91FE-FF78BD78E55E}" type="datetimeFigureOut">
              <a:rPr lang="en-US" smtClean="0"/>
              <a:t>4/23/2019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365071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F3B8EE-15B3-45B7-91FE-FF78BD78E55E}" type="datetimeFigureOut">
              <a:rPr lang="en-US" smtClean="0"/>
              <a:t>4/23/2019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42429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ECF3B8EE-15B3-45B7-91FE-FF78BD78E55E}"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957347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ECF3B8EE-15B3-45B7-91FE-FF78BD78E55E}"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9CAFFD-95E5-440B-B1FA-B73A4E762BE2}" type="slidenum">
              <a:rPr lang="en-US" smtClean="0"/>
              <a:t>‹#›</a:t>
            </a:fld>
            <a:endParaRPr lang="en-US"/>
          </a:p>
        </p:txBody>
      </p:sp>
    </p:spTree>
    <p:extLst>
      <p:ext uri="{BB962C8B-B14F-4D97-AF65-F5344CB8AC3E}">
        <p14:creationId xmlns:p14="http://schemas.microsoft.com/office/powerpoint/2010/main" val="50724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ECF3B8EE-15B3-45B7-91FE-FF78BD78E55E}" type="datetimeFigureOut">
              <a:rPr lang="en-US" smtClean="0"/>
              <a:t>4/23/2019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9E9CAFFD-95E5-440B-B1FA-B73A4E762BE2}" type="slidenum">
              <a:rPr lang="en-US" smtClean="0"/>
              <a:t>‹#›</a:t>
            </a:fld>
            <a:endParaRPr lang="en-US"/>
          </a:p>
        </p:txBody>
      </p:sp>
    </p:spTree>
    <p:extLst>
      <p:ext uri="{BB962C8B-B14F-4D97-AF65-F5344CB8AC3E}">
        <p14:creationId xmlns:p14="http://schemas.microsoft.com/office/powerpoint/2010/main" val="2490350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ncbi.nlm.nih.gov/sites/entrez?cmd=Retrieve&amp;db=PubMed&amp;list_uids=10742046" TargetMode="External"/><Relationship Id="rId13" Type="http://schemas.openxmlformats.org/officeDocument/2006/relationships/image" Target="../media/image6.png"/><Relationship Id="rId18" Type="http://schemas.microsoft.com/office/2007/relationships/diagramDrawing" Target="../diagrams/drawing1.xml"/><Relationship Id="rId26" Type="http://schemas.openxmlformats.org/officeDocument/2006/relationships/oleObject" Target="../embeddings/oleObject2.bin"/><Relationship Id="rId39" Type="http://schemas.openxmlformats.org/officeDocument/2006/relationships/image" Target="../media/image20.png"/><Relationship Id="rId3" Type="http://schemas.openxmlformats.org/officeDocument/2006/relationships/notesSlide" Target="../notesSlides/notesSlide1.xml"/><Relationship Id="rId21" Type="http://schemas.openxmlformats.org/officeDocument/2006/relationships/image" Target="../media/image9.png"/><Relationship Id="rId34" Type="http://schemas.openxmlformats.org/officeDocument/2006/relationships/image" Target="../media/image3.wmf"/><Relationship Id="rId7" Type="http://schemas.openxmlformats.org/officeDocument/2006/relationships/hyperlink" Target="http://www.ncbi.nlm.nih.gov/sites/entrez?cmd=Retrieve&amp;db=PubMed&amp;list_uids=15034147" TargetMode="External"/><Relationship Id="rId12" Type="http://schemas.openxmlformats.org/officeDocument/2006/relationships/image" Target="../media/image5.png"/><Relationship Id="rId17" Type="http://schemas.openxmlformats.org/officeDocument/2006/relationships/diagramColors" Target="../diagrams/colors1.xml"/><Relationship Id="rId25" Type="http://schemas.openxmlformats.org/officeDocument/2006/relationships/image" Target="../media/image1.wmf"/><Relationship Id="rId33" Type="http://schemas.openxmlformats.org/officeDocument/2006/relationships/oleObject" Target="../embeddings/oleObject4.bin"/><Relationship Id="rId38" Type="http://schemas.openxmlformats.org/officeDocument/2006/relationships/image" Target="../media/image19.png"/><Relationship Id="rId2" Type="http://schemas.openxmlformats.org/officeDocument/2006/relationships/slideLayout" Target="../slideLayouts/slideLayout1.xml"/><Relationship Id="rId16" Type="http://schemas.openxmlformats.org/officeDocument/2006/relationships/diagramQuickStyle" Target="../diagrams/quickStyle1.xml"/><Relationship Id="rId20" Type="http://schemas.openxmlformats.org/officeDocument/2006/relationships/image" Target="../media/image8.png"/><Relationship Id="rId29" Type="http://schemas.openxmlformats.org/officeDocument/2006/relationships/image" Target="../media/image13.png"/><Relationship Id="rId41" Type="http://schemas.openxmlformats.org/officeDocument/2006/relationships/image" Target="../media/image22.png"/><Relationship Id="rId1" Type="http://schemas.openxmlformats.org/officeDocument/2006/relationships/vmlDrawing" Target="../drawings/vmlDrawing1.vml"/><Relationship Id="rId6" Type="http://schemas.openxmlformats.org/officeDocument/2006/relationships/hyperlink" Target="http://www.ncbi.nlm.nih.gov/pubmed/18424797?ordinalpos=1&amp;itool=EntrezSystem2.PEntrez.Pubmed.Pubmed_ResultsPanel.Pubmed_RVDocSum" TargetMode="External"/><Relationship Id="rId11" Type="http://schemas.openxmlformats.org/officeDocument/2006/relationships/hyperlink" Target="http://www.ncbi.nlm.nih.gov/sites/entrez?cmd=Retrieve&amp;db=PubMed&amp;list_uids=17032440" TargetMode="External"/><Relationship Id="rId24" Type="http://schemas.openxmlformats.org/officeDocument/2006/relationships/oleObject" Target="../embeddings/oleObject1.bin"/><Relationship Id="rId32" Type="http://schemas.openxmlformats.org/officeDocument/2006/relationships/chart" Target="../charts/chart1.xml"/><Relationship Id="rId37" Type="http://schemas.openxmlformats.org/officeDocument/2006/relationships/image" Target="../media/image18.png"/><Relationship Id="rId40" Type="http://schemas.openxmlformats.org/officeDocument/2006/relationships/image" Target="../media/image21.png"/><Relationship Id="rId5" Type="http://schemas.openxmlformats.org/officeDocument/2006/relationships/hyperlink" Target="http://www.ncbi.nlm.nih.gov/sites/entrez?cmd=Retrieve&amp;db=PubMed&amp;list_uids=20067610" TargetMode="External"/><Relationship Id="rId15" Type="http://schemas.openxmlformats.org/officeDocument/2006/relationships/diagramLayout" Target="../diagrams/layout1.xml"/><Relationship Id="rId23" Type="http://schemas.openxmlformats.org/officeDocument/2006/relationships/image" Target="../media/image11.jpeg"/><Relationship Id="rId28" Type="http://schemas.openxmlformats.org/officeDocument/2006/relationships/image" Target="../media/image12.png"/><Relationship Id="rId36" Type="http://schemas.openxmlformats.org/officeDocument/2006/relationships/image" Target="../media/image17.png"/><Relationship Id="rId10" Type="http://schemas.openxmlformats.org/officeDocument/2006/relationships/hyperlink" Target="http://www.ncbi.nlm.nih.gov/sites/entrez?cmd=Retrieve&amp;db=PubMed&amp;list_uids=16785212" TargetMode="External"/><Relationship Id="rId19" Type="http://schemas.openxmlformats.org/officeDocument/2006/relationships/image" Target="../media/image7.png"/><Relationship Id="rId31" Type="http://schemas.openxmlformats.org/officeDocument/2006/relationships/image" Target="../media/image15.png"/><Relationship Id="rId4" Type="http://schemas.openxmlformats.org/officeDocument/2006/relationships/image" Target="../media/image4.png"/><Relationship Id="rId9" Type="http://schemas.openxmlformats.org/officeDocument/2006/relationships/hyperlink" Target="http://www.ncbi.nlm.nih.gov/sites/entrez?cmd=Retrieve&amp;db=PubMed&amp;list_uids=14530136" TargetMode="External"/><Relationship Id="rId14" Type="http://schemas.openxmlformats.org/officeDocument/2006/relationships/diagramData" Target="../diagrams/data1.xml"/><Relationship Id="rId22" Type="http://schemas.openxmlformats.org/officeDocument/2006/relationships/image" Target="../media/image10.jpeg"/><Relationship Id="rId27" Type="http://schemas.openxmlformats.org/officeDocument/2006/relationships/image" Target="../media/image2.wmf"/><Relationship Id="rId30" Type="http://schemas.openxmlformats.org/officeDocument/2006/relationships/image" Target="../media/image14.png"/><Relationship Id="rId35"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TextBox 425">
            <a:extLst>
              <a:ext uri="{FF2B5EF4-FFF2-40B4-BE49-F238E27FC236}">
                <a16:creationId xmlns:a16="http://schemas.microsoft.com/office/drawing/2014/main" id="{098DD2FE-EA8A-4148-AA24-2CD37EF2EE7D}"/>
              </a:ext>
            </a:extLst>
          </p:cNvPr>
          <p:cNvSpPr txBox="1"/>
          <p:nvPr/>
        </p:nvSpPr>
        <p:spPr>
          <a:xfrm>
            <a:off x="72983" y="22993273"/>
            <a:ext cx="16169423" cy="15361920"/>
          </a:xfrm>
          <a:prstGeom prst="rect">
            <a:avLst/>
          </a:prstGeom>
          <a:noFill/>
          <a:ln>
            <a:solidFill>
              <a:srgbClr val="407EB1"/>
            </a:solidFill>
          </a:ln>
        </p:spPr>
        <p:txBody>
          <a:bodyPr wrap="square" rtlCol="0">
            <a:spAutoFit/>
          </a:bodyPr>
          <a:lstStyle/>
          <a:p>
            <a:pPr algn="ctr"/>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endParaRPr lang="en-US" sz="1860"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a:p>
            <a:pPr algn="ctr"/>
            <a:endParaRPr lang="en-US" sz="1860" b="1" dirty="0">
              <a:latin typeface="Times New Roman"/>
              <a:cs typeface="Times New Roman"/>
            </a:endParaRPr>
          </a:p>
        </p:txBody>
      </p:sp>
      <p:sp>
        <p:nvSpPr>
          <p:cNvPr id="2" name="Title 1">
            <a:extLst>
              <a:ext uri="{FF2B5EF4-FFF2-40B4-BE49-F238E27FC236}">
                <a16:creationId xmlns:a16="http://schemas.microsoft.com/office/drawing/2014/main" id="{26775DAD-B69D-4860-AF77-0778CE36BA92}"/>
              </a:ext>
            </a:extLst>
          </p:cNvPr>
          <p:cNvSpPr>
            <a:spLocks noGrp="1"/>
          </p:cNvSpPr>
          <p:nvPr>
            <p:ph type="ctrTitle"/>
          </p:nvPr>
        </p:nvSpPr>
        <p:spPr>
          <a:xfrm>
            <a:off x="73384" y="1"/>
            <a:ext cx="41910044" cy="6346192"/>
          </a:xfrm>
          <a:noFill/>
          <a:ln w="19050">
            <a:solidFill>
              <a:srgbClr val="019FD2"/>
            </a:solidFill>
          </a:ln>
        </p:spPr>
        <p:txBody>
          <a:bodyPr anchor="ctr">
            <a:noAutofit/>
          </a:bodyPr>
          <a:lstStyle/>
          <a:p>
            <a:pPr>
              <a:lnSpc>
                <a:spcPct val="100000"/>
              </a:lnSpc>
              <a:spcBef>
                <a:spcPts val="0"/>
              </a:spcBef>
              <a:spcAft>
                <a:spcPts val="800"/>
              </a:spcAft>
            </a:pPr>
            <a:r>
              <a:rPr lang="en-US" sz="8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Investigating Structure-Dynamics-Function Differences Among Various Species of </a:t>
            </a:r>
            <a:r>
              <a:rPr lang="en-US" sz="88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Proyl</a:t>
            </a:r>
            <a:r>
              <a:rPr lang="en-US" sz="8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-tRNA Synthetase Using a Hybrid QM/MM Computational Technique </a:t>
            </a:r>
            <a:br>
              <a:rPr lang="en-US" sz="5400" dirty="0">
                <a:latin typeface="Calibri" panose="020F0502020204030204" pitchFamily="34" charset="0"/>
                <a:ea typeface="Calibri" panose="020F0502020204030204" pitchFamily="34" charset="0"/>
                <a:cs typeface="Times New Roman" panose="02020603050405020304" pitchFamily="18" charset="0"/>
              </a:rPr>
            </a:br>
            <a:r>
              <a:rPr lang="en-US" sz="6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Murphi</a:t>
            </a:r>
            <a:r>
              <a:rPr lang="en-US" sz="6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6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Weinzetl</a:t>
            </a:r>
            <a:r>
              <a:rPr lang="en-US" sz="6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Carl Fossum, Alex </a:t>
            </a:r>
            <a:r>
              <a:rPr lang="en-US" sz="6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Narkiewicz-Jodko</a:t>
            </a:r>
            <a:r>
              <a:rPr lang="en-US" sz="6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6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Sanchita</a:t>
            </a:r>
            <a:r>
              <a:rPr lang="en-US" sz="6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6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Hati</a:t>
            </a:r>
            <a:r>
              <a:rPr lang="en-US" sz="6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and Sudeep Bhattacharyya</a:t>
            </a:r>
            <a:br>
              <a:rPr lang="en-US" sz="6000" dirty="0">
                <a:latin typeface="Times New Roman" panose="02020603050405020304" pitchFamily="18" charset="0"/>
                <a:cs typeface="Times New Roman" panose="02020603050405020304" pitchFamily="18" charset="0"/>
              </a:rPr>
            </a:br>
            <a:r>
              <a:rPr lang="en-US" sz="6000" dirty="0">
                <a:latin typeface="Times New Roman" panose="02020603050405020304" pitchFamily="18" charset="0"/>
                <a:cs typeface="Times New Roman" panose="02020603050405020304" pitchFamily="18" charset="0"/>
              </a:rPr>
              <a:t>Chemistry, University of Wisconsin-</a:t>
            </a:r>
            <a:r>
              <a:rPr lang="en-US" sz="6000" dirty="0" err="1">
                <a:latin typeface="Times New Roman" panose="02020603050405020304" pitchFamily="18" charset="0"/>
                <a:cs typeface="Times New Roman" panose="02020603050405020304" pitchFamily="18" charset="0"/>
              </a:rPr>
              <a:t>Eau</a:t>
            </a:r>
            <a:r>
              <a:rPr lang="en-US" sz="6000" dirty="0">
                <a:latin typeface="Times New Roman" panose="02020603050405020304" pitchFamily="18" charset="0"/>
                <a:cs typeface="Times New Roman" panose="02020603050405020304" pitchFamily="18" charset="0"/>
              </a:rPr>
              <a:t> Claire, </a:t>
            </a:r>
            <a:r>
              <a:rPr lang="en-US" sz="6000" dirty="0" err="1">
                <a:latin typeface="Times New Roman" panose="02020603050405020304" pitchFamily="18" charset="0"/>
                <a:cs typeface="Times New Roman" panose="02020603050405020304" pitchFamily="18" charset="0"/>
              </a:rPr>
              <a:t>Eau</a:t>
            </a:r>
            <a:r>
              <a:rPr lang="en-US" sz="6000" dirty="0">
                <a:latin typeface="Times New Roman" panose="02020603050405020304" pitchFamily="18" charset="0"/>
                <a:cs typeface="Times New Roman" panose="02020603050405020304" pitchFamily="18" charset="0"/>
              </a:rPr>
              <a:t> Claire, WI, United States.</a:t>
            </a:r>
          </a:p>
        </p:txBody>
      </p:sp>
      <p:sp>
        <p:nvSpPr>
          <p:cNvPr id="3" name="Subtitle 2">
            <a:extLst>
              <a:ext uri="{FF2B5EF4-FFF2-40B4-BE49-F238E27FC236}">
                <a16:creationId xmlns:a16="http://schemas.microsoft.com/office/drawing/2014/main" id="{46BB7EDF-2BC1-4967-AEB6-90732EE5E8A9}"/>
              </a:ext>
            </a:extLst>
          </p:cNvPr>
          <p:cNvSpPr>
            <a:spLocks noGrp="1"/>
          </p:cNvSpPr>
          <p:nvPr>
            <p:ph type="subTitle" idx="1"/>
          </p:nvPr>
        </p:nvSpPr>
        <p:spPr>
          <a:xfrm>
            <a:off x="73384" y="7336964"/>
            <a:ext cx="10912620" cy="7315200"/>
          </a:xfrm>
          <a:noFill/>
          <a:ln>
            <a:solidFill>
              <a:srgbClr val="F99B3C"/>
            </a:solidFill>
          </a:ln>
        </p:spPr>
        <p:txBody>
          <a:bodyPr>
            <a:noAutofit/>
          </a:bodyPr>
          <a:lstStyle/>
          <a:p>
            <a:pPr indent="457200" algn="just">
              <a:lnSpc>
                <a:spcPct val="200000"/>
              </a:lnSpc>
              <a:spcBef>
                <a:spcPts val="0"/>
              </a:spcBef>
              <a:spcAft>
                <a:spcPts val="800"/>
              </a:spcAft>
            </a:pPr>
            <a:r>
              <a:rPr lang="en-US" sz="1800" dirty="0">
                <a:latin typeface="Times New Roman" panose="02020603050405020304" pitchFamily="18" charset="0"/>
                <a:cs typeface="Times New Roman" panose="02020603050405020304" pitchFamily="18" charset="0"/>
              </a:rPr>
              <a:t>     </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All living organisms contain amino-acyl tRNA synthetases (AARSs) ‒ a family of enzymes critical for protein synthesis. They are responsible for the covalent ligation of proline to its specific tRNA molecule, called </a:t>
            </a:r>
            <a:r>
              <a:rPr lang="en-US" sz="18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tRNA</a:t>
            </a:r>
            <a:r>
              <a:rPr lang="en-US" sz="1800" baseline="30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using ATP. The structures of prolyl-tRNA synthetases (</a:t>
            </a:r>
            <a:r>
              <a:rPr lang="en-US" sz="18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ProRSs</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have been found to contain a number of domains. The “eukaryote-like” species of </a:t>
            </a:r>
            <a:r>
              <a:rPr lang="en-US" sz="18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ProRS</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consist of a zinc-binding domain instead of the insertion domain (INS domain) present in “prokaryote-like” proteins. These domains are in constant motion and work in a concerted manner to facilitate the catalytic reaction step.  Coupled domain dynamics have been found to be necessary for the catalysis. This calls into question the differences in structure and dynamics between the two non-catalytic domains and how it influences the catalytic steps. A comparative study of the structure-dynamic-function relationship among various species of </a:t>
            </a:r>
            <a:r>
              <a:rPr lang="en-US" sz="18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ProRS</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is being investigated using molecular simulations. In parallel, a computational study of the sequence homology amongst various species of </a:t>
            </a:r>
            <a:r>
              <a:rPr lang="en-US" sz="18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ProRS</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using the Dali server for the comparison of proteins is being performed. In order to further investigate the evolution of the </a:t>
            </a:r>
            <a:r>
              <a:rPr lang="en-US" sz="18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ProRS</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protein family, the similarities and differences of different </a:t>
            </a:r>
            <a:r>
              <a:rPr lang="en-US" sz="18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ProRS</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species are being studied. The preliminary results for this investigation will be presented.</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70000"/>
              </a:lnSpc>
            </a:pPr>
            <a:endParaRPr lang="en-US" sz="186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5F57881-9330-45B1-AA03-0AA9D7AA2104}"/>
              </a:ext>
            </a:extLst>
          </p:cNvPr>
          <p:cNvSpPr txBox="1"/>
          <p:nvPr/>
        </p:nvSpPr>
        <p:spPr>
          <a:xfrm>
            <a:off x="73384" y="6518413"/>
            <a:ext cx="10934585" cy="640080"/>
          </a:xfrm>
          <a:prstGeom prst="rect">
            <a:avLst/>
          </a:prstGeom>
          <a:noFill/>
          <a:ln>
            <a:solidFill>
              <a:srgbClr val="F99B3C"/>
            </a:solidFill>
          </a:ln>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Abstract</a:t>
            </a:r>
          </a:p>
        </p:txBody>
      </p:sp>
      <p:sp>
        <p:nvSpPr>
          <p:cNvPr id="23" name="TextBox 22">
            <a:extLst>
              <a:ext uri="{FF2B5EF4-FFF2-40B4-BE49-F238E27FC236}">
                <a16:creationId xmlns:a16="http://schemas.microsoft.com/office/drawing/2014/main" id="{06FDDF69-DD6D-4FAF-80B7-AA93E01D72D6}"/>
              </a:ext>
            </a:extLst>
          </p:cNvPr>
          <p:cNvSpPr txBox="1"/>
          <p:nvPr/>
        </p:nvSpPr>
        <p:spPr>
          <a:xfrm>
            <a:off x="11292075" y="6515411"/>
            <a:ext cx="30691354" cy="640080"/>
          </a:xfrm>
          <a:prstGeom prst="rect">
            <a:avLst/>
          </a:prstGeom>
          <a:noFill/>
          <a:ln>
            <a:solidFill>
              <a:srgbClr val="F99B3C"/>
            </a:solidFill>
          </a:ln>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Background and Significance</a:t>
            </a:r>
          </a:p>
        </p:txBody>
      </p:sp>
      <p:sp>
        <p:nvSpPr>
          <p:cNvPr id="30" name="TextBox 29">
            <a:extLst>
              <a:ext uri="{FF2B5EF4-FFF2-40B4-BE49-F238E27FC236}">
                <a16:creationId xmlns:a16="http://schemas.microsoft.com/office/drawing/2014/main" id="{E82BCA8E-7515-43E8-AE7B-1C8F4BA1D812}"/>
              </a:ext>
            </a:extLst>
          </p:cNvPr>
          <p:cNvSpPr txBox="1"/>
          <p:nvPr/>
        </p:nvSpPr>
        <p:spPr>
          <a:xfrm>
            <a:off x="11292074" y="7330959"/>
            <a:ext cx="11456626" cy="7315200"/>
          </a:xfrm>
          <a:prstGeom prst="rect">
            <a:avLst/>
          </a:prstGeom>
          <a:noFill/>
          <a:ln>
            <a:solidFill>
              <a:srgbClr val="F99B3C"/>
            </a:solidFill>
          </a:ln>
        </p:spPr>
        <p:txBody>
          <a:bodyPr wrap="square" rtlCol="0">
            <a:spAutoFit/>
          </a:bodyPr>
          <a:lstStyle/>
          <a:p>
            <a:pPr algn="ctr">
              <a:lnSpc>
                <a:spcPct val="150000"/>
              </a:lnSpc>
            </a:pPr>
            <a:r>
              <a:rPr lang="en-US" sz="2000" b="1" dirty="0">
                <a:latin typeface="Times New Roman" panose="02020603050405020304" pitchFamily="18" charset="0"/>
                <a:cs typeface="Times New Roman" panose="02020603050405020304" pitchFamily="18" charset="0"/>
              </a:rPr>
              <a:t>Function</a:t>
            </a:r>
          </a:p>
          <a:p>
            <a:pPr marL="342900" indent="-342900">
              <a:lnSpc>
                <a:spcPct val="150000"/>
              </a:lnSpc>
              <a:buFont typeface="Arial" panose="020B0604020202020204" pitchFamily="34" charset="0"/>
              <a:buChar char="•"/>
            </a:pPr>
            <a:r>
              <a:rPr lang="en-US" sz="1860" dirty="0">
                <a:latin typeface="Times New Roman" panose="02020603050405020304" pitchFamily="18" charset="0"/>
                <a:cs typeface="Times New Roman" panose="02020603050405020304" pitchFamily="18" charset="0"/>
              </a:rPr>
              <a:t>Aminoacyl-tRNA Synthetases (AARSs) </a:t>
            </a:r>
          </a:p>
          <a:p>
            <a:pPr marL="800100" lvl="1" indent="-342900">
              <a:lnSpc>
                <a:spcPct val="150000"/>
              </a:lnSpc>
              <a:buFont typeface="Arial" panose="020B0604020202020204" pitchFamily="34" charset="0"/>
              <a:buChar char="•"/>
            </a:pPr>
            <a:r>
              <a:rPr lang="en-US" sz="1860" dirty="0">
                <a:latin typeface="Times New Roman" panose="02020603050405020304" pitchFamily="18" charset="0"/>
                <a:cs typeface="Times New Roman" panose="02020603050405020304" pitchFamily="18" charset="0"/>
              </a:rPr>
              <a:t>Catalyze the covalent attachment of an amino acid (AA) to its cognate tRNA to form aminoacylated-tRNA</a:t>
            </a:r>
          </a:p>
          <a:p>
            <a:pPr marL="800100" lvl="1" indent="-342900">
              <a:lnSpc>
                <a:spcPct val="150000"/>
              </a:lnSpc>
              <a:buFont typeface="Arial" panose="020B0604020202020204" pitchFamily="34" charset="0"/>
              <a:buChar char="•"/>
            </a:pPr>
            <a:r>
              <a:rPr lang="en-US" sz="1860" dirty="0">
                <a:latin typeface="Times New Roman" panose="02020603050405020304" pitchFamily="18" charset="0"/>
                <a:cs typeface="Times New Roman" panose="02020603050405020304" pitchFamily="18" charset="0"/>
              </a:rPr>
              <a:t>Two-step reaction:</a:t>
            </a:r>
          </a:p>
          <a:p>
            <a:pPr marL="65087" algn="ctr">
              <a:lnSpc>
                <a:spcPct val="150000"/>
              </a:lnSpc>
              <a:buSzPct val="60000"/>
              <a:tabLst>
                <a:tab pos="979488" algn="l"/>
              </a:tabLst>
            </a:pPr>
            <a:r>
              <a:rPr lang="en-US" sz="1860" b="1" dirty="0">
                <a:latin typeface="Times New Roman" panose="02020603050405020304" pitchFamily="18" charset="0"/>
                <a:cs typeface="Times New Roman" panose="02020603050405020304" pitchFamily="18" charset="0"/>
              </a:rPr>
              <a:t>AA + ATP + AARS        AARS•AA-AMP + </a:t>
            </a:r>
            <a:r>
              <a:rPr lang="en-US" sz="1860" b="1" dirty="0" err="1">
                <a:latin typeface="Times New Roman" panose="02020603050405020304" pitchFamily="18" charset="0"/>
                <a:cs typeface="Times New Roman" panose="02020603050405020304" pitchFamily="18" charset="0"/>
              </a:rPr>
              <a:t>PP</a:t>
            </a:r>
            <a:r>
              <a:rPr lang="en-US" sz="1860" b="1" baseline="-25000" dirty="0" err="1">
                <a:latin typeface="Times New Roman" panose="02020603050405020304" pitchFamily="18" charset="0"/>
                <a:cs typeface="Times New Roman" panose="02020603050405020304" pitchFamily="18" charset="0"/>
              </a:rPr>
              <a:t>i</a:t>
            </a:r>
            <a:r>
              <a:rPr lang="en-US" sz="1860" b="1" dirty="0">
                <a:latin typeface="Times New Roman" panose="02020603050405020304" pitchFamily="18" charset="0"/>
                <a:cs typeface="Times New Roman" panose="02020603050405020304" pitchFamily="18" charset="0"/>
              </a:rPr>
              <a:t>                           (1) </a:t>
            </a:r>
          </a:p>
          <a:p>
            <a:pPr marL="65087" algn="ctr">
              <a:lnSpc>
                <a:spcPct val="150000"/>
              </a:lnSpc>
              <a:buSzPct val="60000"/>
              <a:tabLst>
                <a:tab pos="979488" algn="l"/>
              </a:tabLst>
            </a:pPr>
            <a:r>
              <a:rPr lang="en-US" sz="1860" b="1" dirty="0">
                <a:latin typeface="Times New Roman" panose="02020603050405020304" pitchFamily="18" charset="0"/>
                <a:cs typeface="Times New Roman" panose="02020603050405020304" pitchFamily="18" charset="0"/>
              </a:rPr>
              <a:t>AARS•AA-AMP + </a:t>
            </a:r>
            <a:r>
              <a:rPr lang="en-US" sz="1860" b="1" dirty="0" err="1">
                <a:latin typeface="Times New Roman" panose="02020603050405020304" pitchFamily="18" charset="0"/>
                <a:cs typeface="Times New Roman" panose="02020603050405020304" pitchFamily="18" charset="0"/>
              </a:rPr>
              <a:t>tRNA</a:t>
            </a:r>
            <a:r>
              <a:rPr lang="en-US" sz="1860" b="1" baseline="30000" dirty="0" err="1">
                <a:latin typeface="Times New Roman" panose="02020603050405020304" pitchFamily="18" charset="0"/>
                <a:cs typeface="Times New Roman" panose="02020603050405020304" pitchFamily="18" charset="0"/>
              </a:rPr>
              <a:t>AA</a:t>
            </a:r>
            <a:r>
              <a:rPr lang="en-US" sz="1860" b="1" dirty="0">
                <a:latin typeface="Times New Roman" panose="02020603050405020304" pitchFamily="18" charset="0"/>
                <a:cs typeface="Times New Roman" panose="02020603050405020304" pitchFamily="18" charset="0"/>
              </a:rPr>
              <a:t> </a:t>
            </a:r>
            <a:r>
              <a:rPr lang="en-US" sz="1860" b="1" dirty="0">
                <a:latin typeface="Times New Roman" panose="02020603050405020304" pitchFamily="18" charset="0"/>
                <a:cs typeface="Times New Roman" panose="02020603050405020304" pitchFamily="18" charset="0"/>
                <a:sym typeface="Symbol" panose="05050102010706020507" pitchFamily="18" charset="2"/>
              </a:rPr>
              <a:t></a:t>
            </a:r>
            <a:r>
              <a:rPr lang="en-US" sz="1860" b="1" dirty="0">
                <a:latin typeface="Times New Roman" panose="02020603050405020304" pitchFamily="18" charset="0"/>
                <a:cs typeface="Times New Roman" panose="02020603050405020304" pitchFamily="18" charset="0"/>
              </a:rPr>
              <a:t> AARS + AA-</a:t>
            </a:r>
            <a:r>
              <a:rPr lang="en-US" sz="1860" b="1" dirty="0" err="1">
                <a:latin typeface="Times New Roman" panose="02020603050405020304" pitchFamily="18" charset="0"/>
                <a:cs typeface="Times New Roman" panose="02020603050405020304" pitchFamily="18" charset="0"/>
              </a:rPr>
              <a:t>tRNA</a:t>
            </a:r>
            <a:r>
              <a:rPr lang="en-US" sz="1860" b="1" baseline="30000" dirty="0" err="1">
                <a:latin typeface="Times New Roman" panose="02020603050405020304" pitchFamily="18" charset="0"/>
                <a:cs typeface="Times New Roman" panose="02020603050405020304" pitchFamily="18" charset="0"/>
              </a:rPr>
              <a:t>AA</a:t>
            </a:r>
            <a:r>
              <a:rPr lang="en-US" sz="1860" b="1" dirty="0">
                <a:latin typeface="Times New Roman" panose="02020603050405020304" pitchFamily="18" charset="0"/>
                <a:cs typeface="Times New Roman" panose="02020603050405020304" pitchFamily="18" charset="0"/>
              </a:rPr>
              <a:t> + AMP     (2)</a:t>
            </a:r>
            <a:endParaRPr lang="en-US" sz="1860" dirty="0">
              <a:solidFill>
                <a:srgbClr val="000000"/>
              </a:solidFill>
              <a:latin typeface="Times New Roman"/>
              <a:cs typeface="Times New Roman"/>
            </a:endParaRPr>
          </a:p>
          <a:p>
            <a:pPr marL="922338" lvl="2" indent="-457200">
              <a:lnSpc>
                <a:spcPct val="150000"/>
              </a:lnSpc>
              <a:buFont typeface="Arial" panose="020B0604020202020204" pitchFamily="34" charset="0"/>
              <a:buChar char="•"/>
            </a:pPr>
            <a:r>
              <a:rPr lang="en-US" sz="1860" dirty="0">
                <a:solidFill>
                  <a:srgbClr val="000000"/>
                </a:solidFill>
                <a:latin typeface="Times New Roman"/>
                <a:cs typeface="Times New Roman"/>
              </a:rPr>
              <a:t>Prolyl-tRNA Synthetases (ProRSs) attach proline to tRNA</a:t>
            </a:r>
            <a:r>
              <a:rPr lang="en-US" sz="1860" baseline="30000" dirty="0">
                <a:solidFill>
                  <a:srgbClr val="000000"/>
                </a:solidFill>
                <a:latin typeface="Times New Roman"/>
                <a:cs typeface="Times New Roman"/>
              </a:rPr>
              <a:t>Pro</a:t>
            </a:r>
            <a:endParaRPr lang="en-US" sz="1860" dirty="0">
              <a:latin typeface="Times New Roman" panose="02020603050405020304" pitchFamily="18" charset="0"/>
              <a:cs typeface="Times New Roman" panose="02020603050405020304" pitchFamily="18" charset="0"/>
            </a:endParaRPr>
          </a:p>
          <a:p>
            <a:pPr algn="ctr">
              <a:lnSpc>
                <a:spcPct val="150000"/>
              </a:lnSpc>
            </a:pPr>
            <a:r>
              <a:rPr lang="en-US" sz="2000" b="1" dirty="0">
                <a:latin typeface="Times New Roman" panose="02020603050405020304" pitchFamily="18" charset="0"/>
                <a:cs typeface="Times New Roman" panose="02020603050405020304" pitchFamily="18" charset="0"/>
              </a:rPr>
              <a:t>Structure</a:t>
            </a:r>
          </a:p>
          <a:p>
            <a:pPr marL="342900" indent="-342900">
              <a:lnSpc>
                <a:spcPct val="150000"/>
              </a:lnSpc>
              <a:buFont typeface="Arial" panose="020B0604020202020204" pitchFamily="34" charset="0"/>
              <a:buChar char="•"/>
            </a:pPr>
            <a:r>
              <a:rPr lang="en-US" sz="1860" dirty="0">
                <a:latin typeface="Times New Roman" panose="02020603050405020304" pitchFamily="18" charset="0"/>
                <a:cs typeface="Times New Roman" panose="02020603050405020304" pitchFamily="18" charset="0"/>
              </a:rPr>
              <a:t>Two conserved domains with conserved functions:</a:t>
            </a:r>
          </a:p>
          <a:p>
            <a:pPr marL="742950" lvl="1" indent="-285750">
              <a:buFont typeface="Arial"/>
              <a:buChar char="•"/>
            </a:pPr>
            <a:r>
              <a:rPr lang="en-US" sz="1860" dirty="0">
                <a:latin typeface="Times New Roman" panose="02020603050405020304" pitchFamily="18" charset="0"/>
                <a:cs typeface="Times New Roman" panose="02020603050405020304" pitchFamily="18" charset="0"/>
              </a:rPr>
              <a:t>Catalytic domain </a:t>
            </a:r>
            <a:r>
              <a:rPr lang="en-US" sz="1860" dirty="0">
                <a:solidFill>
                  <a:srgbClr val="000000"/>
                </a:solidFill>
                <a:latin typeface="Times New Roman"/>
                <a:cs typeface="Times New Roman"/>
              </a:rPr>
              <a:t>where covalent attachment of proline to </a:t>
            </a:r>
            <a:r>
              <a:rPr lang="en-US" sz="1860" dirty="0" err="1">
                <a:solidFill>
                  <a:srgbClr val="000000"/>
                </a:solidFill>
                <a:latin typeface="Times New Roman"/>
                <a:cs typeface="Times New Roman"/>
              </a:rPr>
              <a:t>tRNA</a:t>
            </a:r>
            <a:r>
              <a:rPr lang="en-US" sz="1860" baseline="30000" dirty="0" err="1">
                <a:solidFill>
                  <a:srgbClr val="000000"/>
                </a:solidFill>
                <a:latin typeface="Times New Roman"/>
                <a:cs typeface="Times New Roman"/>
              </a:rPr>
              <a:t>Pro</a:t>
            </a:r>
            <a:r>
              <a:rPr lang="en-US" sz="1860" baseline="30000" dirty="0">
                <a:solidFill>
                  <a:srgbClr val="000000"/>
                </a:solidFill>
                <a:latin typeface="Times New Roman"/>
                <a:cs typeface="Times New Roman"/>
              </a:rPr>
              <a:t>  </a:t>
            </a:r>
            <a:r>
              <a:rPr lang="en-US" sz="1860" dirty="0">
                <a:solidFill>
                  <a:srgbClr val="000000"/>
                </a:solidFill>
                <a:latin typeface="Times New Roman"/>
                <a:cs typeface="Times New Roman"/>
              </a:rPr>
              <a:t>takes place in the presence of ATP</a:t>
            </a:r>
          </a:p>
          <a:p>
            <a:pPr marL="742950" lvl="1" indent="-285750">
              <a:buFont typeface="Arial"/>
              <a:buChar char="•"/>
            </a:pPr>
            <a:r>
              <a:rPr lang="en-US" sz="1860" dirty="0">
                <a:latin typeface="Times New Roman" panose="02020603050405020304" pitchFamily="18" charset="0"/>
                <a:cs typeface="Times New Roman" panose="02020603050405020304" pitchFamily="18" charset="0"/>
              </a:rPr>
              <a:t>Anticodon binding domain responsible for recognition of correct tRNA (</a:t>
            </a:r>
            <a:r>
              <a:rPr lang="en-US" sz="1860" dirty="0" err="1">
                <a:solidFill>
                  <a:srgbClr val="000000"/>
                </a:solidFill>
                <a:latin typeface="Times New Roman"/>
                <a:cs typeface="Times New Roman"/>
              </a:rPr>
              <a:t>tRNA</a:t>
            </a:r>
            <a:r>
              <a:rPr lang="en-US" sz="1860" baseline="30000" dirty="0" err="1">
                <a:solidFill>
                  <a:srgbClr val="000000"/>
                </a:solidFill>
                <a:latin typeface="Times New Roman"/>
                <a:cs typeface="Times New Roman"/>
              </a:rPr>
              <a:t>Pro</a:t>
            </a:r>
            <a:r>
              <a:rPr lang="en-US" sz="1860" dirty="0">
                <a:solidFill>
                  <a:srgbClr val="000000"/>
                </a:solidFill>
                <a:latin typeface="Times New Roman"/>
                <a:cs typeface="Times New Roman"/>
              </a:rPr>
              <a:t>)</a:t>
            </a:r>
          </a:p>
          <a:p>
            <a:pPr marL="342900" indent="-342900">
              <a:lnSpc>
                <a:spcPct val="150000"/>
              </a:lnSpc>
              <a:buFont typeface="Arial" panose="020B0604020202020204" pitchFamily="34" charset="0"/>
              <a:buChar char="•"/>
            </a:pPr>
            <a:r>
              <a:rPr lang="en-US" sz="1860" dirty="0">
                <a:solidFill>
                  <a:srgbClr val="000000"/>
                </a:solidFill>
                <a:latin typeface="Times New Roman"/>
                <a:cs typeface="Times New Roman"/>
              </a:rPr>
              <a:t>Variable third domain:</a:t>
            </a:r>
          </a:p>
          <a:p>
            <a:pPr marL="800100" lvl="1" indent="-342900">
              <a:lnSpc>
                <a:spcPct val="150000"/>
              </a:lnSpc>
              <a:buFont typeface="Arial" panose="020B0604020202020204" pitchFamily="34" charset="0"/>
              <a:buChar char="•"/>
            </a:pPr>
            <a:r>
              <a:rPr lang="en-US" sz="1860" dirty="0">
                <a:solidFill>
                  <a:srgbClr val="000000"/>
                </a:solidFill>
                <a:latin typeface="Times New Roman"/>
                <a:cs typeface="Times New Roman"/>
              </a:rPr>
              <a:t>“prokaryotic-like” ProRSs typically possess INS that edits misacylated tRNA</a:t>
            </a:r>
            <a:r>
              <a:rPr lang="en-US" sz="1860" baseline="30000" dirty="0">
                <a:solidFill>
                  <a:srgbClr val="000000"/>
                </a:solidFill>
                <a:latin typeface="Times New Roman"/>
                <a:cs typeface="Times New Roman"/>
              </a:rPr>
              <a:t>Pro</a:t>
            </a:r>
            <a:r>
              <a:rPr lang="en-US" sz="1860" dirty="0">
                <a:solidFill>
                  <a:srgbClr val="000000"/>
                </a:solidFill>
                <a:latin typeface="Times New Roman"/>
                <a:cs typeface="Times New Roman"/>
              </a:rPr>
              <a:t> (Ala-tRNA</a:t>
            </a:r>
            <a:r>
              <a:rPr lang="en-US" sz="1860" baseline="30000" dirty="0">
                <a:solidFill>
                  <a:srgbClr val="000000"/>
                </a:solidFill>
                <a:latin typeface="Times New Roman"/>
                <a:cs typeface="Times New Roman"/>
              </a:rPr>
              <a:t>Pro</a:t>
            </a:r>
            <a:r>
              <a:rPr lang="en-US" sz="1860" dirty="0">
                <a:latin typeface="Times New Roman" panose="02020603050405020304" pitchFamily="18" charset="0"/>
                <a:cs typeface="Times New Roman" panose="02020603050405020304" pitchFamily="18" charset="0"/>
              </a:rPr>
              <a:t>)</a:t>
            </a:r>
            <a:endParaRPr lang="en-US" sz="1860" dirty="0">
              <a:solidFill>
                <a:srgbClr val="000000"/>
              </a:solidFill>
              <a:latin typeface="Times New Roman"/>
              <a:cs typeface="Times New Roman"/>
            </a:endParaRPr>
          </a:p>
          <a:p>
            <a:pPr marL="800100" lvl="1" indent="-342900">
              <a:lnSpc>
                <a:spcPct val="150000"/>
              </a:lnSpc>
              <a:buFont typeface="Arial" panose="020B0604020202020204" pitchFamily="34" charset="0"/>
              <a:buChar char="•"/>
            </a:pPr>
            <a:r>
              <a:rPr lang="en-US" sz="1860" dirty="0">
                <a:solidFill>
                  <a:srgbClr val="000000"/>
                </a:solidFill>
                <a:latin typeface="Times New Roman"/>
                <a:cs typeface="Times New Roman"/>
              </a:rPr>
              <a:t>“eukaryotic-like” ProRSs use free-standing homologous enzymes for editing and possess zinc binding domain instead</a:t>
            </a:r>
          </a:p>
          <a:p>
            <a:pPr marL="800100" lvl="1" indent="-342900">
              <a:lnSpc>
                <a:spcPct val="150000"/>
              </a:lnSpc>
              <a:buFont typeface="Arial" panose="020B0604020202020204" pitchFamily="34" charset="0"/>
              <a:buChar char="•"/>
            </a:pPr>
            <a:r>
              <a:rPr lang="en-US" sz="1860" i="1" dirty="0" err="1">
                <a:latin typeface="Times New Roman" panose="02020603050405020304" pitchFamily="18" charset="0"/>
                <a:cs typeface="Times New Roman" panose="02020603050405020304" pitchFamily="18" charset="0"/>
              </a:rPr>
              <a:t>Rhodopseudomonas</a:t>
            </a:r>
            <a:r>
              <a:rPr lang="en-US" sz="1860" i="1" dirty="0">
                <a:latin typeface="Times New Roman" panose="02020603050405020304" pitchFamily="18" charset="0"/>
                <a:cs typeface="Times New Roman" panose="02020603050405020304" pitchFamily="18" charset="0"/>
              </a:rPr>
              <a:t> </a:t>
            </a:r>
            <a:r>
              <a:rPr lang="en-US" sz="1860" i="1" dirty="0" err="1">
                <a:latin typeface="Times New Roman" panose="02020603050405020304" pitchFamily="18" charset="0"/>
                <a:cs typeface="Times New Roman" panose="02020603050405020304" pitchFamily="18" charset="0"/>
              </a:rPr>
              <a:t>palustris</a:t>
            </a:r>
            <a:r>
              <a:rPr lang="en-US" sz="1860" i="1" dirty="0">
                <a:latin typeface="Times New Roman" panose="02020603050405020304" pitchFamily="18" charset="0"/>
                <a:cs typeface="Times New Roman" panose="02020603050405020304" pitchFamily="18" charset="0"/>
              </a:rPr>
              <a:t> </a:t>
            </a:r>
            <a:r>
              <a:rPr lang="en-US" sz="1860" dirty="0">
                <a:latin typeface="Times New Roman" panose="02020603050405020304" pitchFamily="18" charset="0"/>
                <a:cs typeface="Times New Roman" panose="02020603050405020304" pitchFamily="18" charset="0"/>
              </a:rPr>
              <a:t>(</a:t>
            </a:r>
            <a:r>
              <a:rPr lang="en-US" sz="1860" i="1" dirty="0" err="1">
                <a:latin typeface="Times New Roman" panose="02020603050405020304" pitchFamily="18" charset="0"/>
                <a:cs typeface="Times New Roman" panose="02020603050405020304" pitchFamily="18" charset="0"/>
              </a:rPr>
              <a:t>Rp</a:t>
            </a:r>
            <a:r>
              <a:rPr lang="en-US" sz="1860" dirty="0">
                <a:latin typeface="Times New Roman" panose="02020603050405020304" pitchFamily="18" charset="0"/>
                <a:cs typeface="Times New Roman" panose="02020603050405020304" pitchFamily="18" charset="0"/>
              </a:rPr>
              <a:t>) ProRS: “prokaryotic-like” but possesses neither domains and is found as a trimer instead of a dimer like other ProRSs considered in this study</a:t>
            </a:r>
          </a:p>
        </p:txBody>
      </p:sp>
      <p:sp>
        <p:nvSpPr>
          <p:cNvPr id="33" name="TextBox 32">
            <a:extLst>
              <a:ext uri="{FF2B5EF4-FFF2-40B4-BE49-F238E27FC236}">
                <a16:creationId xmlns:a16="http://schemas.microsoft.com/office/drawing/2014/main" id="{DEC2FD37-3372-4D74-8EEE-629331417C04}"/>
              </a:ext>
            </a:extLst>
          </p:cNvPr>
          <p:cNvSpPr txBox="1"/>
          <p:nvPr/>
        </p:nvSpPr>
        <p:spPr>
          <a:xfrm>
            <a:off x="34862604" y="7340222"/>
            <a:ext cx="3461882" cy="7315200"/>
          </a:xfrm>
          <a:prstGeom prst="rect">
            <a:avLst/>
          </a:prstGeom>
          <a:noFill/>
          <a:ln>
            <a:solidFill>
              <a:srgbClr val="F99B3C"/>
            </a:solidFill>
          </a:ln>
        </p:spPr>
        <p:txBody>
          <a:bodyPr wrap="square" rtlCol="0">
            <a:spAutoFit/>
          </a:bodyPr>
          <a:lstStyle/>
          <a:p>
            <a:pPr algn="ctr">
              <a:lnSpc>
                <a:spcPct val="150000"/>
              </a:lnSpc>
            </a:pPr>
            <a:r>
              <a:rPr lang="en-US" sz="2000" b="1" dirty="0">
                <a:latin typeface="Times New Roman" panose="02020603050405020304" pitchFamily="18" charset="0"/>
                <a:cs typeface="Times New Roman" panose="02020603050405020304" pitchFamily="18" charset="0"/>
              </a:rPr>
              <a:t>Dynamics</a:t>
            </a:r>
          </a:p>
          <a:p>
            <a:pPr marL="285750" indent="-285750">
              <a:buFont typeface="Arial"/>
              <a:buChar char="•"/>
            </a:pPr>
            <a:r>
              <a:rPr lang="en-US" sz="1850" dirty="0">
                <a:latin typeface="Times New Roman" panose="02020603050405020304" pitchFamily="18" charset="0"/>
                <a:cs typeface="Times New Roman" panose="02020603050405020304" pitchFamily="18" charset="0"/>
              </a:rPr>
              <a:t>Protein dynamics </a:t>
            </a:r>
            <a:r>
              <a:rPr lang="en-US" sz="1850" dirty="0">
                <a:solidFill>
                  <a:srgbClr val="000000"/>
                </a:solidFill>
                <a:latin typeface="Times New Roman"/>
                <a:cs typeface="Times New Roman"/>
              </a:rPr>
              <a:t>and conformational changes are critical for their function</a:t>
            </a:r>
            <a:r>
              <a:rPr lang="en-US" sz="1850" dirty="0">
                <a:latin typeface="Times New Roman"/>
                <a:cs typeface="Times New Roman"/>
              </a:rPr>
              <a:t> </a:t>
            </a:r>
          </a:p>
          <a:p>
            <a:pPr marL="285750" indent="-285750">
              <a:buFont typeface="Arial"/>
              <a:buChar char="•"/>
            </a:pPr>
            <a:endParaRPr lang="en-US" sz="1850" dirty="0">
              <a:latin typeface="Times New Roman"/>
              <a:cs typeface="Times New Roman"/>
            </a:endParaRPr>
          </a:p>
          <a:p>
            <a:pPr marL="285750" indent="-285750">
              <a:buFont typeface="Arial"/>
              <a:buChar char="•"/>
            </a:pPr>
            <a:r>
              <a:rPr lang="en-US" sz="1850" dirty="0">
                <a:solidFill>
                  <a:srgbClr val="000000"/>
                </a:solidFill>
                <a:latin typeface="Times New Roman"/>
                <a:cs typeface="Times New Roman"/>
              </a:rPr>
              <a:t>Role of coupled-domain dynamics on catalysis is underexplored in large, multi-domain enzymes (</a:t>
            </a:r>
            <a:r>
              <a:rPr lang="en-US" sz="1850" i="1" dirty="0">
                <a:solidFill>
                  <a:srgbClr val="000000"/>
                </a:solidFill>
                <a:latin typeface="Times New Roman"/>
                <a:cs typeface="Times New Roman"/>
              </a:rPr>
              <a:t>3</a:t>
            </a:r>
            <a:r>
              <a:rPr lang="en-US" sz="1850" dirty="0">
                <a:solidFill>
                  <a:srgbClr val="000000"/>
                </a:solidFill>
                <a:latin typeface="Times New Roman"/>
                <a:cs typeface="Times New Roman"/>
              </a:rPr>
              <a:t>) </a:t>
            </a:r>
          </a:p>
          <a:p>
            <a:pPr marL="285750" indent="-285750">
              <a:buFont typeface="Arial"/>
              <a:buChar char="•"/>
            </a:pPr>
            <a:endParaRPr lang="en-US" sz="1850" dirty="0">
              <a:solidFill>
                <a:srgbClr val="000000"/>
              </a:solidFill>
              <a:latin typeface="Times New Roman"/>
              <a:cs typeface="Times New Roman"/>
            </a:endParaRPr>
          </a:p>
          <a:p>
            <a:pPr marL="285750" indent="-285750">
              <a:buFont typeface="Arial"/>
              <a:buChar char="•"/>
            </a:pPr>
            <a:r>
              <a:rPr lang="en-US" sz="1850" dirty="0">
                <a:solidFill>
                  <a:srgbClr val="000000"/>
                </a:solidFill>
                <a:latin typeface="Times New Roman"/>
                <a:cs typeface="Times New Roman"/>
              </a:rPr>
              <a:t>Previous studies demonstrated the removal of the INS domain in </a:t>
            </a:r>
            <a:r>
              <a:rPr lang="en-US" sz="1850" i="1" dirty="0">
                <a:solidFill>
                  <a:srgbClr val="000000"/>
                </a:solidFill>
                <a:latin typeface="Times New Roman"/>
                <a:cs typeface="Times New Roman"/>
              </a:rPr>
              <a:t>Escherichia coli</a:t>
            </a:r>
            <a:r>
              <a:rPr lang="en-US" sz="1850" dirty="0">
                <a:solidFill>
                  <a:srgbClr val="000000"/>
                </a:solidFill>
                <a:latin typeface="Times New Roman"/>
                <a:cs typeface="Times New Roman"/>
              </a:rPr>
              <a:t> ProRS resulted in drastic decrease in catalytic efficiency (1000-fold</a:t>
            </a:r>
            <a:r>
              <a:rPr lang="en-US" sz="1850" dirty="0">
                <a:latin typeface="Times New Roman"/>
                <a:cs typeface="Times New Roman"/>
              </a:rPr>
              <a:t> decrease) possibly due to the absence of INS domain dynamics </a:t>
            </a:r>
          </a:p>
          <a:p>
            <a:pPr marL="285750" indent="-285750">
              <a:buFont typeface="Arial"/>
              <a:buChar char="•"/>
            </a:pPr>
            <a:endParaRPr lang="en-US" sz="1850" dirty="0">
              <a:latin typeface="Times New Roman"/>
              <a:cs typeface="Times New Roman"/>
            </a:endParaRPr>
          </a:p>
          <a:p>
            <a:pPr marL="285750" indent="-285750">
              <a:buFont typeface="Arial"/>
              <a:buChar char="•"/>
            </a:pPr>
            <a:r>
              <a:rPr lang="en-US" sz="1850" dirty="0">
                <a:latin typeface="Times New Roman"/>
                <a:cs typeface="Times New Roman"/>
              </a:rPr>
              <a:t>Wild-type </a:t>
            </a:r>
            <a:r>
              <a:rPr lang="en-US" sz="1850" i="1" dirty="0">
                <a:latin typeface="Times New Roman"/>
                <a:cs typeface="Times New Roman"/>
              </a:rPr>
              <a:t>E. </a:t>
            </a:r>
            <a:r>
              <a:rPr lang="en-US" sz="1850" i="1" dirty="0" err="1">
                <a:latin typeface="Times New Roman"/>
                <a:cs typeface="Times New Roman"/>
              </a:rPr>
              <a:t>facium</a:t>
            </a:r>
            <a:r>
              <a:rPr lang="en-US" sz="1850" i="1" dirty="0">
                <a:latin typeface="Times New Roman"/>
                <a:cs typeface="Times New Roman"/>
              </a:rPr>
              <a:t>  </a:t>
            </a:r>
            <a:r>
              <a:rPr lang="en-US" sz="1850" dirty="0">
                <a:latin typeface="Times New Roman"/>
                <a:cs typeface="Times New Roman"/>
              </a:rPr>
              <a:t>ProRS studies illustrated a movement of the INS domain toward the catalytic domain critical for efficient catalysis</a:t>
            </a:r>
            <a:endParaRPr lang="en-US" dirty="0">
              <a:latin typeface="Times New Roman"/>
              <a:cs typeface="Times New Roman"/>
            </a:endParaRPr>
          </a:p>
        </p:txBody>
      </p:sp>
      <p:sp>
        <p:nvSpPr>
          <p:cNvPr id="42" name="Title 1">
            <a:extLst>
              <a:ext uri="{FF2B5EF4-FFF2-40B4-BE49-F238E27FC236}">
                <a16:creationId xmlns:a16="http://schemas.microsoft.com/office/drawing/2014/main" id="{5C2E0A4D-06E7-40BC-875B-3CFF99FB54C9}"/>
              </a:ext>
            </a:extLst>
          </p:cNvPr>
          <p:cNvSpPr txBox="1">
            <a:spLocks/>
          </p:cNvSpPr>
          <p:nvPr/>
        </p:nvSpPr>
        <p:spPr>
          <a:xfrm>
            <a:off x="11292073" y="14777299"/>
            <a:ext cx="30691355" cy="640080"/>
          </a:xfrm>
          <a:prstGeom prst="rect">
            <a:avLst/>
          </a:prstGeom>
          <a:noFill/>
          <a:ln>
            <a:solidFill>
              <a:srgbClr val="00D07C"/>
            </a:solidFill>
          </a:ln>
        </p:spPr>
        <p:txBody>
          <a:bodyPr vert="horz" lIns="91440" tIns="45720" rIns="91440" bIns="45720" rtlCol="0" anchor="b">
            <a:noAutofit/>
          </a:bodyPr>
          <a:lstStyle>
            <a:lvl1pPr algn="ctr" defTabSz="4206240" rtl="0" eaLnBrk="1" latinLnBrk="0" hangingPunct="1">
              <a:lnSpc>
                <a:spcPct val="90000"/>
              </a:lnSpc>
              <a:spcBef>
                <a:spcPct val="0"/>
              </a:spcBef>
              <a:buNone/>
              <a:defRPr sz="27600" kern="1200">
                <a:solidFill>
                  <a:schemeClr val="tx1"/>
                </a:solidFill>
                <a:latin typeface="+mj-lt"/>
                <a:ea typeface="+mj-ea"/>
                <a:cs typeface="+mj-cs"/>
              </a:defRPr>
            </a:lvl1pPr>
          </a:lstStyle>
          <a:p>
            <a:pPr>
              <a:lnSpc>
                <a:spcPct val="150000"/>
              </a:lnSpc>
            </a:pPr>
            <a:r>
              <a:rPr lang="en-US" sz="3600" b="1" dirty="0">
                <a:latin typeface="Times New Roman" panose="02020603050405020304" pitchFamily="18" charset="0"/>
                <a:cs typeface="Times New Roman" panose="02020603050405020304" pitchFamily="18" charset="0"/>
              </a:rPr>
              <a:t>Materials and Methods</a:t>
            </a:r>
            <a:endParaRPr lang="en-US" sz="3600" dirty="0">
              <a:latin typeface="Times New Roman" panose="02020603050405020304" pitchFamily="18" charset="0"/>
              <a:cs typeface="Times New Roman" panose="02020603050405020304" pitchFamily="18" charset="0"/>
            </a:endParaRPr>
          </a:p>
        </p:txBody>
      </p:sp>
      <p:sp>
        <p:nvSpPr>
          <p:cNvPr id="46" name="TextBox 45">
            <a:extLst>
              <a:ext uri="{FF2B5EF4-FFF2-40B4-BE49-F238E27FC236}">
                <a16:creationId xmlns:a16="http://schemas.microsoft.com/office/drawing/2014/main" id="{35233565-42DE-412E-9400-3E0476872F05}"/>
              </a:ext>
            </a:extLst>
          </p:cNvPr>
          <p:cNvSpPr txBox="1"/>
          <p:nvPr/>
        </p:nvSpPr>
        <p:spPr>
          <a:xfrm>
            <a:off x="72983" y="15603732"/>
            <a:ext cx="10913019" cy="6400800"/>
          </a:xfrm>
          <a:prstGeom prst="rect">
            <a:avLst/>
          </a:prstGeom>
          <a:noFill/>
          <a:ln>
            <a:solidFill>
              <a:srgbClr val="00D07C"/>
            </a:solidFill>
          </a:ln>
        </p:spPr>
        <p:txBody>
          <a:bodyPr wrap="square" rtlCol="0">
            <a:spAutoFit/>
          </a:bodyPr>
          <a:lstStyle/>
          <a:p>
            <a:pPr algn="ctr"/>
            <a:r>
              <a:rPr lang="en-US" sz="2000" b="1" dirty="0">
                <a:latin typeface="Times New Roman"/>
                <a:cs typeface="Times New Roman"/>
              </a:rPr>
              <a:t>Quantum Mechanics/Molecular Mechanics(QM/MM)  Hybrid Technique</a:t>
            </a:r>
            <a:endParaRPr lang="en-US" sz="1860" dirty="0">
              <a:latin typeface="Times New Roman"/>
              <a:cs typeface="Times New Roman"/>
            </a:endParaRPr>
          </a:p>
          <a:p>
            <a:pPr marL="457200" indent="-457200">
              <a:buFont typeface="Arial"/>
              <a:buChar char="•"/>
            </a:pPr>
            <a:endParaRPr lang="en-US" sz="1860" dirty="0">
              <a:latin typeface="Times New Roman"/>
              <a:cs typeface="Times New Roman"/>
            </a:endParaRPr>
          </a:p>
          <a:p>
            <a:pPr marL="457200" indent="-457200">
              <a:buFont typeface="Arial"/>
              <a:buChar char="•"/>
            </a:pPr>
            <a:r>
              <a:rPr lang="en-US" sz="1860" dirty="0">
                <a:latin typeface="Times New Roman"/>
                <a:cs typeface="Times New Roman"/>
              </a:rPr>
              <a:t>Why use the hybrid QM/MM technique?</a:t>
            </a:r>
          </a:p>
          <a:p>
            <a:pPr marL="914400" lvl="1" indent="-457200">
              <a:buFont typeface="Arial"/>
              <a:buChar char="•"/>
            </a:pPr>
            <a:r>
              <a:rPr lang="en-US" sz="1860" dirty="0">
                <a:latin typeface="Times New Roman"/>
                <a:cs typeface="Times New Roman"/>
              </a:rPr>
              <a:t>Quantum theory is required for simulating bond breaking and bond forming but computationally too expensive to be utilized for the entire enzyme system, so the rest is treated with molecular mechanics</a:t>
            </a:r>
          </a:p>
          <a:p>
            <a:pPr marL="342900" indent="-342900">
              <a:buFont typeface="Arial" panose="020B0604020202020204" pitchFamily="34" charset="0"/>
              <a:buChar char="•"/>
            </a:pPr>
            <a:endParaRPr lang="en-US" sz="1860" dirty="0">
              <a:latin typeface="Times New Roman"/>
              <a:cs typeface="Times New Roman"/>
            </a:endParaRPr>
          </a:p>
          <a:p>
            <a:pPr marL="342900" indent="-342900">
              <a:buFont typeface="Arial" panose="020B0604020202020204" pitchFamily="34" charset="0"/>
              <a:buChar char="•"/>
            </a:pPr>
            <a:r>
              <a:rPr lang="en-US" sz="1860" dirty="0">
                <a:latin typeface="Times New Roman"/>
                <a:cs typeface="Times New Roman"/>
              </a:rPr>
              <a:t>Different regions of the solvated enzyme-substrate complex are treated with different levels of theory describing atoms and atom-atom bonding (</a:t>
            </a:r>
            <a:r>
              <a:rPr lang="en-US" sz="1860" i="1" dirty="0">
                <a:latin typeface="Times New Roman"/>
                <a:cs typeface="Times New Roman"/>
              </a:rPr>
              <a:t>4</a:t>
            </a:r>
            <a:r>
              <a:rPr lang="en-US" sz="1860" dirty="0">
                <a:latin typeface="Times New Roman"/>
                <a:cs typeface="Times New Roman"/>
              </a:rPr>
              <a:t>)</a:t>
            </a:r>
          </a:p>
          <a:p>
            <a:pPr marL="914400" lvl="1" indent="-457200">
              <a:buFont typeface="Arial"/>
              <a:buChar char="•"/>
            </a:pPr>
            <a:r>
              <a:rPr lang="en-US" sz="1860" dirty="0">
                <a:latin typeface="Times New Roman"/>
                <a:cs typeface="Times New Roman"/>
              </a:rPr>
              <a:t>Atoms directly involved in bond breaking and formation are treated with approximate quantum mechanics</a:t>
            </a:r>
          </a:p>
          <a:p>
            <a:pPr marL="1371600" lvl="2" indent="-457200">
              <a:buFont typeface="Arial" panose="020B0604020202020204" pitchFamily="34" charset="0"/>
              <a:buChar char="•"/>
            </a:pPr>
            <a:r>
              <a:rPr lang="en-US" sz="1860" i="1" dirty="0">
                <a:latin typeface="Times New Roman"/>
                <a:cs typeface="Times New Roman"/>
              </a:rPr>
              <a:t>Self-Consistent-Charge Density Functional Tight-Binding </a:t>
            </a:r>
            <a:r>
              <a:rPr lang="en-US" sz="1860" dirty="0">
                <a:latin typeface="Times New Roman"/>
                <a:cs typeface="Times New Roman"/>
              </a:rPr>
              <a:t>(SCC-DFTB) theory is used to perform electronic structure calculation (</a:t>
            </a:r>
            <a:r>
              <a:rPr lang="en-US" sz="1860" i="1" dirty="0">
                <a:latin typeface="Times New Roman"/>
                <a:cs typeface="Times New Roman"/>
              </a:rPr>
              <a:t>5</a:t>
            </a:r>
            <a:r>
              <a:rPr lang="en-US" sz="1860" dirty="0">
                <a:latin typeface="Times New Roman"/>
                <a:cs typeface="Times New Roman"/>
              </a:rPr>
              <a:t>)</a:t>
            </a:r>
          </a:p>
          <a:p>
            <a:pPr marL="1371600" lvl="2" indent="-457200">
              <a:buFont typeface="Arial" panose="020B0604020202020204" pitchFamily="34" charset="0"/>
              <a:buChar char="•"/>
            </a:pPr>
            <a:r>
              <a:rPr lang="en-US" sz="1860" dirty="0">
                <a:latin typeface="Times New Roman"/>
                <a:cs typeface="Times New Roman"/>
              </a:rPr>
              <a:t>Atomic charges are calculated each time the structure changes</a:t>
            </a:r>
          </a:p>
          <a:p>
            <a:pPr marL="1371600" lvl="2" indent="-457200">
              <a:buFont typeface="Arial" panose="020B0604020202020204" pitchFamily="34" charset="0"/>
              <a:buChar char="•"/>
            </a:pPr>
            <a:r>
              <a:rPr lang="en-US" sz="1860" dirty="0">
                <a:latin typeface="Times New Roman"/>
                <a:cs typeface="Times New Roman"/>
              </a:rPr>
              <a:t>Atom-atom bonds and bond orders are obtained from overlap of orbitals generated by electronic structure calculation method</a:t>
            </a:r>
          </a:p>
          <a:p>
            <a:pPr marL="914400" lvl="1" indent="-457200">
              <a:buFont typeface="Arial"/>
              <a:buChar char="•"/>
            </a:pPr>
            <a:r>
              <a:rPr lang="en-US" sz="1860" dirty="0">
                <a:latin typeface="Times New Roman"/>
                <a:cs typeface="Times New Roman"/>
              </a:rPr>
              <a:t>The rest of the protein and the water molecules are treated with classical Newtonian Mechanics</a:t>
            </a:r>
          </a:p>
          <a:p>
            <a:pPr marL="1371600" lvl="2" indent="-457200">
              <a:buFont typeface="Arial" panose="020B0604020202020204" pitchFamily="34" charset="0"/>
              <a:buChar char="•"/>
            </a:pPr>
            <a:r>
              <a:rPr lang="en-US" sz="1860" dirty="0">
                <a:latin typeface="Times New Roman"/>
                <a:cs typeface="Times New Roman"/>
              </a:rPr>
              <a:t>Atoms possess fixed partial charges</a:t>
            </a:r>
          </a:p>
          <a:p>
            <a:pPr marL="1371600" lvl="2" indent="-457200">
              <a:buFont typeface="Arial" panose="020B0604020202020204" pitchFamily="34" charset="0"/>
              <a:buChar char="•"/>
            </a:pPr>
            <a:r>
              <a:rPr lang="en-US" sz="1860" dirty="0">
                <a:latin typeface="Times New Roman"/>
                <a:cs typeface="Times New Roman"/>
              </a:rPr>
              <a:t>Bonds are modeled as balls and springs</a:t>
            </a:r>
          </a:p>
          <a:p>
            <a:pPr marL="1371600" lvl="2" indent="-457200">
              <a:buFont typeface="Arial" panose="020B0604020202020204" pitchFamily="34" charset="0"/>
              <a:buChar char="•"/>
            </a:pPr>
            <a:r>
              <a:rPr lang="en-US" sz="1860" dirty="0">
                <a:latin typeface="Times New Roman"/>
                <a:cs typeface="Times New Roman"/>
              </a:rPr>
              <a:t>Harmonic potentials are used to treat charges in the potential energies of bonds and angles</a:t>
            </a:r>
          </a:p>
          <a:p>
            <a:pPr marL="1371600" lvl="2" indent="-457200">
              <a:buFont typeface="Arial" panose="020B0604020202020204" pitchFamily="34" charset="0"/>
              <a:buChar char="•"/>
            </a:pPr>
            <a:r>
              <a:rPr lang="en-US" sz="1860" dirty="0">
                <a:latin typeface="Times New Roman"/>
                <a:cs typeface="Times New Roman"/>
              </a:rPr>
              <a:t>Non-covalent (Coulombic and van der Walls) interactions are treated as demonstrated in Equation 1</a:t>
            </a:r>
            <a:r>
              <a:rPr lang="en-US" sz="1860" dirty="0">
                <a:latin typeface="Times New Roman" panose="02020603050405020304" pitchFamily="18" charset="0"/>
                <a:cs typeface="Times New Roman" panose="02020603050405020304" pitchFamily="18" charset="0"/>
              </a:rPr>
              <a:t> where </a:t>
            </a:r>
            <a:r>
              <a:rPr lang="en-US" sz="1860" i="1" dirty="0" err="1">
                <a:latin typeface="Times New Roman" panose="02020603050405020304" pitchFamily="18" charset="0"/>
                <a:cs typeface="Times New Roman" panose="02020603050405020304" pitchFamily="18" charset="0"/>
              </a:rPr>
              <a:t>k</a:t>
            </a:r>
            <a:r>
              <a:rPr lang="en-US" sz="1860" i="1" baseline="-25000" dirty="0" err="1">
                <a:latin typeface="Times New Roman" panose="02020603050405020304" pitchFamily="18" charset="0"/>
                <a:cs typeface="Times New Roman" panose="02020603050405020304" pitchFamily="18" charset="0"/>
              </a:rPr>
              <a:t>i</a:t>
            </a:r>
            <a:r>
              <a:rPr lang="en-US" sz="1860" dirty="0" err="1">
                <a:latin typeface="Times New Roman" panose="02020603050405020304" pitchFamily="18" charset="0"/>
                <a:cs typeface="Times New Roman" panose="02020603050405020304" pitchFamily="18" charset="0"/>
              </a:rPr>
              <a:t>’s</a:t>
            </a:r>
            <a:r>
              <a:rPr lang="en-US" sz="1860" dirty="0">
                <a:latin typeface="Times New Roman" panose="02020603050405020304" pitchFamily="18" charset="0"/>
                <a:cs typeface="Times New Roman" panose="02020603050405020304" pitchFamily="18" charset="0"/>
              </a:rPr>
              <a:t> are force constants, </a:t>
            </a:r>
            <a:r>
              <a:rPr lang="en-US" sz="1860" i="1" dirty="0" err="1">
                <a:latin typeface="Times New Roman" panose="02020603050405020304" pitchFamily="18" charset="0"/>
                <a:cs typeface="Times New Roman" panose="02020603050405020304" pitchFamily="18" charset="0"/>
              </a:rPr>
              <a:t>Ɛ</a:t>
            </a:r>
            <a:r>
              <a:rPr lang="en-US" sz="1860" i="1" baseline="-25000" dirty="0" err="1">
                <a:latin typeface="Times New Roman" panose="02020603050405020304" pitchFamily="18" charset="0"/>
                <a:cs typeface="Times New Roman" panose="02020603050405020304" pitchFamily="18" charset="0"/>
              </a:rPr>
              <a:t>ij</a:t>
            </a:r>
            <a:r>
              <a:rPr lang="en-US" sz="1860" i="1" baseline="-25000" dirty="0">
                <a:latin typeface="Times New Roman" panose="02020603050405020304" pitchFamily="18" charset="0"/>
                <a:cs typeface="Times New Roman" panose="02020603050405020304" pitchFamily="18" charset="0"/>
              </a:rPr>
              <a:t> </a:t>
            </a:r>
            <a:r>
              <a:rPr lang="en-US" sz="1860" dirty="0">
                <a:latin typeface="Times New Roman" panose="02020603050405020304" pitchFamily="18" charset="0"/>
                <a:cs typeface="Times New Roman" panose="02020603050405020304" pitchFamily="18" charset="0"/>
              </a:rPr>
              <a:t> is the depth of the potential energy surface, and </a:t>
            </a:r>
            <a:r>
              <a:rPr lang="en-US" sz="1860" i="1" dirty="0">
                <a:latin typeface="Times New Roman" panose="02020603050405020304" pitchFamily="18" charset="0"/>
                <a:cs typeface="Times New Roman" panose="02020603050405020304" pitchFamily="18" charset="0"/>
              </a:rPr>
              <a:t>Ɛ</a:t>
            </a:r>
            <a:r>
              <a:rPr lang="en-US" sz="1860" dirty="0">
                <a:latin typeface="Times New Roman" panose="02020603050405020304" pitchFamily="18" charset="0"/>
                <a:cs typeface="Times New Roman" panose="02020603050405020304" pitchFamily="18" charset="0"/>
              </a:rPr>
              <a:t> is the dielectric constant</a:t>
            </a:r>
          </a:p>
        </p:txBody>
      </p:sp>
      <p:pic>
        <p:nvPicPr>
          <p:cNvPr id="47" name="Picture 5" descr="A close up of a logo&#10;&#10;Description generated with very high confidence">
            <a:extLst>
              <a:ext uri="{FF2B5EF4-FFF2-40B4-BE49-F238E27FC236}">
                <a16:creationId xmlns:a16="http://schemas.microsoft.com/office/drawing/2014/main" id="{3C159CB1-706C-4011-AAFD-4C8F773F67C4}"/>
              </a:ext>
            </a:extLst>
          </p:cNvPr>
          <p:cNvPicPr>
            <a:picLocks noChangeAspect="1"/>
          </p:cNvPicPr>
          <p:nvPr/>
        </p:nvPicPr>
        <p:blipFill>
          <a:blip r:embed="rId4"/>
          <a:stretch>
            <a:fillRect/>
          </a:stretch>
        </p:blipFill>
        <p:spPr>
          <a:xfrm>
            <a:off x="22748700" y="15909277"/>
            <a:ext cx="12159496" cy="5079216"/>
          </a:xfrm>
          <a:prstGeom prst="rect">
            <a:avLst/>
          </a:prstGeom>
        </p:spPr>
      </p:pic>
      <p:sp>
        <p:nvSpPr>
          <p:cNvPr id="48" name="TextBox 47">
            <a:extLst>
              <a:ext uri="{FF2B5EF4-FFF2-40B4-BE49-F238E27FC236}">
                <a16:creationId xmlns:a16="http://schemas.microsoft.com/office/drawing/2014/main" id="{4E42991A-7EEE-4696-B160-A85054996C2B}"/>
              </a:ext>
            </a:extLst>
          </p:cNvPr>
          <p:cNvSpPr txBox="1"/>
          <p:nvPr/>
        </p:nvSpPr>
        <p:spPr>
          <a:xfrm>
            <a:off x="35011925" y="15629162"/>
            <a:ext cx="6971503" cy="6512552"/>
          </a:xfrm>
          <a:prstGeom prst="rect">
            <a:avLst/>
          </a:prstGeom>
          <a:noFill/>
          <a:ln>
            <a:solidFill>
              <a:srgbClr val="00D07C"/>
            </a:solidFill>
          </a:ln>
        </p:spPr>
        <p:txBody>
          <a:bodyPr wrap="square" rtlCol="0">
            <a:spAutoFit/>
          </a:bodyPr>
          <a:lstStyle/>
          <a:p>
            <a:pPr algn="ctr"/>
            <a:r>
              <a:rPr lang="en-US" sz="2800" b="1" dirty="0">
                <a:latin typeface="Times New Roman" panose="02020603050405020304" pitchFamily="18" charset="0"/>
                <a:cs typeface="Times New Roman" panose="02020603050405020304" pitchFamily="18" charset="0"/>
              </a:rPr>
              <a:t>Superimposition</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DALI server for protein structure comparison was used throughout all superimpositions</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PDB files were generated by the superimposition of different </a:t>
            </a:r>
            <a:r>
              <a:rPr lang="en-US" dirty="0" err="1">
                <a:latin typeface="Times New Roman" panose="02020603050405020304" pitchFamily="18" charset="0"/>
                <a:cs typeface="Times New Roman" panose="02020603050405020304" pitchFamily="18" charset="0"/>
              </a:rPr>
              <a:t>ProRS</a:t>
            </a:r>
            <a:r>
              <a:rPr lang="en-US" dirty="0">
                <a:latin typeface="Times New Roman" panose="02020603050405020304" pitchFamily="18" charset="0"/>
                <a:cs typeface="Times New Roman" panose="02020603050405020304" pitchFamily="18" charset="0"/>
              </a:rPr>
              <a:t> species over the query base species, 2J3M.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Using the generated PDB files and VMD simulations, images of 2J3M were superimposed by images of several other </a:t>
            </a:r>
            <a:r>
              <a:rPr lang="en-US" dirty="0" err="1">
                <a:latin typeface="Times New Roman" panose="02020603050405020304" pitchFamily="18" charset="0"/>
                <a:cs typeface="Times New Roman" panose="02020603050405020304" pitchFamily="18" charset="0"/>
              </a:rPr>
              <a:t>ProRS</a:t>
            </a:r>
            <a:r>
              <a:rPr lang="en-US" dirty="0">
                <a:latin typeface="Times New Roman" panose="02020603050405020304" pitchFamily="18" charset="0"/>
                <a:cs typeface="Times New Roman" panose="02020603050405020304" pitchFamily="18" charset="0"/>
              </a:rPr>
              <a:t> species in order to accentuate possible evolutionary changes and general structural differences, especially the fluctuating presence of an insertion domain, amongst different species of </a:t>
            </a:r>
            <a:r>
              <a:rPr lang="en-US" dirty="0" err="1">
                <a:latin typeface="Times New Roman" panose="02020603050405020304" pitchFamily="18" charset="0"/>
                <a:cs typeface="Times New Roman" panose="02020603050405020304" pitchFamily="18" charset="0"/>
              </a:rPr>
              <a:t>ProRS</a:t>
            </a:r>
            <a:r>
              <a:rPr lang="en-US" dirty="0">
                <a:latin typeface="Times New Roman" panose="02020603050405020304" pitchFamily="18" charset="0"/>
                <a:cs typeface="Times New Roman" panose="02020603050405020304" pitchFamily="18" charset="0"/>
              </a:rPr>
              <a:t>.</a:t>
            </a:r>
          </a:p>
          <a:p>
            <a:pPr algn="ctr"/>
            <a:r>
              <a:rPr lang="en-US" sz="2800" b="1" dirty="0">
                <a:latin typeface="Times New Roman" panose="02020603050405020304" pitchFamily="18" charset="0"/>
                <a:cs typeface="Times New Roman" panose="02020603050405020304" pitchFamily="18" charset="0"/>
              </a:rPr>
              <a:t>Phylogeny</a:t>
            </a:r>
            <a:r>
              <a:rPr lang="en-US" sz="2800" dirty="0">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 order to support the super imposed images, and thus evidence of relation between different species of </a:t>
            </a:r>
            <a:r>
              <a:rPr lang="en-US" dirty="0" err="1">
                <a:latin typeface="Times New Roman" panose="02020603050405020304" pitchFamily="18" charset="0"/>
                <a:cs typeface="Times New Roman" panose="02020603050405020304" pitchFamily="18" charset="0"/>
              </a:rPr>
              <a:t>ProRS</a:t>
            </a:r>
            <a:r>
              <a:rPr lang="en-US" dirty="0">
                <a:latin typeface="Times New Roman" panose="02020603050405020304" pitchFamily="18" charset="0"/>
                <a:cs typeface="Times New Roman" panose="02020603050405020304" pitchFamily="18" charset="0"/>
              </a:rPr>
              <a:t>, a phylogenetic tree between the different proteins was created.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Using Phylogeny.fr, all FASTA sequences of the surveyed </a:t>
            </a:r>
            <a:r>
              <a:rPr lang="en-US" dirty="0" err="1">
                <a:latin typeface="Times New Roman" panose="02020603050405020304" pitchFamily="18" charset="0"/>
                <a:cs typeface="Times New Roman" panose="02020603050405020304" pitchFamily="18" charset="0"/>
              </a:rPr>
              <a:t>ProRS</a:t>
            </a:r>
            <a:r>
              <a:rPr lang="en-US" dirty="0">
                <a:latin typeface="Times New Roman" panose="02020603050405020304" pitchFamily="18" charset="0"/>
                <a:cs typeface="Times New Roman" panose="02020603050405020304" pitchFamily="18" charset="0"/>
              </a:rPr>
              <a:t> species were aligned and analyzed for similarity.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Several trees were computed and compounded into a final tree</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phylogenetic tree produced supports the grouping of organisms into their respective kingdoms and even further by individual species relation.</a:t>
            </a:r>
          </a:p>
          <a:p>
            <a:pPr lvl="1"/>
            <a:endParaRPr lang="en-US" sz="1860" dirty="0">
              <a:latin typeface="Times New Roman" panose="02020603050405020304" pitchFamily="18" charset="0"/>
              <a:cs typeface="Times New Roman" panose="02020603050405020304" pitchFamily="18" charset="0"/>
            </a:endParaRPr>
          </a:p>
          <a:p>
            <a:pPr lvl="1"/>
            <a:endParaRPr lang="en-US" sz="1860" dirty="0">
              <a:cs typeface="Calibri"/>
            </a:endParaRPr>
          </a:p>
        </p:txBody>
      </p:sp>
      <p:sp>
        <p:nvSpPr>
          <p:cNvPr id="49" name="Title 1">
            <a:extLst>
              <a:ext uri="{FF2B5EF4-FFF2-40B4-BE49-F238E27FC236}">
                <a16:creationId xmlns:a16="http://schemas.microsoft.com/office/drawing/2014/main" id="{5DE588DC-ADD7-46EA-A521-A8469753F7A3}"/>
              </a:ext>
            </a:extLst>
          </p:cNvPr>
          <p:cNvSpPr txBox="1">
            <a:spLocks/>
          </p:cNvSpPr>
          <p:nvPr/>
        </p:nvSpPr>
        <p:spPr>
          <a:xfrm>
            <a:off x="73382" y="22166502"/>
            <a:ext cx="30752835" cy="646331"/>
          </a:xfrm>
          <a:prstGeom prst="rect">
            <a:avLst/>
          </a:prstGeom>
          <a:noFill/>
          <a:ln>
            <a:solidFill>
              <a:srgbClr val="407EB1"/>
            </a:solidFill>
          </a:ln>
        </p:spPr>
        <p:txBody>
          <a:bodyPr vert="horz" lIns="91440" tIns="45720" rIns="91440" bIns="45720" rtlCol="0" anchor="b">
            <a:noAutofit/>
          </a:bodyPr>
          <a:lstStyle>
            <a:lvl1pPr algn="ctr" defTabSz="4206240" rtl="0" eaLnBrk="1" latinLnBrk="0" hangingPunct="1">
              <a:lnSpc>
                <a:spcPct val="90000"/>
              </a:lnSpc>
              <a:spcBef>
                <a:spcPct val="0"/>
              </a:spcBef>
              <a:buNone/>
              <a:defRPr sz="27600" kern="1200">
                <a:solidFill>
                  <a:schemeClr val="tx1"/>
                </a:solidFill>
                <a:latin typeface="+mj-lt"/>
                <a:ea typeface="+mj-ea"/>
                <a:cs typeface="+mj-cs"/>
              </a:defRPr>
            </a:lvl1pPr>
          </a:lstStyle>
          <a:p>
            <a:pPr>
              <a:lnSpc>
                <a:spcPct val="150000"/>
              </a:lnSpc>
            </a:pPr>
            <a:r>
              <a:rPr lang="en-US" sz="3600" b="1" dirty="0">
                <a:latin typeface="Times New Roman" panose="02020603050405020304" pitchFamily="18" charset="0"/>
                <a:cs typeface="Times New Roman" panose="02020603050405020304" pitchFamily="18" charset="0"/>
              </a:rPr>
              <a:t>Results and Discussions</a:t>
            </a:r>
            <a:endParaRPr lang="en-US" sz="3600" dirty="0">
              <a:latin typeface="Times New Roman" panose="02020603050405020304" pitchFamily="18" charset="0"/>
              <a:cs typeface="Times New Roman" panose="02020603050405020304" pitchFamily="18" charset="0"/>
            </a:endParaRPr>
          </a:p>
        </p:txBody>
      </p:sp>
      <p:sp>
        <p:nvSpPr>
          <p:cNvPr id="51" name="TextBox 50">
            <a:extLst>
              <a:ext uri="{FF2B5EF4-FFF2-40B4-BE49-F238E27FC236}">
                <a16:creationId xmlns:a16="http://schemas.microsoft.com/office/drawing/2014/main" id="{C39B19DF-233D-45C2-95F6-921D62F97298}"/>
              </a:ext>
            </a:extLst>
          </p:cNvPr>
          <p:cNvSpPr txBox="1"/>
          <p:nvPr/>
        </p:nvSpPr>
        <p:spPr>
          <a:xfrm>
            <a:off x="31054431" y="22160366"/>
            <a:ext cx="10928997" cy="649224"/>
          </a:xfrm>
          <a:prstGeom prst="rect">
            <a:avLst/>
          </a:prstGeom>
          <a:noFill/>
          <a:ln>
            <a:solidFill>
              <a:srgbClr val="407EB1"/>
            </a:solidFill>
          </a:ln>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Conclusions and Future Directions</a:t>
            </a:r>
          </a:p>
        </p:txBody>
      </p:sp>
      <p:sp>
        <p:nvSpPr>
          <p:cNvPr id="52" name="Title 1">
            <a:extLst>
              <a:ext uri="{FF2B5EF4-FFF2-40B4-BE49-F238E27FC236}">
                <a16:creationId xmlns:a16="http://schemas.microsoft.com/office/drawing/2014/main" id="{5CA4DD08-5321-4356-9984-EC06577F83BC}"/>
              </a:ext>
            </a:extLst>
          </p:cNvPr>
          <p:cNvSpPr txBox="1">
            <a:spLocks/>
          </p:cNvSpPr>
          <p:nvPr/>
        </p:nvSpPr>
        <p:spPr>
          <a:xfrm>
            <a:off x="31017896" y="34034117"/>
            <a:ext cx="10935994" cy="4336728"/>
          </a:xfrm>
          <a:prstGeom prst="rect">
            <a:avLst/>
          </a:prstGeom>
          <a:noFill/>
          <a:ln>
            <a:solidFill>
              <a:srgbClr val="407EB1"/>
            </a:solidFill>
          </a:ln>
        </p:spPr>
        <p:txBody>
          <a:bodyPr vert="horz" lIns="91440" tIns="45720" rIns="91440" bIns="45720" rtlCol="0" anchor="b">
            <a:noAutofit/>
          </a:bodyPr>
          <a:lstStyle>
            <a:lvl1pPr algn="ctr" defTabSz="4206240" rtl="0" eaLnBrk="1" latinLnBrk="0" hangingPunct="1">
              <a:lnSpc>
                <a:spcPct val="90000"/>
              </a:lnSpc>
              <a:spcBef>
                <a:spcPct val="0"/>
              </a:spcBef>
              <a:buNone/>
              <a:defRPr sz="27600" kern="1200">
                <a:solidFill>
                  <a:schemeClr val="tx1"/>
                </a:solidFill>
                <a:latin typeface="+mj-lt"/>
                <a:ea typeface="+mj-ea"/>
                <a:cs typeface="+mj-cs"/>
              </a:defRPr>
            </a:lvl1pPr>
          </a:lstStyle>
          <a:p>
            <a:pPr algn="l">
              <a:lnSpc>
                <a:spcPct val="150000"/>
              </a:lnSpc>
            </a:pPr>
            <a:r>
              <a:rPr lang="en-US" sz="1000" dirty="0">
                <a:latin typeface="Times New Roman" panose="02020603050405020304" pitchFamily="18" charset="0"/>
                <a:cs typeface="Times New Roman" panose="02020603050405020304" pitchFamily="18" charset="0"/>
              </a:rPr>
              <a:t>1. </a:t>
            </a:r>
            <a:r>
              <a:rPr lang="en-US" sz="1000" dirty="0" err="1">
                <a:latin typeface="Times New Roman" panose="02020603050405020304" pitchFamily="18" charset="0"/>
                <a:cs typeface="Times New Roman" panose="02020603050405020304" pitchFamily="18" charset="0"/>
              </a:rPr>
              <a:t>Crepin</a:t>
            </a:r>
            <a:r>
              <a:rPr lang="en-US" sz="1000" dirty="0">
                <a:latin typeface="Times New Roman" panose="02020603050405020304" pitchFamily="18" charset="0"/>
                <a:cs typeface="Times New Roman" panose="02020603050405020304" pitchFamily="18" charset="0"/>
              </a:rPr>
              <a:t>, T., </a:t>
            </a:r>
            <a:r>
              <a:rPr lang="en-US" sz="1000" dirty="0" err="1">
                <a:latin typeface="Times New Roman" panose="02020603050405020304" pitchFamily="18" charset="0"/>
                <a:cs typeface="Times New Roman" panose="02020603050405020304" pitchFamily="18" charset="0"/>
              </a:rPr>
              <a:t>Yaremchuk</a:t>
            </a:r>
            <a:r>
              <a:rPr lang="en-US" sz="1000" dirty="0">
                <a:latin typeface="Times New Roman" panose="02020603050405020304" pitchFamily="18" charset="0"/>
                <a:cs typeface="Times New Roman" panose="02020603050405020304" pitchFamily="18" charset="0"/>
              </a:rPr>
              <a:t>, A., </a:t>
            </a:r>
            <a:r>
              <a:rPr lang="en-US" sz="1000" dirty="0" err="1">
                <a:latin typeface="Times New Roman" panose="02020603050405020304" pitchFamily="18" charset="0"/>
                <a:cs typeface="Times New Roman" panose="02020603050405020304" pitchFamily="18" charset="0"/>
              </a:rPr>
              <a:t>Tukalo</a:t>
            </a:r>
            <a:r>
              <a:rPr lang="en-US" sz="1000" dirty="0">
                <a:latin typeface="Times New Roman" panose="02020603050405020304" pitchFamily="18" charset="0"/>
                <a:cs typeface="Times New Roman" panose="02020603050405020304" pitchFamily="18" charset="0"/>
              </a:rPr>
              <a:t>, M., Cusack, S., Structures of Two Bacterial Prolyl-tRNA Synthetases with and without a cis-Editing Domain. </a:t>
            </a:r>
            <a:r>
              <a:rPr lang="en-US" sz="1000" i="1" dirty="0">
                <a:latin typeface="Times New Roman" panose="02020603050405020304" pitchFamily="18" charset="0"/>
                <a:cs typeface="Times New Roman" panose="02020603050405020304" pitchFamily="18" charset="0"/>
              </a:rPr>
              <a:t>Structure.</a:t>
            </a:r>
            <a:r>
              <a:rPr lang="en-US" sz="1000" dirty="0">
                <a:latin typeface="Times New Roman" panose="02020603050405020304" pitchFamily="18" charset="0"/>
                <a:cs typeface="Times New Roman" panose="02020603050405020304" pitchFamily="18" charset="0"/>
              </a:rPr>
              <a:t> </a:t>
            </a:r>
            <a:r>
              <a:rPr lang="en-US" sz="1000" b="1" dirty="0">
                <a:latin typeface="Times New Roman" panose="02020603050405020304" pitchFamily="18" charset="0"/>
                <a:cs typeface="Times New Roman" panose="02020603050405020304" pitchFamily="18" charset="0"/>
              </a:rPr>
              <a:t>2006</a:t>
            </a:r>
            <a:r>
              <a:rPr lang="en-US" sz="1000" dirty="0">
                <a:latin typeface="Times New Roman" panose="02020603050405020304" pitchFamily="18" charset="0"/>
                <a:cs typeface="Times New Roman" panose="02020603050405020304" pitchFamily="18" charset="0"/>
              </a:rPr>
              <a:t>, 14, 1511–1525.</a:t>
            </a:r>
          </a:p>
          <a:p>
            <a:pPr algn="l">
              <a:lnSpc>
                <a:spcPct val="150000"/>
              </a:lnSpc>
            </a:pPr>
            <a:r>
              <a:rPr lang="en-US" sz="1000" dirty="0">
                <a:latin typeface="Times New Roman" panose="02020603050405020304" pitchFamily="18" charset="0"/>
                <a:cs typeface="Times New Roman" panose="02020603050405020304" pitchFamily="18" charset="0"/>
              </a:rPr>
              <a:t>2. </a:t>
            </a:r>
            <a:r>
              <a:rPr lang="en-US" sz="1000" dirty="0" err="1">
                <a:latin typeface="Times New Roman" panose="02020603050405020304" pitchFamily="18" charset="0"/>
                <a:cs typeface="Times New Roman" panose="02020603050405020304" pitchFamily="18" charset="0"/>
              </a:rPr>
              <a:t>Yaremchuk</a:t>
            </a:r>
            <a:r>
              <a:rPr lang="en-US" sz="1000" dirty="0">
                <a:latin typeface="Times New Roman" panose="02020603050405020304" pitchFamily="18" charset="0"/>
                <a:cs typeface="Times New Roman" panose="02020603050405020304" pitchFamily="18" charset="0"/>
              </a:rPr>
              <a:t>, A., Cusack, S., </a:t>
            </a:r>
            <a:r>
              <a:rPr lang="en-US" sz="1000" dirty="0" err="1">
                <a:latin typeface="Times New Roman" panose="02020603050405020304" pitchFamily="18" charset="0"/>
                <a:cs typeface="Times New Roman" panose="02020603050405020304" pitchFamily="18" charset="0"/>
              </a:rPr>
              <a:t>Tukalo</a:t>
            </a:r>
            <a:r>
              <a:rPr lang="en-US" sz="1000" dirty="0">
                <a:latin typeface="Times New Roman" panose="02020603050405020304" pitchFamily="18" charset="0"/>
                <a:cs typeface="Times New Roman" panose="02020603050405020304" pitchFamily="18" charset="0"/>
              </a:rPr>
              <a:t>, M., Crystal structure of a eukaryote/archaeon-like prolyl-tRNA synthetase and its complex with tRNA</a:t>
            </a:r>
            <a:r>
              <a:rPr lang="en-US" sz="1000" baseline="30000" dirty="0">
                <a:latin typeface="Times New Roman" panose="02020603050405020304" pitchFamily="18" charset="0"/>
                <a:cs typeface="Times New Roman" panose="02020603050405020304" pitchFamily="18" charset="0"/>
              </a:rPr>
              <a:t>Pro</a:t>
            </a:r>
            <a:r>
              <a:rPr lang="en-US" sz="1000" dirty="0">
                <a:latin typeface="Times New Roman" panose="02020603050405020304" pitchFamily="18" charset="0"/>
                <a:cs typeface="Times New Roman" panose="02020603050405020304" pitchFamily="18" charset="0"/>
              </a:rPr>
              <a:t> (CGG). </a:t>
            </a:r>
            <a:r>
              <a:rPr lang="en-US" sz="1000" i="1" dirty="0">
                <a:latin typeface="Times New Roman" panose="02020603050405020304" pitchFamily="18" charset="0"/>
                <a:cs typeface="Times New Roman" panose="02020603050405020304" pitchFamily="18" charset="0"/>
              </a:rPr>
              <a:t>The EMBO Journal. </a:t>
            </a:r>
            <a:r>
              <a:rPr lang="en-US" sz="1000" b="1" dirty="0">
                <a:latin typeface="Times New Roman" panose="02020603050405020304" pitchFamily="18" charset="0"/>
                <a:cs typeface="Times New Roman" panose="02020603050405020304" pitchFamily="18" charset="0"/>
              </a:rPr>
              <a:t>2000</a:t>
            </a:r>
            <a:r>
              <a:rPr lang="en-US" sz="1000" dirty="0">
                <a:latin typeface="Times New Roman" panose="02020603050405020304" pitchFamily="18" charset="0"/>
                <a:cs typeface="Times New Roman" panose="02020603050405020304" pitchFamily="18" charset="0"/>
              </a:rPr>
              <a:t>, 19, 4745-4758.</a:t>
            </a:r>
          </a:p>
          <a:p>
            <a:pPr algn="l">
              <a:lnSpc>
                <a:spcPct val="150000"/>
              </a:lnSpc>
            </a:pPr>
            <a:r>
              <a:rPr lang="en-US" sz="1000" dirty="0">
                <a:latin typeface="Times New Roman" panose="02020603050405020304" pitchFamily="18" charset="0"/>
                <a:cs typeface="Times New Roman" panose="02020603050405020304" pitchFamily="18" charset="0"/>
              </a:rPr>
              <a:t>3. Sanford, B.L., Cao, B.V., Johnson, J., Zimmerman, C., Strom, A. S., Mueller, R. M., Bhattacharyya, S., </a:t>
            </a:r>
            <a:r>
              <a:rPr lang="en-US" sz="1000" dirty="0" err="1">
                <a:latin typeface="Times New Roman" panose="02020603050405020304" pitchFamily="18" charset="0"/>
                <a:cs typeface="Times New Roman" panose="02020603050405020304" pitchFamily="18" charset="0"/>
              </a:rPr>
              <a:t>Musier</a:t>
            </a:r>
            <a:r>
              <a:rPr lang="en-US" sz="1000" dirty="0">
                <a:latin typeface="Times New Roman" panose="02020603050405020304" pitchFamily="18" charset="0"/>
                <a:cs typeface="Times New Roman" panose="02020603050405020304" pitchFamily="18" charset="0"/>
              </a:rPr>
              <a:t>-Forsyth, K. M., Hati, S., Role of coupled-dynamics in the catalytic activity of prokaryotic-like prolyl-tRNA synthetases. </a:t>
            </a:r>
            <a:r>
              <a:rPr lang="en-US" sz="1000" i="1" dirty="0">
                <a:latin typeface="Times New Roman" panose="02020603050405020304" pitchFamily="18" charset="0"/>
                <a:cs typeface="Times New Roman" panose="02020603050405020304" pitchFamily="18" charset="0"/>
              </a:rPr>
              <a:t>Biochemistry. </a:t>
            </a:r>
            <a:r>
              <a:rPr lang="en-US" sz="1000" b="1" dirty="0">
                <a:latin typeface="Times New Roman" panose="02020603050405020304" pitchFamily="18" charset="0"/>
                <a:cs typeface="Times New Roman" panose="02020603050405020304" pitchFamily="18" charset="0"/>
              </a:rPr>
              <a:t>2012</a:t>
            </a:r>
            <a:r>
              <a:rPr lang="en-US" sz="1000" dirty="0">
                <a:latin typeface="Times New Roman" panose="02020603050405020304" pitchFamily="18" charset="0"/>
                <a:cs typeface="Times New Roman" panose="02020603050405020304" pitchFamily="18" charset="0"/>
              </a:rPr>
              <a:t>, 51, 2146-2156.</a:t>
            </a:r>
          </a:p>
          <a:p>
            <a:pPr algn="l">
              <a:lnSpc>
                <a:spcPct val="150000"/>
              </a:lnSpc>
            </a:pPr>
            <a:r>
              <a:rPr lang="en-US" sz="1000" dirty="0">
                <a:latin typeface="Times New Roman" panose="02020603050405020304" pitchFamily="18" charset="0"/>
                <a:cs typeface="Times New Roman" panose="02020603050405020304" pitchFamily="18" charset="0"/>
              </a:rPr>
              <a:t> 4. Mueller, R. M.; North, M. A.; Yang, C.; Hati, S.; Bhattacharyya, S., Interplay of flavin's redox states and protein dynamics: an insight from QM/MM simulations of </a:t>
            </a:r>
            <a:r>
              <a:rPr lang="en-US" sz="1000" dirty="0" err="1">
                <a:latin typeface="Times New Roman" panose="02020603050405020304" pitchFamily="18" charset="0"/>
                <a:cs typeface="Times New Roman" panose="02020603050405020304" pitchFamily="18" charset="0"/>
              </a:rPr>
              <a:t>dihydronicotinamide</a:t>
            </a:r>
            <a:r>
              <a:rPr lang="en-US" sz="1000" dirty="0">
                <a:latin typeface="Times New Roman" panose="02020603050405020304" pitchFamily="18" charset="0"/>
                <a:cs typeface="Times New Roman" panose="02020603050405020304" pitchFamily="18" charset="0"/>
              </a:rPr>
              <a:t> riboside quinone oxidoreductase 2. </a:t>
            </a:r>
            <a:r>
              <a:rPr lang="en-US" sz="1000" i="1" dirty="0">
                <a:latin typeface="Times New Roman" panose="02020603050405020304" pitchFamily="18" charset="0"/>
                <a:cs typeface="Times New Roman" panose="02020603050405020304" pitchFamily="18" charset="0"/>
              </a:rPr>
              <a:t>J. Phys. Chem. B</a:t>
            </a:r>
            <a:r>
              <a:rPr lang="en-US" sz="1000" dirty="0">
                <a:latin typeface="Times New Roman" panose="02020603050405020304" pitchFamily="18" charset="0"/>
                <a:cs typeface="Times New Roman" panose="02020603050405020304" pitchFamily="18" charset="0"/>
              </a:rPr>
              <a:t> </a:t>
            </a:r>
            <a:r>
              <a:rPr lang="en-US" sz="1000" b="1" dirty="0">
                <a:latin typeface="Times New Roman" panose="02020603050405020304" pitchFamily="18" charset="0"/>
                <a:cs typeface="Times New Roman" panose="02020603050405020304" pitchFamily="18" charset="0"/>
              </a:rPr>
              <a:t>2011</a:t>
            </a:r>
            <a:r>
              <a:rPr lang="en-US" sz="1000" dirty="0">
                <a:latin typeface="Times New Roman" panose="02020603050405020304" pitchFamily="18" charset="0"/>
                <a:cs typeface="Times New Roman" panose="02020603050405020304" pitchFamily="18" charset="0"/>
              </a:rPr>
              <a:t>, 115, 3632-3641.</a:t>
            </a:r>
          </a:p>
          <a:p>
            <a:pPr algn="l">
              <a:lnSpc>
                <a:spcPct val="150000"/>
              </a:lnSpc>
            </a:pPr>
            <a:r>
              <a:rPr lang="en-US" sz="1000" dirty="0">
                <a:latin typeface="Times New Roman" panose="02020603050405020304" pitchFamily="18" charset="0"/>
                <a:cs typeface="Times New Roman" panose="02020603050405020304" pitchFamily="18" charset="0"/>
              </a:rPr>
              <a:t>5. </a:t>
            </a:r>
            <a:r>
              <a:rPr lang="de-DE" sz="1000" dirty="0">
                <a:latin typeface="Times New Roman" panose="02020603050405020304" pitchFamily="18" charset="0"/>
                <a:cs typeface="Times New Roman" panose="02020603050405020304" pitchFamily="18" charset="0"/>
              </a:rPr>
              <a:t>Cui, Q.; Elstner, M.; Kaxiras, E.; Frauenheim, T.; Karplus, M. </a:t>
            </a:r>
            <a:r>
              <a:rPr lang="en-US" sz="1000" dirty="0">
                <a:latin typeface="Times New Roman" panose="02020603050405020304" pitchFamily="18" charset="0"/>
                <a:cs typeface="Times New Roman" panose="02020603050405020304" pitchFamily="18" charset="0"/>
              </a:rPr>
              <a:t>A QM/MM Implementation of the Self-Consistent Charge Density Functional Tight Binding (SCC-DFTB) Method </a:t>
            </a:r>
            <a:r>
              <a:rPr lang="de-DE" sz="1000" i="1" dirty="0">
                <a:latin typeface="Times New Roman" panose="02020603050405020304" pitchFamily="18" charset="0"/>
                <a:cs typeface="Times New Roman" panose="02020603050405020304" pitchFamily="18" charset="0"/>
              </a:rPr>
              <a:t>J. Phys. Chem. B </a:t>
            </a:r>
            <a:r>
              <a:rPr lang="de-DE" sz="1000" b="1" dirty="0">
                <a:latin typeface="Times New Roman" panose="02020603050405020304" pitchFamily="18" charset="0"/>
                <a:cs typeface="Times New Roman" panose="02020603050405020304" pitchFamily="18" charset="0"/>
              </a:rPr>
              <a:t>2001</a:t>
            </a:r>
            <a:r>
              <a:rPr lang="de-DE" sz="1000" dirty="0">
                <a:latin typeface="Times New Roman" panose="02020603050405020304" pitchFamily="18" charset="0"/>
                <a:cs typeface="Times New Roman" panose="02020603050405020304" pitchFamily="18" charset="0"/>
              </a:rPr>
              <a:t>, </a:t>
            </a:r>
            <a:r>
              <a:rPr lang="de-DE" sz="1000" i="1" dirty="0">
                <a:latin typeface="Times New Roman" panose="02020603050405020304" pitchFamily="18" charset="0"/>
                <a:cs typeface="Times New Roman" panose="02020603050405020304" pitchFamily="18" charset="0"/>
              </a:rPr>
              <a:t>105</a:t>
            </a:r>
            <a:r>
              <a:rPr lang="de-DE" sz="1000" dirty="0">
                <a:latin typeface="Times New Roman" panose="02020603050405020304" pitchFamily="18" charset="0"/>
                <a:cs typeface="Times New Roman" panose="02020603050405020304" pitchFamily="18" charset="0"/>
              </a:rPr>
              <a:t>, 569-585.</a:t>
            </a:r>
          </a:p>
          <a:p>
            <a:pPr algn="l">
              <a:lnSpc>
                <a:spcPct val="150000"/>
              </a:lnSpc>
            </a:pPr>
            <a:r>
              <a:rPr lang="de-DE" sz="1000" dirty="0">
                <a:latin typeface="Times New Roman" panose="02020603050405020304" pitchFamily="18" charset="0"/>
                <a:cs typeface="Times New Roman" panose="02020603050405020304" pitchFamily="18" charset="0"/>
              </a:rPr>
              <a:t>6. Brooks, B. R.; Bruccoleri, R. E.; Olafson, B. D.; States, D. J.; Swaminathan, S.; Karplus, M., CHARMM: A program for macromolecular energy, minimization, and dynamics calculations. </a:t>
            </a:r>
            <a:r>
              <a:rPr lang="de-DE" sz="1000" i="1" dirty="0">
                <a:latin typeface="Times New Roman" panose="02020603050405020304" pitchFamily="18" charset="0"/>
                <a:cs typeface="Times New Roman" panose="02020603050405020304" pitchFamily="18" charset="0"/>
              </a:rPr>
              <a:t>J.  Comp. Chem. </a:t>
            </a:r>
            <a:r>
              <a:rPr lang="de-DE" sz="1000" b="1" dirty="0">
                <a:latin typeface="Times New Roman" panose="02020603050405020304" pitchFamily="18" charset="0"/>
                <a:cs typeface="Times New Roman" panose="02020603050405020304" pitchFamily="18" charset="0"/>
              </a:rPr>
              <a:t>1983</a:t>
            </a:r>
            <a:r>
              <a:rPr lang="de-DE" sz="1000" dirty="0">
                <a:latin typeface="Times New Roman" panose="02020603050405020304" pitchFamily="18" charset="0"/>
                <a:cs typeface="Times New Roman" panose="02020603050405020304" pitchFamily="18" charset="0"/>
              </a:rPr>
              <a:t>,</a:t>
            </a:r>
            <a:r>
              <a:rPr lang="de-DE" sz="1000" b="1" dirty="0">
                <a:latin typeface="Times New Roman" panose="02020603050405020304" pitchFamily="18" charset="0"/>
                <a:cs typeface="Times New Roman" panose="02020603050405020304" pitchFamily="18" charset="0"/>
              </a:rPr>
              <a:t> </a:t>
            </a:r>
            <a:r>
              <a:rPr lang="de-DE" sz="1000" dirty="0">
                <a:latin typeface="Times New Roman" panose="02020603050405020304" pitchFamily="18" charset="0"/>
                <a:cs typeface="Times New Roman" panose="02020603050405020304" pitchFamily="18" charset="0"/>
              </a:rPr>
              <a:t>4, 187-217.</a:t>
            </a:r>
          </a:p>
          <a:p>
            <a:pPr algn="l">
              <a:lnSpc>
                <a:spcPct val="150000"/>
              </a:lnSpc>
            </a:pPr>
            <a:r>
              <a:rPr lang="en-US" sz="1000" dirty="0">
                <a:latin typeface="Times New Roman" panose="02020603050405020304" pitchFamily="18" charset="0"/>
                <a:cs typeface="Times New Roman" panose="02020603050405020304" pitchFamily="18" charset="0"/>
              </a:rPr>
              <a:t>7. </a:t>
            </a:r>
            <a:r>
              <a:rPr lang="en-US" sz="1000" dirty="0" err="1">
                <a:latin typeface="Times New Roman" panose="02020603050405020304" pitchFamily="18" charset="0"/>
                <a:cs typeface="Times New Roman" panose="02020603050405020304" pitchFamily="18" charset="0"/>
              </a:rPr>
              <a:t>Dereeper</a:t>
            </a:r>
            <a:r>
              <a:rPr lang="en-US" sz="1000" dirty="0">
                <a:latin typeface="Times New Roman" panose="02020603050405020304" pitchFamily="18" charset="0"/>
                <a:cs typeface="Times New Roman" panose="02020603050405020304" pitchFamily="18" charset="0"/>
              </a:rPr>
              <a:t> A., </a:t>
            </a:r>
            <a:r>
              <a:rPr lang="en-US" sz="1000" dirty="0" err="1">
                <a:latin typeface="Times New Roman" panose="02020603050405020304" pitchFamily="18" charset="0"/>
                <a:cs typeface="Times New Roman" panose="02020603050405020304" pitchFamily="18" charset="0"/>
              </a:rPr>
              <a:t>Audic</a:t>
            </a:r>
            <a:r>
              <a:rPr lang="en-US" sz="1000" dirty="0">
                <a:latin typeface="Times New Roman" panose="02020603050405020304" pitchFamily="18" charset="0"/>
                <a:cs typeface="Times New Roman" panose="02020603050405020304" pitchFamily="18" charset="0"/>
              </a:rPr>
              <a:t> S., </a:t>
            </a:r>
            <a:r>
              <a:rPr lang="en-US" sz="1000" dirty="0" err="1">
                <a:latin typeface="Times New Roman" panose="02020603050405020304" pitchFamily="18" charset="0"/>
                <a:cs typeface="Times New Roman" panose="02020603050405020304" pitchFamily="18" charset="0"/>
              </a:rPr>
              <a:t>Claverie</a:t>
            </a:r>
            <a:r>
              <a:rPr lang="en-US" sz="1000" dirty="0">
                <a:latin typeface="Times New Roman" panose="02020603050405020304" pitchFamily="18" charset="0"/>
                <a:cs typeface="Times New Roman" panose="02020603050405020304" pitchFamily="18" charset="0"/>
              </a:rPr>
              <a:t> J.M., Blanc G. </a:t>
            </a:r>
            <a:r>
              <a:rPr lang="en-US" sz="1000" i="1" dirty="0">
                <a:latin typeface="Times New Roman" panose="02020603050405020304" pitchFamily="18" charset="0"/>
                <a:cs typeface="Times New Roman" panose="02020603050405020304" pitchFamily="18" charset="0"/>
              </a:rPr>
              <a:t>BLAST-EXPLORER helps you building datasets for phylogenetic analysis.</a:t>
            </a:r>
            <a:r>
              <a:rPr lang="en-US" sz="1000" dirty="0">
                <a:latin typeface="Times New Roman" panose="02020603050405020304" pitchFamily="18" charset="0"/>
                <a:cs typeface="Times New Roman" panose="02020603050405020304" pitchFamily="18" charset="0"/>
              </a:rPr>
              <a:t> BMC </a:t>
            </a:r>
            <a:r>
              <a:rPr lang="en-US" sz="1000" dirty="0" err="1">
                <a:latin typeface="Times New Roman" panose="02020603050405020304" pitchFamily="18" charset="0"/>
                <a:cs typeface="Times New Roman" panose="02020603050405020304" pitchFamily="18" charset="0"/>
              </a:rPr>
              <a:t>Evol</a:t>
            </a:r>
            <a:r>
              <a:rPr lang="en-US" sz="1000" dirty="0">
                <a:latin typeface="Times New Roman" panose="02020603050405020304" pitchFamily="18" charset="0"/>
                <a:cs typeface="Times New Roman" panose="02020603050405020304" pitchFamily="18" charset="0"/>
              </a:rPr>
              <a:t> Biol. 2010 Jan 12;10:8. (</a:t>
            </a:r>
            <a:r>
              <a:rPr lang="en-US" sz="1000" dirty="0">
                <a:latin typeface="Times New Roman" panose="02020603050405020304" pitchFamily="18" charset="0"/>
                <a:cs typeface="Times New Roman" panose="02020603050405020304" pitchFamily="18" charset="0"/>
                <a:hlinkClick r:id="rId5"/>
              </a:rPr>
              <a:t>PubMed</a:t>
            </a:r>
            <a:r>
              <a:rPr lang="en-US" sz="1000" dirty="0">
                <a:latin typeface="Times New Roman" panose="02020603050405020304" pitchFamily="18" charset="0"/>
                <a:cs typeface="Times New Roman" panose="02020603050405020304" pitchFamily="18" charset="0"/>
              </a:rPr>
              <a:t>)</a:t>
            </a:r>
          </a:p>
          <a:p>
            <a:pPr algn="l">
              <a:lnSpc>
                <a:spcPct val="150000"/>
              </a:lnSpc>
            </a:pPr>
            <a:r>
              <a:rPr lang="en-US" sz="1000" dirty="0">
                <a:latin typeface="Times New Roman" panose="02020603050405020304" pitchFamily="18" charset="0"/>
                <a:cs typeface="Times New Roman" panose="02020603050405020304" pitchFamily="18" charset="0"/>
              </a:rPr>
              <a:t>8. </a:t>
            </a:r>
            <a:r>
              <a:rPr lang="en-US" sz="1000" dirty="0" err="1">
                <a:latin typeface="Times New Roman" panose="02020603050405020304" pitchFamily="18" charset="0"/>
                <a:cs typeface="Times New Roman" panose="02020603050405020304" pitchFamily="18" charset="0"/>
              </a:rPr>
              <a:t>Dereeper</a:t>
            </a:r>
            <a:r>
              <a:rPr lang="en-US" sz="1000" dirty="0">
                <a:latin typeface="Times New Roman" panose="02020603050405020304" pitchFamily="18" charset="0"/>
                <a:cs typeface="Times New Roman" panose="02020603050405020304" pitchFamily="18" charset="0"/>
              </a:rPr>
              <a:t> A.*, </a:t>
            </a:r>
            <a:r>
              <a:rPr lang="en-US" sz="1000" dirty="0" err="1">
                <a:latin typeface="Times New Roman" panose="02020603050405020304" pitchFamily="18" charset="0"/>
                <a:cs typeface="Times New Roman" panose="02020603050405020304" pitchFamily="18" charset="0"/>
              </a:rPr>
              <a:t>Guignon</a:t>
            </a:r>
            <a:r>
              <a:rPr lang="en-US" sz="1000" dirty="0">
                <a:latin typeface="Times New Roman" panose="02020603050405020304" pitchFamily="18" charset="0"/>
                <a:cs typeface="Times New Roman" panose="02020603050405020304" pitchFamily="18" charset="0"/>
              </a:rPr>
              <a:t> V.*, Blanc G., </a:t>
            </a:r>
            <a:r>
              <a:rPr lang="en-US" sz="1000" dirty="0" err="1">
                <a:latin typeface="Times New Roman" panose="02020603050405020304" pitchFamily="18" charset="0"/>
                <a:cs typeface="Times New Roman" panose="02020603050405020304" pitchFamily="18" charset="0"/>
              </a:rPr>
              <a:t>Audic</a:t>
            </a:r>
            <a:r>
              <a:rPr lang="en-US" sz="1000" dirty="0">
                <a:latin typeface="Times New Roman" panose="02020603050405020304" pitchFamily="18" charset="0"/>
                <a:cs typeface="Times New Roman" panose="02020603050405020304" pitchFamily="18" charset="0"/>
              </a:rPr>
              <a:t> S., Buffet S., </a:t>
            </a:r>
            <a:r>
              <a:rPr lang="en-US" sz="1000" dirty="0" err="1">
                <a:latin typeface="Times New Roman" panose="02020603050405020304" pitchFamily="18" charset="0"/>
                <a:cs typeface="Times New Roman" panose="02020603050405020304" pitchFamily="18" charset="0"/>
              </a:rPr>
              <a:t>Chevenet</a:t>
            </a:r>
            <a:r>
              <a:rPr lang="en-US" sz="1000" dirty="0">
                <a:latin typeface="Times New Roman" panose="02020603050405020304" pitchFamily="18" charset="0"/>
                <a:cs typeface="Times New Roman" panose="02020603050405020304" pitchFamily="18" charset="0"/>
              </a:rPr>
              <a:t> F., </a:t>
            </a:r>
            <a:r>
              <a:rPr lang="en-US" sz="1000" dirty="0" err="1">
                <a:latin typeface="Times New Roman" panose="02020603050405020304" pitchFamily="18" charset="0"/>
                <a:cs typeface="Times New Roman" panose="02020603050405020304" pitchFamily="18" charset="0"/>
              </a:rPr>
              <a:t>Dufayard</a:t>
            </a:r>
            <a:r>
              <a:rPr lang="en-US" sz="1000" dirty="0">
                <a:latin typeface="Times New Roman" panose="02020603050405020304" pitchFamily="18" charset="0"/>
                <a:cs typeface="Times New Roman" panose="02020603050405020304" pitchFamily="18" charset="0"/>
              </a:rPr>
              <a:t> J.F., Guindon S., </a:t>
            </a:r>
            <a:r>
              <a:rPr lang="en-US" sz="1000" dirty="0" err="1">
                <a:latin typeface="Times New Roman" panose="02020603050405020304" pitchFamily="18" charset="0"/>
                <a:cs typeface="Times New Roman" panose="02020603050405020304" pitchFamily="18" charset="0"/>
              </a:rPr>
              <a:t>Lefort</a:t>
            </a:r>
            <a:r>
              <a:rPr lang="en-US" sz="1000" dirty="0">
                <a:latin typeface="Times New Roman" panose="02020603050405020304" pitchFamily="18" charset="0"/>
                <a:cs typeface="Times New Roman" panose="02020603050405020304" pitchFamily="18" charset="0"/>
              </a:rPr>
              <a:t> V., Lescot M., </a:t>
            </a:r>
            <a:r>
              <a:rPr lang="en-US" sz="1000" dirty="0" err="1">
                <a:latin typeface="Times New Roman" panose="02020603050405020304" pitchFamily="18" charset="0"/>
                <a:cs typeface="Times New Roman" panose="02020603050405020304" pitchFamily="18" charset="0"/>
              </a:rPr>
              <a:t>Claverie</a:t>
            </a:r>
            <a:r>
              <a:rPr lang="en-US" sz="1000" dirty="0">
                <a:latin typeface="Times New Roman" panose="02020603050405020304" pitchFamily="18" charset="0"/>
                <a:cs typeface="Times New Roman" panose="02020603050405020304" pitchFamily="18" charset="0"/>
              </a:rPr>
              <a:t> J.M., </a:t>
            </a:r>
            <a:r>
              <a:rPr lang="en-US" sz="1000" dirty="0" err="1">
                <a:latin typeface="Times New Roman" panose="02020603050405020304" pitchFamily="18" charset="0"/>
                <a:cs typeface="Times New Roman" panose="02020603050405020304" pitchFamily="18" charset="0"/>
              </a:rPr>
              <a:t>Gascuel</a:t>
            </a:r>
            <a:r>
              <a:rPr lang="en-US" sz="1000" dirty="0">
                <a:latin typeface="Times New Roman" panose="02020603050405020304" pitchFamily="18" charset="0"/>
                <a:cs typeface="Times New Roman" panose="02020603050405020304" pitchFamily="18" charset="0"/>
              </a:rPr>
              <a:t> O. </a:t>
            </a:r>
            <a:r>
              <a:rPr lang="en-US" sz="1000" i="1" dirty="0">
                <a:latin typeface="Times New Roman" panose="02020603050405020304" pitchFamily="18" charset="0"/>
                <a:cs typeface="Times New Roman" panose="02020603050405020304" pitchFamily="18" charset="0"/>
              </a:rPr>
              <a:t>Phylogeny.fr: robust phylogenetic analysis for the non-specialist.</a:t>
            </a:r>
            <a:r>
              <a:rPr lang="en-US" sz="1000" dirty="0">
                <a:latin typeface="Times New Roman" panose="02020603050405020304" pitchFamily="18" charset="0"/>
                <a:cs typeface="Times New Roman" panose="02020603050405020304" pitchFamily="18" charset="0"/>
              </a:rPr>
              <a:t> Nucleic Acids Res. 2008 Jul 1;36(Web Server issue):W465-9. </a:t>
            </a:r>
            <a:r>
              <a:rPr lang="en-US" sz="1000" dirty="0" err="1">
                <a:latin typeface="Times New Roman" panose="02020603050405020304" pitchFamily="18" charset="0"/>
                <a:cs typeface="Times New Roman" panose="02020603050405020304" pitchFamily="18" charset="0"/>
              </a:rPr>
              <a:t>Epub</a:t>
            </a:r>
            <a:r>
              <a:rPr lang="en-US" sz="1000" dirty="0">
                <a:latin typeface="Times New Roman" panose="02020603050405020304" pitchFamily="18" charset="0"/>
                <a:cs typeface="Times New Roman" panose="02020603050405020304" pitchFamily="18" charset="0"/>
              </a:rPr>
              <a:t> 2008 Apr 19. (</a:t>
            </a:r>
            <a:r>
              <a:rPr lang="en-US" sz="1000" dirty="0">
                <a:latin typeface="Times New Roman" panose="02020603050405020304" pitchFamily="18" charset="0"/>
                <a:cs typeface="Times New Roman" panose="02020603050405020304" pitchFamily="18" charset="0"/>
                <a:hlinkClick r:id="rId6"/>
              </a:rPr>
              <a:t>PubMed</a:t>
            </a:r>
            <a:r>
              <a:rPr lang="en-US" sz="1000" dirty="0">
                <a:latin typeface="Times New Roman" panose="02020603050405020304" pitchFamily="18" charset="0"/>
                <a:cs typeface="Times New Roman" panose="02020603050405020304" pitchFamily="18" charset="0"/>
              </a:rPr>
              <a:t>) *: joint first authors</a:t>
            </a:r>
          </a:p>
          <a:p>
            <a:pPr algn="l">
              <a:lnSpc>
                <a:spcPct val="150000"/>
              </a:lnSpc>
            </a:pPr>
            <a:r>
              <a:rPr lang="en-US" sz="1000" dirty="0">
                <a:latin typeface="Times New Roman" panose="02020603050405020304" pitchFamily="18" charset="0"/>
                <a:cs typeface="Times New Roman" panose="02020603050405020304" pitchFamily="18" charset="0"/>
              </a:rPr>
              <a:t>9. Edgar RC. </a:t>
            </a:r>
            <a:r>
              <a:rPr lang="en-US" sz="1000" i="1" dirty="0">
                <a:latin typeface="Times New Roman" panose="02020603050405020304" pitchFamily="18" charset="0"/>
                <a:cs typeface="Times New Roman" panose="02020603050405020304" pitchFamily="18" charset="0"/>
              </a:rPr>
              <a:t>MUSCLE: multiple sequence alignment with high accuracy and high throughput.</a:t>
            </a:r>
            <a:r>
              <a:rPr lang="en-US" sz="1000" dirty="0">
                <a:latin typeface="Times New Roman" panose="02020603050405020304" pitchFamily="18" charset="0"/>
                <a:cs typeface="Times New Roman" panose="02020603050405020304" pitchFamily="18" charset="0"/>
              </a:rPr>
              <a:t> Nucleic Acids Res. 2004, Mar 19;32(5):1792-7. (</a:t>
            </a:r>
            <a:r>
              <a:rPr lang="en-US" sz="1000" dirty="0">
                <a:latin typeface="Times New Roman" panose="02020603050405020304" pitchFamily="18" charset="0"/>
                <a:cs typeface="Times New Roman" panose="02020603050405020304" pitchFamily="18" charset="0"/>
                <a:hlinkClick r:id="rId7"/>
              </a:rPr>
              <a:t>PubMed</a:t>
            </a:r>
            <a:r>
              <a:rPr lang="en-US" sz="1000" dirty="0">
                <a:latin typeface="Times New Roman" panose="02020603050405020304" pitchFamily="18" charset="0"/>
                <a:cs typeface="Times New Roman" panose="02020603050405020304" pitchFamily="18" charset="0"/>
              </a:rPr>
              <a:t>)</a:t>
            </a:r>
          </a:p>
          <a:p>
            <a:pPr algn="l">
              <a:lnSpc>
                <a:spcPct val="150000"/>
              </a:lnSpc>
            </a:pPr>
            <a:r>
              <a:rPr lang="en-US" sz="1000" dirty="0">
                <a:latin typeface="Times New Roman" panose="02020603050405020304" pitchFamily="18" charset="0"/>
                <a:cs typeface="Times New Roman" panose="02020603050405020304" pitchFamily="18" charset="0"/>
              </a:rPr>
              <a:t>10. </a:t>
            </a:r>
            <a:r>
              <a:rPr lang="en-US" sz="1000" dirty="0" err="1">
                <a:latin typeface="Times New Roman" panose="02020603050405020304" pitchFamily="18" charset="0"/>
                <a:cs typeface="Times New Roman" panose="02020603050405020304" pitchFamily="18" charset="0"/>
              </a:rPr>
              <a:t>Castresana</a:t>
            </a:r>
            <a:r>
              <a:rPr lang="en-US" sz="1000" dirty="0">
                <a:latin typeface="Times New Roman" panose="02020603050405020304" pitchFamily="18" charset="0"/>
                <a:cs typeface="Times New Roman" panose="02020603050405020304" pitchFamily="18" charset="0"/>
              </a:rPr>
              <a:t> J. </a:t>
            </a:r>
            <a:r>
              <a:rPr lang="en-US" sz="1000" i="1" dirty="0">
                <a:latin typeface="Times New Roman" panose="02020603050405020304" pitchFamily="18" charset="0"/>
                <a:cs typeface="Times New Roman" panose="02020603050405020304" pitchFamily="18" charset="0"/>
              </a:rPr>
              <a:t>Selection of conserved blocks from multiple alignments for their use in phylogenetic analysis.</a:t>
            </a:r>
            <a:r>
              <a:rPr lang="en-US" sz="1000" dirty="0">
                <a:latin typeface="Times New Roman" panose="02020603050405020304" pitchFamily="18" charset="0"/>
                <a:cs typeface="Times New Roman" panose="02020603050405020304" pitchFamily="18" charset="0"/>
              </a:rPr>
              <a:t> Mol Biol </a:t>
            </a:r>
            <a:r>
              <a:rPr lang="en-US" sz="1000" dirty="0" err="1">
                <a:latin typeface="Times New Roman" panose="02020603050405020304" pitchFamily="18" charset="0"/>
                <a:cs typeface="Times New Roman" panose="02020603050405020304" pitchFamily="18" charset="0"/>
              </a:rPr>
              <a:t>Evol</a:t>
            </a:r>
            <a:r>
              <a:rPr lang="en-US" sz="1000" dirty="0">
                <a:latin typeface="Times New Roman" panose="02020603050405020304" pitchFamily="18" charset="0"/>
                <a:cs typeface="Times New Roman" panose="02020603050405020304" pitchFamily="18" charset="0"/>
              </a:rPr>
              <a:t>. 2000, Apr;17(4):540-52. (</a:t>
            </a:r>
            <a:r>
              <a:rPr lang="en-US" sz="1000" dirty="0">
                <a:latin typeface="Times New Roman" panose="02020603050405020304" pitchFamily="18" charset="0"/>
                <a:cs typeface="Times New Roman" panose="02020603050405020304" pitchFamily="18" charset="0"/>
                <a:hlinkClick r:id="rId8"/>
              </a:rPr>
              <a:t>PubMed</a:t>
            </a:r>
            <a:r>
              <a:rPr lang="en-US" sz="1000" dirty="0">
                <a:latin typeface="Times New Roman" panose="02020603050405020304" pitchFamily="18" charset="0"/>
                <a:cs typeface="Times New Roman" panose="02020603050405020304" pitchFamily="18" charset="0"/>
              </a:rPr>
              <a:t>)</a:t>
            </a:r>
          </a:p>
          <a:p>
            <a:pPr algn="l">
              <a:lnSpc>
                <a:spcPct val="150000"/>
              </a:lnSpc>
            </a:pPr>
            <a:r>
              <a:rPr lang="en-US" sz="1000" dirty="0">
                <a:latin typeface="Times New Roman" panose="02020603050405020304" pitchFamily="18" charset="0"/>
                <a:cs typeface="Times New Roman" panose="02020603050405020304" pitchFamily="18" charset="0"/>
              </a:rPr>
              <a:t>11. Guindon S., </a:t>
            </a:r>
            <a:r>
              <a:rPr lang="en-US" sz="1000" dirty="0" err="1">
                <a:latin typeface="Times New Roman" panose="02020603050405020304" pitchFamily="18" charset="0"/>
                <a:cs typeface="Times New Roman" panose="02020603050405020304" pitchFamily="18" charset="0"/>
              </a:rPr>
              <a:t>Gascuel</a:t>
            </a:r>
            <a:r>
              <a:rPr lang="en-US" sz="1000" dirty="0">
                <a:latin typeface="Times New Roman" panose="02020603050405020304" pitchFamily="18" charset="0"/>
                <a:cs typeface="Times New Roman" panose="02020603050405020304" pitchFamily="18" charset="0"/>
              </a:rPr>
              <a:t> O. </a:t>
            </a:r>
            <a:r>
              <a:rPr lang="en-US" sz="1000" i="1" dirty="0">
                <a:latin typeface="Times New Roman" panose="02020603050405020304" pitchFamily="18" charset="0"/>
                <a:cs typeface="Times New Roman" panose="02020603050405020304" pitchFamily="18" charset="0"/>
              </a:rPr>
              <a:t>A simple, fast, and accurate algorithm to estimate large phylogenies by maximum likelihood.</a:t>
            </a:r>
            <a:r>
              <a:rPr lang="en-US" sz="1000" dirty="0">
                <a:latin typeface="Times New Roman" panose="02020603050405020304" pitchFamily="18" charset="0"/>
                <a:cs typeface="Times New Roman" panose="02020603050405020304" pitchFamily="18" charset="0"/>
              </a:rPr>
              <a:t> Syst Biol. 2003, Oct;52(5):696-704. (</a:t>
            </a:r>
            <a:r>
              <a:rPr lang="en-US" sz="1000" dirty="0">
                <a:latin typeface="Times New Roman" panose="02020603050405020304" pitchFamily="18" charset="0"/>
                <a:cs typeface="Times New Roman" panose="02020603050405020304" pitchFamily="18" charset="0"/>
                <a:hlinkClick r:id="rId9"/>
              </a:rPr>
              <a:t>PubMed</a:t>
            </a:r>
            <a:r>
              <a:rPr lang="en-US" sz="1000" dirty="0">
                <a:latin typeface="Times New Roman" panose="02020603050405020304" pitchFamily="18" charset="0"/>
                <a:cs typeface="Times New Roman" panose="02020603050405020304" pitchFamily="18" charset="0"/>
              </a:rPr>
              <a:t>)</a:t>
            </a:r>
          </a:p>
          <a:p>
            <a:pPr algn="l">
              <a:lnSpc>
                <a:spcPct val="150000"/>
              </a:lnSpc>
            </a:pPr>
            <a:r>
              <a:rPr lang="en-US" sz="1000" dirty="0">
                <a:latin typeface="Times New Roman" panose="02020603050405020304" pitchFamily="18" charset="0"/>
                <a:cs typeface="Times New Roman" panose="02020603050405020304" pitchFamily="18" charset="0"/>
              </a:rPr>
              <a:t>12. Anisimova M., </a:t>
            </a:r>
            <a:r>
              <a:rPr lang="en-US" sz="1000" dirty="0" err="1">
                <a:latin typeface="Times New Roman" panose="02020603050405020304" pitchFamily="18" charset="0"/>
                <a:cs typeface="Times New Roman" panose="02020603050405020304" pitchFamily="18" charset="0"/>
              </a:rPr>
              <a:t>Gascuel</a:t>
            </a:r>
            <a:r>
              <a:rPr lang="en-US" sz="1000" dirty="0">
                <a:latin typeface="Times New Roman" panose="02020603050405020304" pitchFamily="18" charset="0"/>
                <a:cs typeface="Times New Roman" panose="02020603050405020304" pitchFamily="18" charset="0"/>
              </a:rPr>
              <a:t> O. </a:t>
            </a:r>
            <a:r>
              <a:rPr lang="en-US" sz="1000" i="1" dirty="0">
                <a:latin typeface="Times New Roman" panose="02020603050405020304" pitchFamily="18" charset="0"/>
                <a:cs typeface="Times New Roman" panose="02020603050405020304" pitchFamily="18" charset="0"/>
              </a:rPr>
              <a:t>Approximate likelihood ratio test for </a:t>
            </a:r>
            <a:r>
              <a:rPr lang="en-US" sz="1000" i="1" dirty="0" err="1">
                <a:latin typeface="Times New Roman" panose="02020603050405020304" pitchFamily="18" charset="0"/>
                <a:cs typeface="Times New Roman" panose="02020603050405020304" pitchFamily="18" charset="0"/>
              </a:rPr>
              <a:t>branchs</a:t>
            </a:r>
            <a:r>
              <a:rPr lang="en-US" sz="1000" i="1" dirty="0">
                <a:latin typeface="Times New Roman" panose="02020603050405020304" pitchFamily="18" charset="0"/>
                <a:cs typeface="Times New Roman" panose="02020603050405020304" pitchFamily="18" charset="0"/>
              </a:rPr>
              <a:t>: A fast, accurate and powerful alternative.</a:t>
            </a:r>
            <a:r>
              <a:rPr lang="en-US" sz="1000" dirty="0">
                <a:latin typeface="Times New Roman" panose="02020603050405020304" pitchFamily="18" charset="0"/>
                <a:cs typeface="Times New Roman" panose="02020603050405020304" pitchFamily="18" charset="0"/>
              </a:rPr>
              <a:t> Syst Biol. 2006, Aug;55(4):539-52. (</a:t>
            </a:r>
            <a:r>
              <a:rPr lang="en-US" sz="1000" dirty="0">
                <a:latin typeface="Times New Roman" panose="02020603050405020304" pitchFamily="18" charset="0"/>
                <a:cs typeface="Times New Roman" panose="02020603050405020304" pitchFamily="18" charset="0"/>
                <a:hlinkClick r:id="rId10"/>
              </a:rPr>
              <a:t>PubMed</a:t>
            </a:r>
            <a:r>
              <a:rPr lang="en-US" sz="1000" dirty="0">
                <a:latin typeface="Times New Roman" panose="02020603050405020304" pitchFamily="18" charset="0"/>
                <a:cs typeface="Times New Roman" panose="02020603050405020304" pitchFamily="18" charset="0"/>
              </a:rPr>
              <a:t>)</a:t>
            </a:r>
          </a:p>
          <a:p>
            <a:pPr algn="l">
              <a:lnSpc>
                <a:spcPct val="150000"/>
              </a:lnSpc>
            </a:pPr>
            <a:r>
              <a:rPr lang="en-US" sz="1000" dirty="0">
                <a:latin typeface="Times New Roman" panose="02020603050405020304" pitchFamily="18" charset="0"/>
                <a:cs typeface="Times New Roman" panose="02020603050405020304" pitchFamily="18" charset="0"/>
              </a:rPr>
              <a:t>13. </a:t>
            </a:r>
            <a:r>
              <a:rPr lang="en-US" sz="1000" dirty="0" err="1">
                <a:latin typeface="Times New Roman" panose="02020603050405020304" pitchFamily="18" charset="0"/>
                <a:cs typeface="Times New Roman" panose="02020603050405020304" pitchFamily="18" charset="0"/>
              </a:rPr>
              <a:t>Chevenet</a:t>
            </a:r>
            <a:r>
              <a:rPr lang="en-US" sz="1000" dirty="0">
                <a:latin typeface="Times New Roman" panose="02020603050405020304" pitchFamily="18" charset="0"/>
                <a:cs typeface="Times New Roman" panose="02020603050405020304" pitchFamily="18" charset="0"/>
              </a:rPr>
              <a:t> F., Brun C., </a:t>
            </a:r>
            <a:r>
              <a:rPr lang="en-US" sz="1000" dirty="0" err="1">
                <a:latin typeface="Times New Roman" panose="02020603050405020304" pitchFamily="18" charset="0"/>
                <a:cs typeface="Times New Roman" panose="02020603050405020304" pitchFamily="18" charset="0"/>
              </a:rPr>
              <a:t>Banuls</a:t>
            </a:r>
            <a:r>
              <a:rPr lang="en-US" sz="1000" dirty="0">
                <a:latin typeface="Times New Roman" panose="02020603050405020304" pitchFamily="18" charset="0"/>
                <a:cs typeface="Times New Roman" panose="02020603050405020304" pitchFamily="18" charset="0"/>
              </a:rPr>
              <a:t> AL., Jacq B., </a:t>
            </a:r>
            <a:r>
              <a:rPr lang="en-US" sz="1000" dirty="0" err="1">
                <a:latin typeface="Times New Roman" panose="02020603050405020304" pitchFamily="18" charset="0"/>
                <a:cs typeface="Times New Roman" panose="02020603050405020304" pitchFamily="18" charset="0"/>
              </a:rPr>
              <a:t>Chisten</a:t>
            </a:r>
            <a:r>
              <a:rPr lang="en-US" sz="1000" dirty="0">
                <a:latin typeface="Times New Roman" panose="02020603050405020304" pitchFamily="18" charset="0"/>
                <a:cs typeface="Times New Roman" panose="02020603050405020304" pitchFamily="18" charset="0"/>
              </a:rPr>
              <a:t> R. </a:t>
            </a:r>
            <a:r>
              <a:rPr lang="en-US" sz="1000" i="1" dirty="0" err="1">
                <a:latin typeface="Times New Roman" panose="02020603050405020304" pitchFamily="18" charset="0"/>
                <a:cs typeface="Times New Roman" panose="02020603050405020304" pitchFamily="18" charset="0"/>
              </a:rPr>
              <a:t>TreeDyn</a:t>
            </a:r>
            <a:r>
              <a:rPr lang="en-US" sz="1000" i="1" dirty="0">
                <a:latin typeface="Times New Roman" panose="02020603050405020304" pitchFamily="18" charset="0"/>
                <a:cs typeface="Times New Roman" panose="02020603050405020304" pitchFamily="18" charset="0"/>
              </a:rPr>
              <a:t>: towards dynamic graphics and annotations for analyses of trees.</a:t>
            </a:r>
            <a:r>
              <a:rPr lang="en-US" sz="1000" dirty="0">
                <a:latin typeface="Times New Roman" panose="02020603050405020304" pitchFamily="18" charset="0"/>
                <a:cs typeface="Times New Roman" panose="02020603050405020304" pitchFamily="18" charset="0"/>
              </a:rPr>
              <a:t> BMC Bioinformatics. 2006, Oct 10;7:439. (</a:t>
            </a:r>
            <a:r>
              <a:rPr lang="en-US" sz="1000" dirty="0">
                <a:latin typeface="Times New Roman" panose="02020603050405020304" pitchFamily="18" charset="0"/>
                <a:cs typeface="Times New Roman" panose="02020603050405020304" pitchFamily="18" charset="0"/>
                <a:hlinkClick r:id="rId11"/>
              </a:rPr>
              <a:t>PubMed</a:t>
            </a:r>
            <a:r>
              <a:rPr lang="en-US" sz="1000" dirty="0">
                <a:latin typeface="Times New Roman" panose="02020603050405020304" pitchFamily="18" charset="0"/>
                <a:cs typeface="Times New Roman" panose="02020603050405020304" pitchFamily="18" charset="0"/>
              </a:rPr>
              <a:t>)</a:t>
            </a:r>
            <a:br>
              <a:rPr lang="en-US" sz="9600" dirty="0"/>
            </a:br>
            <a:endParaRPr lang="en-US" sz="1100" dirty="0">
              <a:latin typeface="Times New Roman" panose="02020603050405020304" pitchFamily="18" charset="0"/>
              <a:cs typeface="Times New Roman" panose="02020603050405020304" pitchFamily="18" charset="0"/>
            </a:endParaRPr>
          </a:p>
        </p:txBody>
      </p:sp>
      <p:grpSp>
        <p:nvGrpSpPr>
          <p:cNvPr id="255" name="Group 254">
            <a:extLst>
              <a:ext uri="{FF2B5EF4-FFF2-40B4-BE49-F238E27FC236}">
                <a16:creationId xmlns:a16="http://schemas.microsoft.com/office/drawing/2014/main" id="{C6D8CA49-5BC9-4363-B1B1-3CBD1FBFAA12}"/>
              </a:ext>
            </a:extLst>
          </p:cNvPr>
          <p:cNvGrpSpPr/>
          <p:nvPr/>
        </p:nvGrpSpPr>
        <p:grpSpPr>
          <a:xfrm>
            <a:off x="22616985" y="12949916"/>
            <a:ext cx="11456626" cy="1586636"/>
            <a:chOff x="22616985" y="12949916"/>
            <a:chExt cx="11456626" cy="1586636"/>
          </a:xfrm>
        </p:grpSpPr>
        <p:grpSp>
          <p:nvGrpSpPr>
            <p:cNvPr id="254" name="Group 253">
              <a:extLst>
                <a:ext uri="{FF2B5EF4-FFF2-40B4-BE49-F238E27FC236}">
                  <a16:creationId xmlns:a16="http://schemas.microsoft.com/office/drawing/2014/main" id="{967B55C9-4A65-4860-B2DE-9450F5A98C0D}"/>
                </a:ext>
              </a:extLst>
            </p:cNvPr>
            <p:cNvGrpSpPr/>
            <p:nvPr/>
          </p:nvGrpSpPr>
          <p:grpSpPr>
            <a:xfrm>
              <a:off x="22759955" y="12949916"/>
              <a:ext cx="11088265" cy="689840"/>
              <a:chOff x="22759955" y="12949916"/>
              <a:chExt cx="11088265" cy="689840"/>
            </a:xfrm>
          </p:grpSpPr>
          <p:sp>
            <p:nvSpPr>
              <p:cNvPr id="39" name="TextBox 38">
                <a:extLst>
                  <a:ext uri="{FF2B5EF4-FFF2-40B4-BE49-F238E27FC236}">
                    <a16:creationId xmlns:a16="http://schemas.microsoft.com/office/drawing/2014/main" id="{267A7747-A69F-4E61-A2C1-4CB0AE307824}"/>
                  </a:ext>
                </a:extLst>
              </p:cNvPr>
              <p:cNvSpPr txBox="1"/>
              <p:nvPr/>
            </p:nvSpPr>
            <p:spPr>
              <a:xfrm>
                <a:off x="24044772" y="12953522"/>
                <a:ext cx="1224450" cy="664797"/>
              </a:xfrm>
              <a:prstGeom prst="rect">
                <a:avLst/>
              </a:prstGeom>
              <a:noFill/>
            </p:spPr>
            <p:txBody>
              <a:bodyPr wrap="square" rtlCol="0">
                <a:spAutoFit/>
              </a:bodyPr>
              <a:lstStyle/>
              <a:p>
                <a:pPr algn="ctr"/>
                <a:r>
                  <a:rPr lang="en-US" sz="1860" i="1" dirty="0">
                    <a:latin typeface="Times New Roman" panose="02020603050405020304" pitchFamily="18" charset="0"/>
                    <a:cs typeface="Times New Roman" panose="02020603050405020304" pitchFamily="18" charset="0"/>
                  </a:rPr>
                  <a:t>E. faecium</a:t>
                </a:r>
              </a:p>
              <a:p>
                <a:pPr algn="ctr"/>
                <a:r>
                  <a:rPr lang="en-US" sz="1860" dirty="0">
                    <a:latin typeface="Times New Roman" panose="02020603050405020304" pitchFamily="18" charset="0"/>
                    <a:cs typeface="Times New Roman" panose="02020603050405020304" pitchFamily="18" charset="0"/>
                  </a:rPr>
                  <a:t>2J3M</a:t>
                </a:r>
              </a:p>
            </p:txBody>
          </p:sp>
          <p:sp>
            <p:nvSpPr>
              <p:cNvPr id="40" name="TextBox 39">
                <a:extLst>
                  <a:ext uri="{FF2B5EF4-FFF2-40B4-BE49-F238E27FC236}">
                    <a16:creationId xmlns:a16="http://schemas.microsoft.com/office/drawing/2014/main" id="{8DE37E32-5753-4A8B-95BA-1978BF2C016E}"/>
                  </a:ext>
                </a:extLst>
              </p:cNvPr>
              <p:cNvSpPr txBox="1"/>
              <p:nvPr/>
            </p:nvSpPr>
            <p:spPr>
              <a:xfrm>
                <a:off x="32363114" y="12974959"/>
                <a:ext cx="1485106" cy="664797"/>
              </a:xfrm>
              <a:prstGeom prst="rect">
                <a:avLst/>
              </a:prstGeom>
              <a:noFill/>
            </p:spPr>
            <p:txBody>
              <a:bodyPr wrap="square" rtlCol="0">
                <a:spAutoFit/>
              </a:bodyPr>
              <a:lstStyle/>
              <a:p>
                <a:pPr algn="ctr"/>
                <a:r>
                  <a:rPr lang="en-US" sz="1860" i="1" dirty="0">
                    <a:latin typeface="Times New Roman" panose="02020603050405020304" pitchFamily="18" charset="0"/>
                    <a:cs typeface="Times New Roman" panose="02020603050405020304" pitchFamily="18" charset="0"/>
                  </a:rPr>
                  <a:t>H. </a:t>
                </a:r>
                <a:r>
                  <a:rPr lang="en-US" sz="1860" i="1" dirty="0" err="1">
                    <a:latin typeface="Times New Roman" panose="02020603050405020304" pitchFamily="18" charset="0"/>
                    <a:cs typeface="Times New Roman" panose="02020603050405020304" pitchFamily="18" charset="0"/>
                  </a:rPr>
                  <a:t>sapien</a:t>
                </a:r>
                <a:endParaRPr lang="en-US" sz="1860" i="1" dirty="0">
                  <a:latin typeface="Times New Roman" panose="02020603050405020304" pitchFamily="18" charset="0"/>
                  <a:cs typeface="Times New Roman" panose="02020603050405020304" pitchFamily="18" charset="0"/>
                </a:endParaRPr>
              </a:p>
              <a:p>
                <a:pPr algn="ctr"/>
                <a:r>
                  <a:rPr lang="en-US" sz="1860" dirty="0">
                    <a:latin typeface="Times New Roman" panose="02020603050405020304" pitchFamily="18" charset="0"/>
                    <a:cs typeface="Times New Roman" panose="02020603050405020304" pitchFamily="18" charset="0"/>
                  </a:rPr>
                  <a:t>4K87</a:t>
                </a:r>
              </a:p>
            </p:txBody>
          </p:sp>
          <p:sp>
            <p:nvSpPr>
              <p:cNvPr id="53" name="TextBox 52">
                <a:extLst>
                  <a:ext uri="{FF2B5EF4-FFF2-40B4-BE49-F238E27FC236}">
                    <a16:creationId xmlns:a16="http://schemas.microsoft.com/office/drawing/2014/main" id="{B837AC42-2EFC-4E5F-AD9D-D7D8CD592AFC}"/>
                  </a:ext>
                </a:extLst>
              </p:cNvPr>
              <p:cNvSpPr txBox="1"/>
              <p:nvPr/>
            </p:nvSpPr>
            <p:spPr>
              <a:xfrm>
                <a:off x="29031525" y="12971185"/>
                <a:ext cx="1903999" cy="664797"/>
              </a:xfrm>
              <a:prstGeom prst="rect">
                <a:avLst/>
              </a:prstGeom>
              <a:noFill/>
            </p:spPr>
            <p:txBody>
              <a:bodyPr wrap="square" rtlCol="0">
                <a:spAutoFit/>
              </a:bodyPr>
              <a:lstStyle/>
              <a:p>
                <a:pPr algn="ctr"/>
                <a:r>
                  <a:rPr lang="en-US" sz="1860" i="1" dirty="0">
                    <a:latin typeface="Times New Roman" panose="02020603050405020304" pitchFamily="18" charset="0"/>
                    <a:cs typeface="Times New Roman" panose="02020603050405020304" pitchFamily="18" charset="0"/>
                  </a:rPr>
                  <a:t>T. thermophilus</a:t>
                </a:r>
              </a:p>
              <a:p>
                <a:pPr algn="ctr"/>
                <a:r>
                  <a:rPr lang="en-US" sz="1860" dirty="0">
                    <a:latin typeface="Times New Roman" panose="02020603050405020304" pitchFamily="18" charset="0"/>
                    <a:cs typeface="Times New Roman" panose="02020603050405020304" pitchFamily="18" charset="0"/>
                  </a:rPr>
                  <a:t>1H4Q</a:t>
                </a:r>
              </a:p>
            </p:txBody>
          </p:sp>
          <p:sp>
            <p:nvSpPr>
              <p:cNvPr id="54" name="TextBox 53">
                <a:extLst>
                  <a:ext uri="{FF2B5EF4-FFF2-40B4-BE49-F238E27FC236}">
                    <a16:creationId xmlns:a16="http://schemas.microsoft.com/office/drawing/2014/main" id="{272D37B6-578E-498A-A86C-BA012EB2793C}"/>
                  </a:ext>
                </a:extLst>
              </p:cNvPr>
              <p:cNvSpPr txBox="1"/>
              <p:nvPr/>
            </p:nvSpPr>
            <p:spPr>
              <a:xfrm>
                <a:off x="26893003" y="12954456"/>
                <a:ext cx="1472499" cy="535117"/>
              </a:xfrm>
              <a:prstGeom prst="rect">
                <a:avLst/>
              </a:prstGeom>
              <a:noFill/>
            </p:spPr>
            <p:txBody>
              <a:bodyPr wrap="square" rtlCol="0">
                <a:spAutoFit/>
              </a:bodyPr>
              <a:lstStyle/>
              <a:p>
                <a:pPr algn="ctr"/>
                <a:r>
                  <a:rPr lang="en-US" sz="1860" i="1" dirty="0">
                    <a:latin typeface="Times New Roman" panose="02020603050405020304" pitchFamily="18" charset="0"/>
                    <a:cs typeface="Times New Roman" panose="02020603050405020304" pitchFamily="18" charset="0"/>
                  </a:rPr>
                  <a:t>R. </a:t>
                </a:r>
                <a:r>
                  <a:rPr lang="en-US" sz="1860" i="1" dirty="0" err="1">
                    <a:latin typeface="Times New Roman" panose="02020603050405020304" pitchFamily="18" charset="0"/>
                    <a:cs typeface="Times New Roman" panose="02020603050405020304" pitchFamily="18" charset="0"/>
                  </a:rPr>
                  <a:t>palustris</a:t>
                </a:r>
                <a:endParaRPr lang="en-US" sz="1860" i="1" dirty="0">
                  <a:latin typeface="Times New Roman" panose="02020603050405020304" pitchFamily="18" charset="0"/>
                  <a:cs typeface="Times New Roman" panose="02020603050405020304" pitchFamily="18" charset="0"/>
                </a:endParaRPr>
              </a:p>
              <a:p>
                <a:pPr algn="ctr"/>
                <a:r>
                  <a:rPr lang="en-US" sz="1860" dirty="0">
                    <a:latin typeface="Times New Roman" panose="02020603050405020304" pitchFamily="18" charset="0"/>
                    <a:cs typeface="Times New Roman" panose="02020603050405020304" pitchFamily="18" charset="0"/>
                  </a:rPr>
                  <a:t>2I4O</a:t>
                </a:r>
              </a:p>
            </p:txBody>
          </p:sp>
          <p:sp>
            <p:nvSpPr>
              <p:cNvPr id="61" name="TextBox 60">
                <a:extLst>
                  <a:ext uri="{FF2B5EF4-FFF2-40B4-BE49-F238E27FC236}">
                    <a16:creationId xmlns:a16="http://schemas.microsoft.com/office/drawing/2014/main" id="{60FD3A1B-9527-4761-89C7-4838C2E7B7CC}"/>
                  </a:ext>
                </a:extLst>
              </p:cNvPr>
              <p:cNvSpPr txBox="1"/>
              <p:nvPr/>
            </p:nvSpPr>
            <p:spPr>
              <a:xfrm>
                <a:off x="22759955" y="12949916"/>
                <a:ext cx="1461451" cy="664797"/>
              </a:xfrm>
              <a:prstGeom prst="rect">
                <a:avLst/>
              </a:prstGeom>
              <a:noFill/>
            </p:spPr>
            <p:txBody>
              <a:bodyPr wrap="square" rtlCol="0">
                <a:spAutoFit/>
              </a:bodyPr>
              <a:lstStyle/>
              <a:p>
                <a:pPr algn="ctr"/>
                <a:r>
                  <a:rPr lang="en-US" sz="1860" dirty="0">
                    <a:latin typeface="Times New Roman" panose="02020603050405020304" pitchFamily="18" charset="0"/>
                    <a:cs typeface="Times New Roman" panose="02020603050405020304" pitchFamily="18" charset="0"/>
                  </a:rPr>
                  <a:t>Species:</a:t>
                </a:r>
              </a:p>
              <a:p>
                <a:pPr algn="ctr"/>
                <a:r>
                  <a:rPr lang="en-US" sz="1860" dirty="0">
                    <a:latin typeface="Times New Roman" panose="02020603050405020304" pitchFamily="18" charset="0"/>
                    <a:cs typeface="Times New Roman" panose="02020603050405020304" pitchFamily="18" charset="0"/>
                  </a:rPr>
                  <a:t>PDB code:</a:t>
                </a:r>
              </a:p>
            </p:txBody>
          </p:sp>
        </p:grpSp>
        <p:sp>
          <p:nvSpPr>
            <p:cNvPr id="62" name="TextBox 61">
              <a:extLst>
                <a:ext uri="{FF2B5EF4-FFF2-40B4-BE49-F238E27FC236}">
                  <a16:creationId xmlns:a16="http://schemas.microsoft.com/office/drawing/2014/main" id="{C194017A-6937-4835-8EA2-D175224D54A5}"/>
                </a:ext>
              </a:extLst>
            </p:cNvPr>
            <p:cNvSpPr txBox="1"/>
            <p:nvPr/>
          </p:nvSpPr>
          <p:spPr>
            <a:xfrm>
              <a:off x="22616985" y="13871755"/>
              <a:ext cx="2034693" cy="664797"/>
            </a:xfrm>
            <a:prstGeom prst="rect">
              <a:avLst/>
            </a:prstGeom>
            <a:noFill/>
          </p:spPr>
          <p:txBody>
            <a:bodyPr wrap="square" rtlCol="0">
              <a:spAutoFit/>
            </a:bodyPr>
            <a:lstStyle/>
            <a:p>
              <a:pPr algn="ctr"/>
              <a:r>
                <a:rPr lang="en-US" sz="1860" dirty="0">
                  <a:latin typeface="Times New Roman" panose="02020603050405020304" pitchFamily="18" charset="0"/>
                  <a:cs typeface="Times New Roman" panose="02020603050405020304" pitchFamily="18" charset="0"/>
                </a:rPr>
                <a:t>Evolutionary development</a:t>
              </a:r>
            </a:p>
          </p:txBody>
        </p:sp>
        <p:cxnSp>
          <p:nvCxnSpPr>
            <p:cNvPr id="25" name="Straight Arrow Connector 24">
              <a:extLst>
                <a:ext uri="{FF2B5EF4-FFF2-40B4-BE49-F238E27FC236}">
                  <a16:creationId xmlns:a16="http://schemas.microsoft.com/office/drawing/2014/main" id="{C32CBB7E-3B7D-40AF-A0F4-7CC8920D36EB}"/>
                </a:ext>
              </a:extLst>
            </p:cNvPr>
            <p:cNvCxnSpPr>
              <a:cxnSpLocks/>
              <a:stCxn id="62" idx="3"/>
            </p:cNvCxnSpPr>
            <p:nvPr/>
          </p:nvCxnSpPr>
          <p:spPr>
            <a:xfrm>
              <a:off x="24651678" y="14204154"/>
              <a:ext cx="9421933" cy="12288"/>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7" name="Group 6">
            <a:extLst>
              <a:ext uri="{FF2B5EF4-FFF2-40B4-BE49-F238E27FC236}">
                <a16:creationId xmlns:a16="http://schemas.microsoft.com/office/drawing/2014/main" id="{0BEA4760-A57C-466D-B059-9F87CEA71BA0}"/>
              </a:ext>
            </a:extLst>
          </p:cNvPr>
          <p:cNvGrpSpPr/>
          <p:nvPr/>
        </p:nvGrpSpPr>
        <p:grpSpPr>
          <a:xfrm rot="5400000">
            <a:off x="37425200" y="8469416"/>
            <a:ext cx="5365149" cy="3267939"/>
            <a:chOff x="34360751" y="9017800"/>
            <a:chExt cx="4963972" cy="3002546"/>
          </a:xfrm>
        </p:grpSpPr>
        <p:pic>
          <p:nvPicPr>
            <p:cNvPr id="34" name="Picture 33">
              <a:extLst>
                <a:ext uri="{FF2B5EF4-FFF2-40B4-BE49-F238E27FC236}">
                  <a16:creationId xmlns:a16="http://schemas.microsoft.com/office/drawing/2014/main" id="{2F297BE6-07EC-4354-845D-59C046891DD2}"/>
                </a:ext>
              </a:extLst>
            </p:cNvPr>
            <p:cNvPicPr>
              <a:picLocks noChangeAspect="1"/>
            </p:cNvPicPr>
            <p:nvPr/>
          </p:nvPicPr>
          <p:blipFill rotWithShape="1">
            <a:blip r:embed="rId12">
              <a:clrChange>
                <a:clrFrom>
                  <a:srgbClr val="FFFFFF"/>
                </a:clrFrom>
                <a:clrTo>
                  <a:srgbClr val="FFFFFF">
                    <a:alpha val="0"/>
                  </a:srgbClr>
                </a:clrTo>
              </a:clrChange>
            </a:blip>
            <a:srcRect b="965"/>
            <a:stretch/>
          </p:blipFill>
          <p:spPr>
            <a:xfrm rot="16200000">
              <a:off x="35414222" y="8006670"/>
              <a:ext cx="2899372" cy="4921631"/>
            </a:xfrm>
            <a:prstGeom prst="rect">
              <a:avLst/>
            </a:prstGeom>
          </p:spPr>
        </p:pic>
        <p:sp>
          <p:nvSpPr>
            <p:cNvPr id="35" name="Up Arrow 22">
              <a:extLst>
                <a:ext uri="{FF2B5EF4-FFF2-40B4-BE49-F238E27FC236}">
                  <a16:creationId xmlns:a16="http://schemas.microsoft.com/office/drawing/2014/main" id="{CDC5446B-DE49-4A1C-A703-F3863FD31286}"/>
                </a:ext>
              </a:extLst>
            </p:cNvPr>
            <p:cNvSpPr/>
            <p:nvPr/>
          </p:nvSpPr>
          <p:spPr>
            <a:xfrm rot="5400000">
              <a:off x="34998029" y="10916941"/>
              <a:ext cx="418025" cy="1477511"/>
            </a:xfrm>
            <a:custGeom>
              <a:avLst/>
              <a:gdLst>
                <a:gd name="connsiteX0" fmla="*/ 0 w 392707"/>
                <a:gd name="connsiteY0" fmla="*/ 424956 h 1828712"/>
                <a:gd name="connsiteX1" fmla="*/ 196354 w 392707"/>
                <a:gd name="connsiteY1" fmla="*/ 0 h 1828712"/>
                <a:gd name="connsiteX2" fmla="*/ 392707 w 392707"/>
                <a:gd name="connsiteY2" fmla="*/ 424956 h 1828712"/>
                <a:gd name="connsiteX3" fmla="*/ 294530 w 392707"/>
                <a:gd name="connsiteY3" fmla="*/ 424956 h 1828712"/>
                <a:gd name="connsiteX4" fmla="*/ 294530 w 392707"/>
                <a:gd name="connsiteY4" fmla="*/ 1828712 h 1828712"/>
                <a:gd name="connsiteX5" fmla="*/ 98177 w 392707"/>
                <a:gd name="connsiteY5" fmla="*/ 1828712 h 1828712"/>
                <a:gd name="connsiteX6" fmla="*/ 98177 w 392707"/>
                <a:gd name="connsiteY6" fmla="*/ 424956 h 1828712"/>
                <a:gd name="connsiteX7" fmla="*/ 0 w 392707"/>
                <a:gd name="connsiteY7" fmla="*/ 424956 h 1828712"/>
                <a:gd name="connsiteX0" fmla="*/ 0 w 411713"/>
                <a:gd name="connsiteY0" fmla="*/ 424956 h 1828712"/>
                <a:gd name="connsiteX1" fmla="*/ 196354 w 411713"/>
                <a:gd name="connsiteY1" fmla="*/ 0 h 1828712"/>
                <a:gd name="connsiteX2" fmla="*/ 392707 w 411713"/>
                <a:gd name="connsiteY2" fmla="*/ 424956 h 1828712"/>
                <a:gd name="connsiteX3" fmla="*/ 294530 w 411713"/>
                <a:gd name="connsiteY3" fmla="*/ 424956 h 1828712"/>
                <a:gd name="connsiteX4" fmla="*/ 411713 w 411713"/>
                <a:gd name="connsiteY4" fmla="*/ 1091257 h 1828712"/>
                <a:gd name="connsiteX5" fmla="*/ 294530 w 411713"/>
                <a:gd name="connsiteY5" fmla="*/ 1828712 h 1828712"/>
                <a:gd name="connsiteX6" fmla="*/ 98177 w 411713"/>
                <a:gd name="connsiteY6" fmla="*/ 1828712 h 1828712"/>
                <a:gd name="connsiteX7" fmla="*/ 98177 w 411713"/>
                <a:gd name="connsiteY7" fmla="*/ 424956 h 1828712"/>
                <a:gd name="connsiteX8" fmla="*/ 0 w 411713"/>
                <a:gd name="connsiteY8" fmla="*/ 424956 h 1828712"/>
                <a:gd name="connsiteX0" fmla="*/ 0 w 411713"/>
                <a:gd name="connsiteY0" fmla="*/ 424956 h 1828712"/>
                <a:gd name="connsiteX1" fmla="*/ 196354 w 411713"/>
                <a:gd name="connsiteY1" fmla="*/ 0 h 1828712"/>
                <a:gd name="connsiteX2" fmla="*/ 392707 w 411713"/>
                <a:gd name="connsiteY2" fmla="*/ 424956 h 1828712"/>
                <a:gd name="connsiteX3" fmla="*/ 294530 w 411713"/>
                <a:gd name="connsiteY3" fmla="*/ 424956 h 1828712"/>
                <a:gd name="connsiteX4" fmla="*/ 411713 w 411713"/>
                <a:gd name="connsiteY4" fmla="*/ 1091257 h 1828712"/>
                <a:gd name="connsiteX5" fmla="*/ 294530 w 411713"/>
                <a:gd name="connsiteY5" fmla="*/ 1828712 h 1828712"/>
                <a:gd name="connsiteX6" fmla="*/ 98177 w 411713"/>
                <a:gd name="connsiteY6" fmla="*/ 1828712 h 1828712"/>
                <a:gd name="connsiteX7" fmla="*/ 195813 w 411713"/>
                <a:gd name="connsiteY7" fmla="*/ 1015057 h 1828712"/>
                <a:gd name="connsiteX8" fmla="*/ 98177 w 411713"/>
                <a:gd name="connsiteY8" fmla="*/ 424956 h 1828712"/>
                <a:gd name="connsiteX9" fmla="*/ 0 w 411713"/>
                <a:gd name="connsiteY9" fmla="*/ 424956 h 1828712"/>
                <a:gd name="connsiteX0" fmla="*/ 0 w 411713"/>
                <a:gd name="connsiteY0" fmla="*/ 424953 h 1828709"/>
                <a:gd name="connsiteX1" fmla="*/ 132854 w 411713"/>
                <a:gd name="connsiteY1" fmla="*/ 0 h 1828709"/>
                <a:gd name="connsiteX2" fmla="*/ 392707 w 411713"/>
                <a:gd name="connsiteY2" fmla="*/ 424953 h 1828709"/>
                <a:gd name="connsiteX3" fmla="*/ 294530 w 411713"/>
                <a:gd name="connsiteY3" fmla="*/ 424953 h 1828709"/>
                <a:gd name="connsiteX4" fmla="*/ 411713 w 411713"/>
                <a:gd name="connsiteY4" fmla="*/ 1091254 h 1828709"/>
                <a:gd name="connsiteX5" fmla="*/ 294530 w 411713"/>
                <a:gd name="connsiteY5" fmla="*/ 1828709 h 1828709"/>
                <a:gd name="connsiteX6" fmla="*/ 98177 w 411713"/>
                <a:gd name="connsiteY6" fmla="*/ 1828709 h 1828709"/>
                <a:gd name="connsiteX7" fmla="*/ 195813 w 411713"/>
                <a:gd name="connsiteY7" fmla="*/ 1015054 h 1828709"/>
                <a:gd name="connsiteX8" fmla="*/ 98177 w 411713"/>
                <a:gd name="connsiteY8" fmla="*/ 424953 h 1828709"/>
                <a:gd name="connsiteX9" fmla="*/ 0 w 411713"/>
                <a:gd name="connsiteY9" fmla="*/ 424953 h 1828709"/>
                <a:gd name="connsiteX0" fmla="*/ 0 w 411713"/>
                <a:gd name="connsiteY0" fmla="*/ 424953 h 1841286"/>
                <a:gd name="connsiteX1" fmla="*/ 132854 w 411713"/>
                <a:gd name="connsiteY1" fmla="*/ 0 h 1841286"/>
                <a:gd name="connsiteX2" fmla="*/ 392707 w 411713"/>
                <a:gd name="connsiteY2" fmla="*/ 424953 h 1841286"/>
                <a:gd name="connsiteX3" fmla="*/ 294530 w 411713"/>
                <a:gd name="connsiteY3" fmla="*/ 424953 h 1841286"/>
                <a:gd name="connsiteX4" fmla="*/ 411713 w 411713"/>
                <a:gd name="connsiteY4" fmla="*/ 1091254 h 1841286"/>
                <a:gd name="connsiteX5" fmla="*/ 330495 w 411713"/>
                <a:gd name="connsiteY5" fmla="*/ 1841286 h 1841286"/>
                <a:gd name="connsiteX6" fmla="*/ 98177 w 411713"/>
                <a:gd name="connsiteY6" fmla="*/ 1828709 h 1841286"/>
                <a:gd name="connsiteX7" fmla="*/ 195813 w 411713"/>
                <a:gd name="connsiteY7" fmla="*/ 1015054 h 1841286"/>
                <a:gd name="connsiteX8" fmla="*/ 98177 w 411713"/>
                <a:gd name="connsiteY8" fmla="*/ 424953 h 1841286"/>
                <a:gd name="connsiteX9" fmla="*/ 0 w 411713"/>
                <a:gd name="connsiteY9" fmla="*/ 424953 h 1841286"/>
                <a:gd name="connsiteX0" fmla="*/ 0 w 411713"/>
                <a:gd name="connsiteY0" fmla="*/ 417746 h 1834079"/>
                <a:gd name="connsiteX1" fmla="*/ 76517 w 411713"/>
                <a:gd name="connsiteY1" fmla="*/ 0 h 1834079"/>
                <a:gd name="connsiteX2" fmla="*/ 392707 w 411713"/>
                <a:gd name="connsiteY2" fmla="*/ 417746 h 1834079"/>
                <a:gd name="connsiteX3" fmla="*/ 294530 w 411713"/>
                <a:gd name="connsiteY3" fmla="*/ 417746 h 1834079"/>
                <a:gd name="connsiteX4" fmla="*/ 411713 w 411713"/>
                <a:gd name="connsiteY4" fmla="*/ 1084047 h 1834079"/>
                <a:gd name="connsiteX5" fmla="*/ 330495 w 411713"/>
                <a:gd name="connsiteY5" fmla="*/ 1834079 h 1834079"/>
                <a:gd name="connsiteX6" fmla="*/ 98177 w 411713"/>
                <a:gd name="connsiteY6" fmla="*/ 1821502 h 1834079"/>
                <a:gd name="connsiteX7" fmla="*/ 195813 w 411713"/>
                <a:gd name="connsiteY7" fmla="*/ 1007847 h 1834079"/>
                <a:gd name="connsiteX8" fmla="*/ 98177 w 411713"/>
                <a:gd name="connsiteY8" fmla="*/ 417746 h 1834079"/>
                <a:gd name="connsiteX9" fmla="*/ 0 w 411713"/>
                <a:gd name="connsiteY9" fmla="*/ 417746 h 1834079"/>
                <a:gd name="connsiteX0" fmla="*/ 0 w 408697"/>
                <a:gd name="connsiteY0" fmla="*/ 486071 h 1834079"/>
                <a:gd name="connsiteX1" fmla="*/ 73501 w 408697"/>
                <a:gd name="connsiteY1" fmla="*/ 0 h 1834079"/>
                <a:gd name="connsiteX2" fmla="*/ 389691 w 408697"/>
                <a:gd name="connsiteY2" fmla="*/ 417746 h 1834079"/>
                <a:gd name="connsiteX3" fmla="*/ 291514 w 408697"/>
                <a:gd name="connsiteY3" fmla="*/ 417746 h 1834079"/>
                <a:gd name="connsiteX4" fmla="*/ 408697 w 408697"/>
                <a:gd name="connsiteY4" fmla="*/ 1084047 h 1834079"/>
                <a:gd name="connsiteX5" fmla="*/ 327479 w 408697"/>
                <a:gd name="connsiteY5" fmla="*/ 1834079 h 1834079"/>
                <a:gd name="connsiteX6" fmla="*/ 95161 w 408697"/>
                <a:gd name="connsiteY6" fmla="*/ 1821502 h 1834079"/>
                <a:gd name="connsiteX7" fmla="*/ 192797 w 408697"/>
                <a:gd name="connsiteY7" fmla="*/ 1007847 h 1834079"/>
                <a:gd name="connsiteX8" fmla="*/ 95161 w 408697"/>
                <a:gd name="connsiteY8" fmla="*/ 417746 h 1834079"/>
                <a:gd name="connsiteX9" fmla="*/ 0 w 408697"/>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08697 w 440659"/>
                <a:gd name="connsiteY4" fmla="*/ 1084047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659" h="1834079">
                  <a:moveTo>
                    <a:pt x="0" y="486071"/>
                  </a:moveTo>
                  <a:lnTo>
                    <a:pt x="73501" y="0"/>
                  </a:lnTo>
                  <a:lnTo>
                    <a:pt x="440659" y="502838"/>
                  </a:lnTo>
                  <a:lnTo>
                    <a:pt x="291514" y="417746"/>
                  </a:lnTo>
                  <a:cubicBezTo>
                    <a:pt x="292476" y="635612"/>
                    <a:pt x="363311" y="608475"/>
                    <a:pt x="420685" y="1088239"/>
                  </a:cubicBezTo>
                  <a:cubicBezTo>
                    <a:pt x="395722" y="1742611"/>
                    <a:pt x="358548" y="1585466"/>
                    <a:pt x="327479" y="1834079"/>
                  </a:cubicBezTo>
                  <a:lnTo>
                    <a:pt x="95161" y="1821502"/>
                  </a:lnTo>
                  <a:cubicBezTo>
                    <a:pt x="203617" y="1548524"/>
                    <a:pt x="245117" y="1604348"/>
                    <a:pt x="232365" y="1048593"/>
                  </a:cubicBezTo>
                  <a:cubicBezTo>
                    <a:pt x="198570" y="663098"/>
                    <a:pt x="127706" y="614446"/>
                    <a:pt x="95161" y="417746"/>
                  </a:cubicBezTo>
                  <a:lnTo>
                    <a:pt x="0" y="486071"/>
                  </a:lnTo>
                  <a:close/>
                </a:path>
              </a:pathLst>
            </a:custGeom>
            <a:gradFill flip="none" rotWithShape="1">
              <a:gsLst>
                <a:gs pos="0">
                  <a:srgbClr val="26269F"/>
                </a:gs>
                <a:gs pos="50000">
                  <a:schemeClr val="bg1"/>
                </a:gs>
                <a:gs pos="100000">
                  <a:srgbClr val="E14747"/>
                </a:gs>
              </a:gsLst>
              <a:lin ang="5400000" scaled="1"/>
              <a:tileRect/>
            </a:gra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6" name="Up Arrow 22">
              <a:extLst>
                <a:ext uri="{FF2B5EF4-FFF2-40B4-BE49-F238E27FC236}">
                  <a16:creationId xmlns:a16="http://schemas.microsoft.com/office/drawing/2014/main" id="{4009FE0E-2256-4D61-A350-1267F77E2730}"/>
                </a:ext>
              </a:extLst>
            </p:cNvPr>
            <p:cNvSpPr/>
            <p:nvPr/>
          </p:nvSpPr>
          <p:spPr>
            <a:xfrm rot="16200000" flipH="1">
              <a:off x="36835489" y="11196902"/>
              <a:ext cx="418026" cy="1228861"/>
            </a:xfrm>
            <a:custGeom>
              <a:avLst/>
              <a:gdLst>
                <a:gd name="connsiteX0" fmla="*/ 0 w 392707"/>
                <a:gd name="connsiteY0" fmla="*/ 424956 h 1828712"/>
                <a:gd name="connsiteX1" fmla="*/ 196354 w 392707"/>
                <a:gd name="connsiteY1" fmla="*/ 0 h 1828712"/>
                <a:gd name="connsiteX2" fmla="*/ 392707 w 392707"/>
                <a:gd name="connsiteY2" fmla="*/ 424956 h 1828712"/>
                <a:gd name="connsiteX3" fmla="*/ 294530 w 392707"/>
                <a:gd name="connsiteY3" fmla="*/ 424956 h 1828712"/>
                <a:gd name="connsiteX4" fmla="*/ 294530 w 392707"/>
                <a:gd name="connsiteY4" fmla="*/ 1828712 h 1828712"/>
                <a:gd name="connsiteX5" fmla="*/ 98177 w 392707"/>
                <a:gd name="connsiteY5" fmla="*/ 1828712 h 1828712"/>
                <a:gd name="connsiteX6" fmla="*/ 98177 w 392707"/>
                <a:gd name="connsiteY6" fmla="*/ 424956 h 1828712"/>
                <a:gd name="connsiteX7" fmla="*/ 0 w 392707"/>
                <a:gd name="connsiteY7" fmla="*/ 424956 h 1828712"/>
                <a:gd name="connsiteX0" fmla="*/ 0 w 411713"/>
                <a:gd name="connsiteY0" fmla="*/ 424956 h 1828712"/>
                <a:gd name="connsiteX1" fmla="*/ 196354 w 411713"/>
                <a:gd name="connsiteY1" fmla="*/ 0 h 1828712"/>
                <a:gd name="connsiteX2" fmla="*/ 392707 w 411713"/>
                <a:gd name="connsiteY2" fmla="*/ 424956 h 1828712"/>
                <a:gd name="connsiteX3" fmla="*/ 294530 w 411713"/>
                <a:gd name="connsiteY3" fmla="*/ 424956 h 1828712"/>
                <a:gd name="connsiteX4" fmla="*/ 411713 w 411713"/>
                <a:gd name="connsiteY4" fmla="*/ 1091257 h 1828712"/>
                <a:gd name="connsiteX5" fmla="*/ 294530 w 411713"/>
                <a:gd name="connsiteY5" fmla="*/ 1828712 h 1828712"/>
                <a:gd name="connsiteX6" fmla="*/ 98177 w 411713"/>
                <a:gd name="connsiteY6" fmla="*/ 1828712 h 1828712"/>
                <a:gd name="connsiteX7" fmla="*/ 98177 w 411713"/>
                <a:gd name="connsiteY7" fmla="*/ 424956 h 1828712"/>
                <a:gd name="connsiteX8" fmla="*/ 0 w 411713"/>
                <a:gd name="connsiteY8" fmla="*/ 424956 h 1828712"/>
                <a:gd name="connsiteX0" fmla="*/ 0 w 411713"/>
                <a:gd name="connsiteY0" fmla="*/ 424956 h 1828712"/>
                <a:gd name="connsiteX1" fmla="*/ 196354 w 411713"/>
                <a:gd name="connsiteY1" fmla="*/ 0 h 1828712"/>
                <a:gd name="connsiteX2" fmla="*/ 392707 w 411713"/>
                <a:gd name="connsiteY2" fmla="*/ 424956 h 1828712"/>
                <a:gd name="connsiteX3" fmla="*/ 294530 w 411713"/>
                <a:gd name="connsiteY3" fmla="*/ 424956 h 1828712"/>
                <a:gd name="connsiteX4" fmla="*/ 411713 w 411713"/>
                <a:gd name="connsiteY4" fmla="*/ 1091257 h 1828712"/>
                <a:gd name="connsiteX5" fmla="*/ 294530 w 411713"/>
                <a:gd name="connsiteY5" fmla="*/ 1828712 h 1828712"/>
                <a:gd name="connsiteX6" fmla="*/ 98177 w 411713"/>
                <a:gd name="connsiteY6" fmla="*/ 1828712 h 1828712"/>
                <a:gd name="connsiteX7" fmla="*/ 195813 w 411713"/>
                <a:gd name="connsiteY7" fmla="*/ 1015057 h 1828712"/>
                <a:gd name="connsiteX8" fmla="*/ 98177 w 411713"/>
                <a:gd name="connsiteY8" fmla="*/ 424956 h 1828712"/>
                <a:gd name="connsiteX9" fmla="*/ 0 w 411713"/>
                <a:gd name="connsiteY9" fmla="*/ 424956 h 1828712"/>
                <a:gd name="connsiteX0" fmla="*/ 0 w 411713"/>
                <a:gd name="connsiteY0" fmla="*/ 424953 h 1828709"/>
                <a:gd name="connsiteX1" fmla="*/ 132854 w 411713"/>
                <a:gd name="connsiteY1" fmla="*/ 0 h 1828709"/>
                <a:gd name="connsiteX2" fmla="*/ 392707 w 411713"/>
                <a:gd name="connsiteY2" fmla="*/ 424953 h 1828709"/>
                <a:gd name="connsiteX3" fmla="*/ 294530 w 411713"/>
                <a:gd name="connsiteY3" fmla="*/ 424953 h 1828709"/>
                <a:gd name="connsiteX4" fmla="*/ 411713 w 411713"/>
                <a:gd name="connsiteY4" fmla="*/ 1091254 h 1828709"/>
                <a:gd name="connsiteX5" fmla="*/ 294530 w 411713"/>
                <a:gd name="connsiteY5" fmla="*/ 1828709 h 1828709"/>
                <a:gd name="connsiteX6" fmla="*/ 98177 w 411713"/>
                <a:gd name="connsiteY6" fmla="*/ 1828709 h 1828709"/>
                <a:gd name="connsiteX7" fmla="*/ 195813 w 411713"/>
                <a:gd name="connsiteY7" fmla="*/ 1015054 h 1828709"/>
                <a:gd name="connsiteX8" fmla="*/ 98177 w 411713"/>
                <a:gd name="connsiteY8" fmla="*/ 424953 h 1828709"/>
                <a:gd name="connsiteX9" fmla="*/ 0 w 411713"/>
                <a:gd name="connsiteY9" fmla="*/ 424953 h 1828709"/>
                <a:gd name="connsiteX0" fmla="*/ 0 w 411713"/>
                <a:gd name="connsiteY0" fmla="*/ 424953 h 1841286"/>
                <a:gd name="connsiteX1" fmla="*/ 132854 w 411713"/>
                <a:gd name="connsiteY1" fmla="*/ 0 h 1841286"/>
                <a:gd name="connsiteX2" fmla="*/ 392707 w 411713"/>
                <a:gd name="connsiteY2" fmla="*/ 424953 h 1841286"/>
                <a:gd name="connsiteX3" fmla="*/ 294530 w 411713"/>
                <a:gd name="connsiteY3" fmla="*/ 424953 h 1841286"/>
                <a:gd name="connsiteX4" fmla="*/ 411713 w 411713"/>
                <a:gd name="connsiteY4" fmla="*/ 1091254 h 1841286"/>
                <a:gd name="connsiteX5" fmla="*/ 330495 w 411713"/>
                <a:gd name="connsiteY5" fmla="*/ 1841286 h 1841286"/>
                <a:gd name="connsiteX6" fmla="*/ 98177 w 411713"/>
                <a:gd name="connsiteY6" fmla="*/ 1828709 h 1841286"/>
                <a:gd name="connsiteX7" fmla="*/ 195813 w 411713"/>
                <a:gd name="connsiteY7" fmla="*/ 1015054 h 1841286"/>
                <a:gd name="connsiteX8" fmla="*/ 98177 w 411713"/>
                <a:gd name="connsiteY8" fmla="*/ 424953 h 1841286"/>
                <a:gd name="connsiteX9" fmla="*/ 0 w 411713"/>
                <a:gd name="connsiteY9" fmla="*/ 424953 h 1841286"/>
                <a:gd name="connsiteX0" fmla="*/ 0 w 411713"/>
                <a:gd name="connsiteY0" fmla="*/ 417746 h 1834079"/>
                <a:gd name="connsiteX1" fmla="*/ 76517 w 411713"/>
                <a:gd name="connsiteY1" fmla="*/ 0 h 1834079"/>
                <a:gd name="connsiteX2" fmla="*/ 392707 w 411713"/>
                <a:gd name="connsiteY2" fmla="*/ 417746 h 1834079"/>
                <a:gd name="connsiteX3" fmla="*/ 294530 w 411713"/>
                <a:gd name="connsiteY3" fmla="*/ 417746 h 1834079"/>
                <a:gd name="connsiteX4" fmla="*/ 411713 w 411713"/>
                <a:gd name="connsiteY4" fmla="*/ 1084047 h 1834079"/>
                <a:gd name="connsiteX5" fmla="*/ 330495 w 411713"/>
                <a:gd name="connsiteY5" fmla="*/ 1834079 h 1834079"/>
                <a:gd name="connsiteX6" fmla="*/ 98177 w 411713"/>
                <a:gd name="connsiteY6" fmla="*/ 1821502 h 1834079"/>
                <a:gd name="connsiteX7" fmla="*/ 195813 w 411713"/>
                <a:gd name="connsiteY7" fmla="*/ 1007847 h 1834079"/>
                <a:gd name="connsiteX8" fmla="*/ 98177 w 411713"/>
                <a:gd name="connsiteY8" fmla="*/ 417746 h 1834079"/>
                <a:gd name="connsiteX9" fmla="*/ 0 w 411713"/>
                <a:gd name="connsiteY9" fmla="*/ 417746 h 1834079"/>
                <a:gd name="connsiteX0" fmla="*/ 0 w 408697"/>
                <a:gd name="connsiteY0" fmla="*/ 486071 h 1834079"/>
                <a:gd name="connsiteX1" fmla="*/ 73501 w 408697"/>
                <a:gd name="connsiteY1" fmla="*/ 0 h 1834079"/>
                <a:gd name="connsiteX2" fmla="*/ 389691 w 408697"/>
                <a:gd name="connsiteY2" fmla="*/ 417746 h 1834079"/>
                <a:gd name="connsiteX3" fmla="*/ 291514 w 408697"/>
                <a:gd name="connsiteY3" fmla="*/ 417746 h 1834079"/>
                <a:gd name="connsiteX4" fmla="*/ 408697 w 408697"/>
                <a:gd name="connsiteY4" fmla="*/ 1084047 h 1834079"/>
                <a:gd name="connsiteX5" fmla="*/ 327479 w 408697"/>
                <a:gd name="connsiteY5" fmla="*/ 1834079 h 1834079"/>
                <a:gd name="connsiteX6" fmla="*/ 95161 w 408697"/>
                <a:gd name="connsiteY6" fmla="*/ 1821502 h 1834079"/>
                <a:gd name="connsiteX7" fmla="*/ 192797 w 408697"/>
                <a:gd name="connsiteY7" fmla="*/ 1007847 h 1834079"/>
                <a:gd name="connsiteX8" fmla="*/ 95161 w 408697"/>
                <a:gd name="connsiteY8" fmla="*/ 417746 h 1834079"/>
                <a:gd name="connsiteX9" fmla="*/ 0 w 408697"/>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08697 w 440659"/>
                <a:gd name="connsiteY4" fmla="*/ 1084047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192797 w 440659"/>
                <a:gd name="connsiteY7" fmla="*/ 1007847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 name="connsiteX0" fmla="*/ 0 w 440659"/>
                <a:gd name="connsiteY0" fmla="*/ 486071 h 1834079"/>
                <a:gd name="connsiteX1" fmla="*/ 73501 w 440659"/>
                <a:gd name="connsiteY1" fmla="*/ 0 h 1834079"/>
                <a:gd name="connsiteX2" fmla="*/ 440659 w 440659"/>
                <a:gd name="connsiteY2" fmla="*/ 502838 h 1834079"/>
                <a:gd name="connsiteX3" fmla="*/ 291514 w 440659"/>
                <a:gd name="connsiteY3" fmla="*/ 417746 h 1834079"/>
                <a:gd name="connsiteX4" fmla="*/ 420685 w 440659"/>
                <a:gd name="connsiteY4" fmla="*/ 1088239 h 1834079"/>
                <a:gd name="connsiteX5" fmla="*/ 327479 w 440659"/>
                <a:gd name="connsiteY5" fmla="*/ 1834079 h 1834079"/>
                <a:gd name="connsiteX6" fmla="*/ 95161 w 440659"/>
                <a:gd name="connsiteY6" fmla="*/ 1821502 h 1834079"/>
                <a:gd name="connsiteX7" fmla="*/ 232365 w 440659"/>
                <a:gd name="connsiteY7" fmla="*/ 1048593 h 1834079"/>
                <a:gd name="connsiteX8" fmla="*/ 95161 w 440659"/>
                <a:gd name="connsiteY8" fmla="*/ 417746 h 1834079"/>
                <a:gd name="connsiteX9" fmla="*/ 0 w 440659"/>
                <a:gd name="connsiteY9" fmla="*/ 486071 h 183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659" h="1834079">
                  <a:moveTo>
                    <a:pt x="0" y="486071"/>
                  </a:moveTo>
                  <a:lnTo>
                    <a:pt x="73501" y="0"/>
                  </a:lnTo>
                  <a:lnTo>
                    <a:pt x="440659" y="502838"/>
                  </a:lnTo>
                  <a:lnTo>
                    <a:pt x="291514" y="417746"/>
                  </a:lnTo>
                  <a:cubicBezTo>
                    <a:pt x="292476" y="635612"/>
                    <a:pt x="363311" y="608475"/>
                    <a:pt x="420685" y="1088239"/>
                  </a:cubicBezTo>
                  <a:cubicBezTo>
                    <a:pt x="395722" y="1742611"/>
                    <a:pt x="358548" y="1585466"/>
                    <a:pt x="327479" y="1834079"/>
                  </a:cubicBezTo>
                  <a:lnTo>
                    <a:pt x="95161" y="1821502"/>
                  </a:lnTo>
                  <a:cubicBezTo>
                    <a:pt x="203617" y="1548524"/>
                    <a:pt x="245117" y="1604348"/>
                    <a:pt x="232365" y="1048593"/>
                  </a:cubicBezTo>
                  <a:cubicBezTo>
                    <a:pt x="198570" y="663098"/>
                    <a:pt x="127706" y="614446"/>
                    <a:pt x="95161" y="417746"/>
                  </a:cubicBezTo>
                  <a:lnTo>
                    <a:pt x="0" y="486071"/>
                  </a:lnTo>
                  <a:close/>
                </a:path>
              </a:pathLst>
            </a:custGeom>
            <a:gradFill flip="none" rotWithShape="1">
              <a:gsLst>
                <a:gs pos="0">
                  <a:srgbClr val="26269F"/>
                </a:gs>
                <a:gs pos="50000">
                  <a:schemeClr val="bg1"/>
                </a:gs>
                <a:gs pos="100000">
                  <a:srgbClr val="E14747"/>
                </a:gs>
              </a:gsLst>
              <a:lin ang="5400000" scaled="1"/>
              <a:tileRect/>
            </a:gra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4" name="TextBox 63">
              <a:extLst>
                <a:ext uri="{FF2B5EF4-FFF2-40B4-BE49-F238E27FC236}">
                  <a16:creationId xmlns:a16="http://schemas.microsoft.com/office/drawing/2014/main" id="{9CCCDE7C-1DCC-456D-809C-35173E43CDC7}"/>
                </a:ext>
              </a:extLst>
            </p:cNvPr>
            <p:cNvSpPr txBox="1"/>
            <p:nvPr/>
          </p:nvSpPr>
          <p:spPr>
            <a:xfrm rot="16200000">
              <a:off x="33895111" y="9680904"/>
              <a:ext cx="1269834" cy="338554"/>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INS Domain</a:t>
              </a:r>
            </a:p>
          </p:txBody>
        </p:sp>
        <p:sp>
          <p:nvSpPr>
            <p:cNvPr id="65" name="TextBox 64">
              <a:extLst>
                <a:ext uri="{FF2B5EF4-FFF2-40B4-BE49-F238E27FC236}">
                  <a16:creationId xmlns:a16="http://schemas.microsoft.com/office/drawing/2014/main" id="{F44742F2-624A-4451-97AD-1A35D70F4062}"/>
                </a:ext>
              </a:extLst>
            </p:cNvPr>
            <p:cNvSpPr txBox="1"/>
            <p:nvPr/>
          </p:nvSpPr>
          <p:spPr>
            <a:xfrm rot="16200000">
              <a:off x="37777067" y="11067952"/>
              <a:ext cx="1269834"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Catalytic Domain</a:t>
              </a:r>
            </a:p>
          </p:txBody>
        </p:sp>
      </p:grpSp>
      <p:pic>
        <p:nvPicPr>
          <p:cNvPr id="400" name="Picture 4" descr="U+21CB.svg">
            <a:extLst>
              <a:ext uri="{FF2B5EF4-FFF2-40B4-BE49-F238E27FC236}">
                <a16:creationId xmlns:a16="http://schemas.microsoft.com/office/drawing/2014/main" id="{0373C57E-4415-4C6E-8A6F-75944004B6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798099" y="9229117"/>
            <a:ext cx="291706" cy="210028"/>
          </a:xfrm>
          <a:prstGeom prst="rect">
            <a:avLst/>
          </a:prstGeom>
          <a:noFill/>
          <a:extLst>
            <a:ext uri="{909E8E84-426E-40DD-AFC4-6F175D3DCCD1}">
              <a14:hiddenFill xmlns:a14="http://schemas.microsoft.com/office/drawing/2010/main">
                <a:solidFill>
                  <a:srgbClr val="FFFFFF"/>
                </a:solidFill>
              </a14:hiddenFill>
            </a:ext>
          </a:extLst>
        </p:spPr>
      </p:pic>
      <p:sp>
        <p:nvSpPr>
          <p:cNvPr id="427" name="TextBox 426">
            <a:extLst>
              <a:ext uri="{FF2B5EF4-FFF2-40B4-BE49-F238E27FC236}">
                <a16:creationId xmlns:a16="http://schemas.microsoft.com/office/drawing/2014/main" id="{D8F0C61E-3C31-4F06-8D1B-D1AF08F6ACC4}"/>
              </a:ext>
            </a:extLst>
          </p:cNvPr>
          <p:cNvSpPr txBox="1"/>
          <p:nvPr/>
        </p:nvSpPr>
        <p:spPr>
          <a:xfrm>
            <a:off x="31048319" y="22965340"/>
            <a:ext cx="10935109" cy="7571303"/>
          </a:xfrm>
          <a:prstGeom prst="rect">
            <a:avLst/>
          </a:prstGeom>
          <a:noFill/>
          <a:ln>
            <a:solidFill>
              <a:srgbClr val="407EB1"/>
            </a:solidFill>
          </a:ln>
        </p:spPr>
        <p:txBody>
          <a:bodyPr wrap="square" rtlCol="0">
            <a:spAutoFit/>
          </a:bodyPr>
          <a:lstStyle/>
          <a:p>
            <a:pPr algn="ctr"/>
            <a:r>
              <a:rPr lang="en-US" b="1" dirty="0">
                <a:latin typeface="Times New Roman"/>
                <a:cs typeface="Times New Roman"/>
              </a:rPr>
              <a:t>Conclusions</a:t>
            </a:r>
          </a:p>
          <a:p>
            <a:pPr marL="342900" indent="-342900">
              <a:buFont typeface="Arial" panose="020B0604020202020204" pitchFamily="34" charset="0"/>
              <a:buChar char="•"/>
            </a:pPr>
            <a:r>
              <a:rPr lang="en-US" dirty="0">
                <a:latin typeface="Times New Roman"/>
                <a:cs typeface="Times New Roman"/>
              </a:rPr>
              <a:t>All species exhibit similar structural dynamics in precursor complex formation.</a:t>
            </a:r>
          </a:p>
          <a:p>
            <a:pPr marL="342900" indent="-342900">
              <a:buFont typeface="Arial" panose="020B0604020202020204" pitchFamily="34" charset="0"/>
              <a:buChar char="•"/>
            </a:pPr>
            <a:r>
              <a:rPr lang="en-US" dirty="0">
                <a:latin typeface="Times New Roman"/>
                <a:cs typeface="Times New Roman"/>
              </a:rPr>
              <a:t>The RMSD measurement exhibited reduced backbone flexibility for both active sites of</a:t>
            </a:r>
            <a:r>
              <a:rPr lang="en-US" i="1" dirty="0">
                <a:latin typeface="Times New Roman"/>
                <a:cs typeface="Times New Roman"/>
              </a:rPr>
              <a:t> </a:t>
            </a:r>
            <a:r>
              <a:rPr lang="en-US" i="1" dirty="0" err="1">
                <a:latin typeface="Times New Roman"/>
                <a:cs typeface="Times New Roman"/>
              </a:rPr>
              <a:t>Rp</a:t>
            </a:r>
            <a:r>
              <a:rPr lang="en-US" i="1" dirty="0">
                <a:latin typeface="Times New Roman"/>
                <a:cs typeface="Times New Roman"/>
              </a:rPr>
              <a:t> </a:t>
            </a:r>
            <a:r>
              <a:rPr lang="en-US" dirty="0" err="1">
                <a:latin typeface="Times New Roman"/>
                <a:cs typeface="Times New Roman"/>
              </a:rPr>
              <a:t>ProRS</a:t>
            </a:r>
            <a:r>
              <a:rPr lang="en-US" dirty="0">
                <a:latin typeface="Times New Roman"/>
                <a:cs typeface="Times New Roman"/>
              </a:rPr>
              <a:t> compared to </a:t>
            </a:r>
            <a:r>
              <a:rPr lang="en-US" i="1" dirty="0" err="1">
                <a:latin typeface="Times New Roman"/>
                <a:cs typeface="Times New Roman"/>
              </a:rPr>
              <a:t>Ef</a:t>
            </a:r>
            <a:r>
              <a:rPr lang="en-US" dirty="0">
                <a:latin typeface="Times New Roman"/>
                <a:cs typeface="Times New Roman"/>
              </a:rPr>
              <a:t> </a:t>
            </a:r>
            <a:r>
              <a:rPr lang="en-US" dirty="0" err="1">
                <a:latin typeface="Times New Roman"/>
                <a:cs typeface="Times New Roman"/>
              </a:rPr>
              <a:t>ProRS</a:t>
            </a:r>
            <a:endParaRPr lang="en-US"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latin typeface="Times New Roman"/>
                <a:cs typeface="Times New Roman"/>
              </a:rPr>
              <a:t>In previous studies, the removal of ATP and Proline from the active site pocket has been shown to correlate with INS domain movement away from the active site pocket</a:t>
            </a:r>
            <a:endParaRPr lang="en-US"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latin typeface="Times New Roman"/>
                <a:cs typeface="Times New Roman"/>
              </a:rPr>
              <a:t>Removal of ATP and its associated charge resulted in minimal interference to the INS domain movement. This indicates Proline play a significantly greater role in INS movement than initially thought</a:t>
            </a:r>
          </a:p>
          <a:p>
            <a:pPr marL="342900" indent="-342900">
              <a:buFont typeface="Arial" panose="020B0604020202020204" pitchFamily="34" charset="0"/>
              <a:buChar char="•"/>
            </a:pPr>
            <a:r>
              <a:rPr lang="en-US" dirty="0">
                <a:latin typeface="Times New Roman"/>
                <a:cs typeface="Times New Roman"/>
              </a:rPr>
              <a:t>Phylogeny suggests a significant difference between eukaryotic and bacterial/archaic </a:t>
            </a:r>
            <a:r>
              <a:rPr lang="en-US" dirty="0" err="1">
                <a:latin typeface="Times New Roman"/>
                <a:cs typeface="Times New Roman"/>
              </a:rPr>
              <a:t>ProRS</a:t>
            </a:r>
            <a:endParaRPr lang="en-US" dirty="0">
              <a:latin typeface="Times New Roman"/>
              <a:cs typeface="Times New Roman"/>
            </a:endParaRPr>
          </a:p>
          <a:p>
            <a:pPr marL="342900" indent="-342900">
              <a:buFont typeface="Arial" panose="020B0604020202020204" pitchFamily="34" charset="0"/>
              <a:buChar char="•"/>
            </a:pPr>
            <a:r>
              <a:rPr lang="en-US" dirty="0">
                <a:latin typeface="Times New Roman"/>
                <a:cs typeface="Times New Roman"/>
              </a:rPr>
              <a:t>The insertion domain is exclusive to bacterial species of </a:t>
            </a:r>
            <a:r>
              <a:rPr lang="en-US" dirty="0" err="1">
                <a:latin typeface="Times New Roman"/>
                <a:cs typeface="Times New Roman"/>
              </a:rPr>
              <a:t>ProRS</a:t>
            </a:r>
            <a:r>
              <a:rPr lang="en-US" dirty="0">
                <a:latin typeface="Times New Roman"/>
                <a:cs typeface="Times New Roman"/>
              </a:rPr>
              <a:t> in the given sample</a:t>
            </a:r>
          </a:p>
          <a:p>
            <a:endParaRPr lang="en-US" sz="2000" dirty="0">
              <a:latin typeface="Times New Roman"/>
              <a:cs typeface="Times New Roman"/>
            </a:endParaRPr>
          </a:p>
          <a:p>
            <a:pPr algn="ctr"/>
            <a:endParaRPr lang="en-US" sz="2000" b="1" dirty="0">
              <a:latin typeface="Times New Roman"/>
              <a:cs typeface="Times New Roman"/>
            </a:endParaRPr>
          </a:p>
          <a:p>
            <a:pPr algn="ctr"/>
            <a:endParaRPr lang="en-US" sz="2000" b="1" dirty="0">
              <a:latin typeface="Times New Roman"/>
              <a:cs typeface="Times New Roman"/>
            </a:endParaRPr>
          </a:p>
          <a:p>
            <a:pPr algn="ctr"/>
            <a:endParaRPr lang="en-US" sz="2000" b="1" dirty="0">
              <a:latin typeface="Times New Roman"/>
              <a:cs typeface="Times New Roman"/>
            </a:endParaRPr>
          </a:p>
          <a:p>
            <a:pPr algn="ctr"/>
            <a:endParaRPr lang="en-US" sz="2000" b="1" dirty="0">
              <a:latin typeface="Times New Roman"/>
              <a:cs typeface="Times New Roman"/>
            </a:endParaRPr>
          </a:p>
          <a:p>
            <a:pPr algn="ctr"/>
            <a:endParaRPr lang="en-US" sz="2000" b="1" dirty="0">
              <a:latin typeface="Times New Roman"/>
              <a:cs typeface="Times New Roman"/>
            </a:endParaRPr>
          </a:p>
          <a:p>
            <a:pPr algn="ctr"/>
            <a:endParaRPr lang="en-US" sz="2000" b="1" dirty="0">
              <a:latin typeface="Times New Roman"/>
              <a:cs typeface="Times New Roman"/>
            </a:endParaRPr>
          </a:p>
          <a:p>
            <a:pPr algn="ctr"/>
            <a:endParaRPr lang="en-US" sz="2000" b="1" dirty="0">
              <a:latin typeface="Times New Roman"/>
              <a:cs typeface="Times New Roman"/>
            </a:endParaRPr>
          </a:p>
          <a:p>
            <a:pPr algn="ctr"/>
            <a:endParaRPr lang="en-US" sz="2000" b="1" dirty="0">
              <a:latin typeface="Times New Roman"/>
              <a:cs typeface="Times New Roman"/>
            </a:endParaRPr>
          </a:p>
          <a:p>
            <a:pPr algn="ctr"/>
            <a:r>
              <a:rPr lang="en-US" b="1" dirty="0">
                <a:latin typeface="Times New Roman"/>
                <a:cs typeface="Times New Roman"/>
              </a:rPr>
              <a:t>Future Directions</a:t>
            </a:r>
          </a:p>
          <a:p>
            <a:pPr marL="342900" indent="-342900">
              <a:buFont typeface="Arial" panose="020B0604020202020204" pitchFamily="34" charset="0"/>
              <a:buChar char="•"/>
            </a:pPr>
            <a:r>
              <a:rPr lang="en-US" dirty="0">
                <a:latin typeface="Times New Roman"/>
                <a:cs typeface="Times New Roman"/>
              </a:rPr>
              <a:t>Finish umbrella sampling with </a:t>
            </a:r>
            <a:r>
              <a:rPr lang="en-US" i="1" dirty="0">
                <a:latin typeface="Times New Roman"/>
                <a:cs typeface="Times New Roman"/>
              </a:rPr>
              <a:t>Tt</a:t>
            </a:r>
            <a:r>
              <a:rPr lang="en-US" dirty="0">
                <a:latin typeface="Times New Roman"/>
                <a:cs typeface="Times New Roman"/>
              </a:rPr>
              <a:t> and </a:t>
            </a:r>
            <a:r>
              <a:rPr lang="en-US" i="1" dirty="0">
                <a:latin typeface="Times New Roman"/>
                <a:cs typeface="Times New Roman"/>
              </a:rPr>
              <a:t>Hs</a:t>
            </a:r>
            <a:r>
              <a:rPr lang="en-US" dirty="0">
                <a:latin typeface="Times New Roman"/>
                <a:cs typeface="Times New Roman"/>
              </a:rPr>
              <a:t> </a:t>
            </a:r>
            <a:r>
              <a:rPr lang="en-US" dirty="0" err="1">
                <a:latin typeface="Times New Roman"/>
                <a:cs typeface="Times New Roman"/>
              </a:rPr>
              <a:t>ProRS</a:t>
            </a:r>
            <a:r>
              <a:rPr lang="en-US" dirty="0">
                <a:latin typeface="Times New Roman"/>
                <a:cs typeface="Times New Roman"/>
              </a:rPr>
              <a:t> with cysteines in Zn binding domain de-protonated for proper Zn</a:t>
            </a:r>
            <a:r>
              <a:rPr lang="en-US" baseline="30000" dirty="0">
                <a:latin typeface="Times New Roman"/>
                <a:cs typeface="Times New Roman"/>
              </a:rPr>
              <a:t>2+</a:t>
            </a:r>
            <a:r>
              <a:rPr lang="en-US" dirty="0">
                <a:latin typeface="Times New Roman"/>
                <a:cs typeface="Times New Roman"/>
              </a:rPr>
              <a:t> binding</a:t>
            </a:r>
          </a:p>
          <a:p>
            <a:pPr marL="342900" indent="-342900">
              <a:buFont typeface="Arial" panose="020B0604020202020204" pitchFamily="34" charset="0"/>
              <a:buChar char="•"/>
            </a:pPr>
            <a:r>
              <a:rPr lang="en-US" dirty="0">
                <a:latin typeface="Times New Roman"/>
                <a:cs typeface="Times New Roman"/>
              </a:rPr>
              <a:t>Compare the dynamics between the variable third domains from different species</a:t>
            </a:r>
          </a:p>
          <a:p>
            <a:pPr marL="342900" indent="-342900">
              <a:buFont typeface="Arial" panose="020B0604020202020204" pitchFamily="34" charset="0"/>
              <a:buChar char="•"/>
            </a:pPr>
            <a:r>
              <a:rPr lang="en-US" dirty="0">
                <a:latin typeface="Times New Roman"/>
                <a:cs typeface="Times New Roman"/>
              </a:rPr>
              <a:t>Investigate the role of net dipole moment through the active site pocket</a:t>
            </a:r>
          </a:p>
          <a:p>
            <a:pPr marL="342900" indent="-342900">
              <a:buFont typeface="Arial" panose="020B0604020202020204" pitchFamily="34" charset="0"/>
              <a:buChar char="•"/>
            </a:pPr>
            <a:r>
              <a:rPr lang="en-US" dirty="0">
                <a:latin typeface="Times New Roman"/>
                <a:cs typeface="Times New Roman"/>
              </a:rPr>
              <a:t>Observe the changes to electric fields through the active site pocket during simulation</a:t>
            </a:r>
          </a:p>
          <a:p>
            <a:pPr marL="342900" indent="-342900">
              <a:buFont typeface="Arial" panose="020B0604020202020204" pitchFamily="34" charset="0"/>
              <a:buChar char="•"/>
            </a:pPr>
            <a:r>
              <a:rPr lang="en-US" dirty="0">
                <a:latin typeface="Times New Roman"/>
                <a:cs typeface="Times New Roman"/>
              </a:rPr>
              <a:t>Investigate the significance of the insertion domain present in bacterial </a:t>
            </a:r>
            <a:r>
              <a:rPr lang="en-US" dirty="0" err="1">
                <a:latin typeface="Times New Roman"/>
                <a:cs typeface="Times New Roman"/>
              </a:rPr>
              <a:t>ProRS</a:t>
            </a:r>
            <a:endParaRPr lang="en-US" dirty="0">
              <a:latin typeface="Times New Roman"/>
              <a:cs typeface="Times New Roman"/>
            </a:endParaRPr>
          </a:p>
        </p:txBody>
      </p:sp>
      <p:sp>
        <p:nvSpPr>
          <p:cNvPr id="428" name="Title 1">
            <a:extLst>
              <a:ext uri="{FF2B5EF4-FFF2-40B4-BE49-F238E27FC236}">
                <a16:creationId xmlns:a16="http://schemas.microsoft.com/office/drawing/2014/main" id="{EF430A1C-E250-4387-98A0-C1EADCF96F91}"/>
              </a:ext>
            </a:extLst>
          </p:cNvPr>
          <p:cNvSpPr txBox="1">
            <a:spLocks/>
          </p:cNvSpPr>
          <p:nvPr/>
        </p:nvSpPr>
        <p:spPr>
          <a:xfrm>
            <a:off x="31017896" y="33358434"/>
            <a:ext cx="10940697" cy="640080"/>
          </a:xfrm>
          <a:prstGeom prst="rect">
            <a:avLst/>
          </a:prstGeom>
          <a:noFill/>
          <a:ln>
            <a:solidFill>
              <a:srgbClr val="407EB1"/>
            </a:solidFill>
          </a:ln>
        </p:spPr>
        <p:txBody>
          <a:bodyPr vert="horz" lIns="91440" tIns="45720" rIns="91440" bIns="45720" rtlCol="0" anchor="b">
            <a:noAutofit/>
          </a:bodyPr>
          <a:lstStyle>
            <a:lvl1pPr algn="ctr" defTabSz="4206240" rtl="0" eaLnBrk="1" latinLnBrk="0" hangingPunct="1">
              <a:lnSpc>
                <a:spcPct val="90000"/>
              </a:lnSpc>
              <a:spcBef>
                <a:spcPct val="0"/>
              </a:spcBef>
              <a:buNone/>
              <a:defRPr sz="27600" kern="1200">
                <a:solidFill>
                  <a:schemeClr val="tx1"/>
                </a:solidFill>
                <a:latin typeface="+mj-lt"/>
                <a:ea typeface="+mj-ea"/>
                <a:cs typeface="+mj-cs"/>
              </a:defRPr>
            </a:lvl1pPr>
          </a:lstStyle>
          <a:p>
            <a:pPr>
              <a:lnSpc>
                <a:spcPct val="150000"/>
              </a:lnSpc>
            </a:pPr>
            <a:r>
              <a:rPr lang="en-US" sz="3600" b="1" dirty="0">
                <a:latin typeface="Times New Roman" panose="02020603050405020304" pitchFamily="18" charset="0"/>
                <a:cs typeface="Times New Roman" panose="02020603050405020304" pitchFamily="18" charset="0"/>
              </a:rPr>
              <a:t>References</a:t>
            </a:r>
            <a:endParaRPr lang="en-US" sz="3600" dirty="0">
              <a:latin typeface="Times New Roman" panose="02020603050405020304" pitchFamily="18" charset="0"/>
              <a:cs typeface="Times New Roman" panose="02020603050405020304" pitchFamily="18" charset="0"/>
            </a:endParaRPr>
          </a:p>
        </p:txBody>
      </p:sp>
      <p:sp>
        <p:nvSpPr>
          <p:cNvPr id="63" name="Title 1">
            <a:extLst>
              <a:ext uri="{FF2B5EF4-FFF2-40B4-BE49-F238E27FC236}">
                <a16:creationId xmlns:a16="http://schemas.microsoft.com/office/drawing/2014/main" id="{448EEAF9-4E26-4513-9677-A9088342CB92}"/>
              </a:ext>
            </a:extLst>
          </p:cNvPr>
          <p:cNvSpPr txBox="1">
            <a:spLocks/>
          </p:cNvSpPr>
          <p:nvPr/>
        </p:nvSpPr>
        <p:spPr>
          <a:xfrm>
            <a:off x="31030958" y="30629093"/>
            <a:ext cx="10951796" cy="640080"/>
          </a:xfrm>
          <a:prstGeom prst="rect">
            <a:avLst/>
          </a:prstGeom>
          <a:noFill/>
          <a:ln>
            <a:solidFill>
              <a:srgbClr val="407EB1"/>
            </a:solidFill>
          </a:ln>
        </p:spPr>
        <p:txBody>
          <a:bodyPr vert="horz" lIns="91440" tIns="45720" rIns="91440" bIns="45720" rtlCol="0" anchor="b">
            <a:noAutofit/>
          </a:bodyPr>
          <a:lstStyle>
            <a:lvl1pPr algn="ctr" defTabSz="4206240" rtl="0" eaLnBrk="1" latinLnBrk="0" hangingPunct="1">
              <a:lnSpc>
                <a:spcPct val="90000"/>
              </a:lnSpc>
              <a:spcBef>
                <a:spcPct val="0"/>
              </a:spcBef>
              <a:buNone/>
              <a:defRPr sz="27600" kern="1200">
                <a:solidFill>
                  <a:schemeClr val="tx1"/>
                </a:solidFill>
                <a:latin typeface="+mj-lt"/>
                <a:ea typeface="+mj-ea"/>
                <a:cs typeface="+mj-cs"/>
              </a:defRPr>
            </a:lvl1pPr>
          </a:lstStyle>
          <a:p>
            <a:pPr>
              <a:lnSpc>
                <a:spcPct val="150000"/>
              </a:lnSpc>
            </a:pPr>
            <a:r>
              <a:rPr lang="en-US" sz="3600" b="1" dirty="0">
                <a:latin typeface="Times New Roman" panose="02020603050405020304" pitchFamily="18" charset="0"/>
                <a:cs typeface="Times New Roman" panose="02020603050405020304" pitchFamily="18" charset="0"/>
              </a:rPr>
              <a:t>Acknowledgements</a:t>
            </a:r>
            <a:endParaRPr lang="en-US" sz="3600" dirty="0">
              <a:latin typeface="Times New Roman" panose="02020603050405020304" pitchFamily="18" charset="0"/>
              <a:cs typeface="Times New Roman" panose="02020603050405020304" pitchFamily="18" charset="0"/>
            </a:endParaRPr>
          </a:p>
        </p:txBody>
      </p:sp>
      <p:sp>
        <p:nvSpPr>
          <p:cNvPr id="67" name="TextBox 66">
            <a:extLst>
              <a:ext uri="{FF2B5EF4-FFF2-40B4-BE49-F238E27FC236}">
                <a16:creationId xmlns:a16="http://schemas.microsoft.com/office/drawing/2014/main" id="{60CF262D-C375-44CC-B65C-E0BAED8E3F1F}"/>
              </a:ext>
            </a:extLst>
          </p:cNvPr>
          <p:cNvSpPr txBox="1"/>
          <p:nvPr/>
        </p:nvSpPr>
        <p:spPr>
          <a:xfrm>
            <a:off x="73382" y="14805626"/>
            <a:ext cx="10912620" cy="640080"/>
          </a:xfrm>
          <a:prstGeom prst="rect">
            <a:avLst/>
          </a:prstGeom>
          <a:noFill/>
          <a:ln>
            <a:solidFill>
              <a:srgbClr val="00D07C"/>
            </a:solidFill>
          </a:ln>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Theory</a:t>
            </a:r>
          </a:p>
        </p:txBody>
      </p:sp>
      <p:graphicFrame>
        <p:nvGraphicFramePr>
          <p:cNvPr id="69" name="Diagram 68">
            <a:extLst>
              <a:ext uri="{FF2B5EF4-FFF2-40B4-BE49-F238E27FC236}">
                <a16:creationId xmlns:a16="http://schemas.microsoft.com/office/drawing/2014/main" id="{55EC275E-9098-47CC-A7BA-4CDBA2F35BFC}"/>
              </a:ext>
            </a:extLst>
          </p:cNvPr>
          <p:cNvGraphicFramePr/>
          <p:nvPr>
            <p:extLst>
              <p:ext uri="{D42A27DB-BD31-4B8C-83A1-F6EECF244321}">
                <p14:modId xmlns:p14="http://schemas.microsoft.com/office/powerpoint/2010/main" val="2111130758"/>
              </p:ext>
            </p:extLst>
          </p:nvPr>
        </p:nvGraphicFramePr>
        <p:xfrm>
          <a:off x="11292073" y="15626674"/>
          <a:ext cx="11715985" cy="5100001"/>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pic>
        <p:nvPicPr>
          <p:cNvPr id="70" name="Picture 69">
            <a:extLst>
              <a:ext uri="{FF2B5EF4-FFF2-40B4-BE49-F238E27FC236}">
                <a16:creationId xmlns:a16="http://schemas.microsoft.com/office/drawing/2014/main" id="{DFEEA451-1149-40E0-BAB2-D233131B79B3}"/>
              </a:ext>
            </a:extLst>
          </p:cNvPr>
          <p:cNvPicPr>
            <a:picLocks noChangeAspect="1"/>
          </p:cNvPicPr>
          <p:nvPr/>
        </p:nvPicPr>
        <p:blipFill>
          <a:blip r:embed="rId19">
            <a:clrChange>
              <a:clrFrom>
                <a:srgbClr val="000000"/>
              </a:clrFrom>
              <a:clrTo>
                <a:srgbClr val="000000">
                  <a:alpha val="0"/>
                </a:srgbClr>
              </a:clrTo>
            </a:clrChange>
          </a:blip>
          <a:stretch>
            <a:fillRect/>
          </a:stretch>
        </p:blipFill>
        <p:spPr>
          <a:xfrm rot="7049359">
            <a:off x="20851623" y="14996493"/>
            <a:ext cx="2183359" cy="2874041"/>
          </a:xfrm>
          <a:prstGeom prst="rect">
            <a:avLst/>
          </a:prstGeom>
        </p:spPr>
      </p:pic>
      <p:pic>
        <p:nvPicPr>
          <p:cNvPr id="72" name="Picture 71">
            <a:extLst>
              <a:ext uri="{FF2B5EF4-FFF2-40B4-BE49-F238E27FC236}">
                <a16:creationId xmlns:a16="http://schemas.microsoft.com/office/drawing/2014/main" id="{54C789C8-BA55-4F8D-AE96-D0BD1193FC1F}"/>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1159579" y="19330263"/>
            <a:ext cx="2619352" cy="2699699"/>
          </a:xfrm>
          <a:prstGeom prst="rect">
            <a:avLst/>
          </a:prstGeom>
        </p:spPr>
      </p:pic>
      <p:sp>
        <p:nvSpPr>
          <p:cNvPr id="8" name="Arrow: Right 7">
            <a:extLst>
              <a:ext uri="{FF2B5EF4-FFF2-40B4-BE49-F238E27FC236}">
                <a16:creationId xmlns:a16="http://schemas.microsoft.com/office/drawing/2014/main" id="{FE86B3FD-B500-4B30-AA08-6484C8A0B9C0}"/>
              </a:ext>
            </a:extLst>
          </p:cNvPr>
          <p:cNvSpPr/>
          <p:nvPr/>
        </p:nvSpPr>
        <p:spPr>
          <a:xfrm>
            <a:off x="22759955" y="19995010"/>
            <a:ext cx="681263" cy="662809"/>
          </a:xfrm>
          <a:prstGeom prst="rightArrow">
            <a:avLst/>
          </a:prstGeom>
          <a:solidFill>
            <a:srgbClr val="D5E3CF">
              <a:alpha val="90000"/>
            </a:srgbClr>
          </a:solidFill>
          <a:ln>
            <a:solidFill>
              <a:schemeClr val="accent5">
                <a:tint val="40000"/>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pic>
        <p:nvPicPr>
          <p:cNvPr id="1026" name="Picture 2" descr="Image result for uwec logo">
            <a:extLst>
              <a:ext uri="{FF2B5EF4-FFF2-40B4-BE49-F238E27FC236}">
                <a16:creationId xmlns:a16="http://schemas.microsoft.com/office/drawing/2014/main" id="{59F63276-CF39-4E17-BAE8-2CAB53FDAF2B}"/>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20656" y="4566536"/>
            <a:ext cx="4629940" cy="124886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acs logo">
            <a:extLst>
              <a:ext uri="{FF2B5EF4-FFF2-40B4-BE49-F238E27FC236}">
                <a16:creationId xmlns:a16="http://schemas.microsoft.com/office/drawing/2014/main" id="{8CA63A17-7D26-46D6-81FE-8A8F4546FB26}"/>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189254" y="3757194"/>
            <a:ext cx="2552490" cy="241777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8AACC3BF-666C-4E2F-B579-3C75E512C01B}"/>
              </a:ext>
            </a:extLst>
          </p:cNvPr>
          <p:cNvGrpSpPr/>
          <p:nvPr/>
        </p:nvGrpSpPr>
        <p:grpSpPr>
          <a:xfrm>
            <a:off x="31017896" y="31361623"/>
            <a:ext cx="10935992" cy="1969145"/>
            <a:chOff x="31020622" y="33205637"/>
            <a:chExt cx="11009376" cy="1969145"/>
          </a:xfrm>
        </p:grpSpPr>
        <p:sp>
          <p:nvSpPr>
            <p:cNvPr id="66" name="Title 1">
              <a:extLst>
                <a:ext uri="{FF2B5EF4-FFF2-40B4-BE49-F238E27FC236}">
                  <a16:creationId xmlns:a16="http://schemas.microsoft.com/office/drawing/2014/main" id="{0F626A9E-23BE-4AB2-8C3A-7608359BF777}"/>
                </a:ext>
              </a:extLst>
            </p:cNvPr>
            <p:cNvSpPr txBox="1">
              <a:spLocks/>
            </p:cNvSpPr>
            <p:nvPr/>
          </p:nvSpPr>
          <p:spPr>
            <a:xfrm>
              <a:off x="31020622" y="33205637"/>
              <a:ext cx="11009376" cy="1969145"/>
            </a:xfrm>
            <a:prstGeom prst="rect">
              <a:avLst/>
            </a:prstGeom>
            <a:noFill/>
            <a:ln>
              <a:solidFill>
                <a:srgbClr val="407EB1"/>
              </a:solidFill>
            </a:ln>
          </p:spPr>
          <p:txBody>
            <a:bodyPr vert="horz" lIns="91440" tIns="45720" rIns="91440" bIns="45720" rtlCol="0" anchor="t">
              <a:noAutofit/>
            </a:bodyPr>
            <a:lstStyle>
              <a:lvl1pPr algn="ctr" defTabSz="4206240" rtl="0" eaLnBrk="1" latinLnBrk="0" hangingPunct="1">
                <a:lnSpc>
                  <a:spcPct val="90000"/>
                </a:lnSpc>
                <a:spcBef>
                  <a:spcPct val="0"/>
                </a:spcBef>
                <a:buNone/>
                <a:defRPr sz="27600" kern="1200">
                  <a:solidFill>
                    <a:schemeClr val="tx1"/>
                  </a:solidFill>
                  <a:latin typeface="+mj-lt"/>
                  <a:ea typeface="+mj-ea"/>
                  <a:cs typeface="+mj-cs"/>
                </a:defRPr>
              </a:lvl1pPr>
            </a:lstStyle>
            <a:p>
              <a:pPr marL="457200" indent="-457200" algn="l">
                <a:buFont typeface="Arial"/>
                <a:buChar char="•"/>
              </a:pPr>
              <a:r>
                <a:rPr lang="en-US" sz="1860" dirty="0">
                  <a:latin typeface="Times New Roman"/>
                  <a:cs typeface="Times New Roman"/>
                </a:rPr>
                <a:t>National Institute of Health</a:t>
              </a:r>
            </a:p>
            <a:p>
              <a:pPr marL="457200" indent="-457200" algn="l">
                <a:buFont typeface="Arial"/>
                <a:buChar char="•"/>
              </a:pPr>
              <a:r>
                <a:rPr lang="en-US" sz="1860" dirty="0">
                  <a:latin typeface="Times New Roman"/>
                  <a:cs typeface="Times New Roman"/>
                </a:rPr>
                <a:t>UWEC Office of Research and Sponsored Activities</a:t>
              </a:r>
            </a:p>
            <a:p>
              <a:pPr marL="457200" indent="-457200" algn="l">
                <a:buFont typeface="Arial"/>
                <a:buChar char="•"/>
              </a:pPr>
              <a:r>
                <a:rPr lang="en-US" sz="1860" dirty="0">
                  <a:latin typeface="Times New Roman"/>
                  <a:cs typeface="Times New Roman"/>
                </a:rPr>
                <a:t>American Chemical Society</a:t>
              </a:r>
            </a:p>
            <a:p>
              <a:pPr marL="457200" indent="-457200" algn="l">
                <a:buFont typeface="Arial"/>
                <a:buChar char="•"/>
              </a:pPr>
              <a:r>
                <a:rPr lang="en-US" sz="1860" dirty="0">
                  <a:latin typeface="Times New Roman"/>
                  <a:cs typeface="Times New Roman"/>
                </a:rPr>
                <a:t>UWEC </a:t>
              </a:r>
              <a:r>
                <a:rPr lang="en-US" sz="1860" dirty="0" err="1">
                  <a:latin typeface="Times New Roman"/>
                  <a:cs typeface="Times New Roman"/>
                </a:rPr>
                <a:t>Blugold</a:t>
              </a:r>
              <a:r>
                <a:rPr lang="en-US" sz="1860" dirty="0">
                  <a:latin typeface="Times New Roman"/>
                  <a:cs typeface="Times New Roman"/>
                </a:rPr>
                <a:t> Supercomputing Cluster</a:t>
              </a:r>
            </a:p>
            <a:p>
              <a:pPr marL="457200" indent="-457200" algn="l">
                <a:buFont typeface="Arial"/>
                <a:buChar char="•"/>
              </a:pPr>
              <a:r>
                <a:rPr lang="en-US" sz="1860" dirty="0">
                  <a:latin typeface="Times New Roman"/>
                  <a:cs typeface="Times New Roman"/>
                </a:rPr>
                <a:t>UWEC Chemistry Department</a:t>
              </a:r>
            </a:p>
            <a:p>
              <a:pPr marL="457200" indent="-457200" algn="l">
                <a:buFont typeface="Arial"/>
                <a:buChar char="•"/>
              </a:pPr>
              <a:r>
                <a:rPr lang="en-US" sz="1860" dirty="0">
                  <a:latin typeface="Times New Roman"/>
                  <a:cs typeface="Times New Roman"/>
                </a:rPr>
                <a:t>UWEC Learning and Technology Center</a:t>
              </a:r>
            </a:p>
            <a:p>
              <a:pPr marL="457200" indent="-457200" algn="l">
                <a:buFont typeface="Arial"/>
                <a:buChar char="•"/>
              </a:pPr>
              <a:r>
                <a:rPr lang="en-US" sz="1860" dirty="0">
                  <a:latin typeface="Times New Roman"/>
                  <a:cs typeface="Times New Roman"/>
                </a:rPr>
                <a:t>Hati-Bhattacharyya lab group</a:t>
              </a:r>
              <a:endParaRPr lang="en-US" sz="1860" dirty="0">
                <a:latin typeface="Times New Roman" panose="02020603050405020304" pitchFamily="18" charset="0"/>
                <a:cs typeface="Times New Roman" panose="02020603050405020304" pitchFamily="18" charset="0"/>
              </a:endParaRPr>
            </a:p>
          </p:txBody>
        </p:sp>
        <p:pic>
          <p:nvPicPr>
            <p:cNvPr id="9" name="Picture 8" descr="Image result for nih logo">
              <a:extLst>
                <a:ext uri="{FF2B5EF4-FFF2-40B4-BE49-F238E27FC236}">
                  <a16:creationId xmlns:a16="http://schemas.microsoft.com/office/drawing/2014/main" id="{0DBDA8EA-8E4C-4496-8C2F-06184DA95DCD}"/>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7268158" y="33364823"/>
              <a:ext cx="4473586" cy="1610491"/>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Rectangle 20">
            <a:extLst>
              <a:ext uri="{FF2B5EF4-FFF2-40B4-BE49-F238E27FC236}">
                <a16:creationId xmlns:a16="http://schemas.microsoft.com/office/drawing/2014/main" id="{9001C5D9-47F7-4C77-9D8D-24FB595252B9}"/>
              </a:ext>
            </a:extLst>
          </p:cNvPr>
          <p:cNvSpPr/>
          <p:nvPr/>
        </p:nvSpPr>
        <p:spPr>
          <a:xfrm>
            <a:off x="38493827" y="13426308"/>
            <a:ext cx="3461882" cy="1200329"/>
          </a:xfrm>
          <a:prstGeom prst="rect">
            <a:avLst/>
          </a:prstGeom>
          <a:solidFill>
            <a:schemeClr val="accent1">
              <a:lumMod val="75000"/>
            </a:schemeClr>
          </a:solidFill>
          <a:ln w="9525">
            <a:solidFill>
              <a:schemeClr val="accent1"/>
            </a:solidFill>
          </a:ln>
          <a:effectLst>
            <a:glow rad="139700">
              <a:schemeClr val="accent1">
                <a:satMod val="175000"/>
                <a:alpha val="40000"/>
              </a:schemeClr>
            </a:glow>
          </a:effectLst>
        </p:spPr>
        <p:txBody>
          <a:bodyPr wrap="square">
            <a:spAutoFit/>
          </a:bodyPr>
          <a:lstStyle/>
          <a:p>
            <a:r>
              <a:rPr lang="en-US" sz="2400" b="1" dirty="0">
                <a:solidFill>
                  <a:schemeClr val="bg1"/>
                </a:solidFill>
                <a:latin typeface="Times New Roman" panose="02020603050405020304" pitchFamily="18" charset="0"/>
                <a:cs typeface="Times New Roman" panose="02020603050405020304" pitchFamily="18" charset="0"/>
              </a:rPr>
              <a:t>Objective:</a:t>
            </a:r>
            <a:r>
              <a:rPr lang="en-US" sz="2400" dirty="0">
                <a:solidFill>
                  <a:schemeClr val="bg1"/>
                </a:solidFill>
                <a:latin typeface="Times New Roman" panose="02020603050405020304" pitchFamily="18" charset="0"/>
                <a:cs typeface="Times New Roman" panose="02020603050405020304" pitchFamily="18" charset="0"/>
              </a:rPr>
              <a:t> Investigate the role of structurally distinct domains on catalysis. </a:t>
            </a:r>
            <a:endParaRPr lang="en-US" sz="2400" b="1" dirty="0">
              <a:solidFill>
                <a:schemeClr val="bg1"/>
              </a:solidFill>
              <a:latin typeface="Times New Roman" panose="02020603050405020304" pitchFamily="18" charset="0"/>
              <a:cs typeface="Times New Roman" panose="02020603050405020304" pitchFamily="18" charset="0"/>
            </a:endParaRPr>
          </a:p>
        </p:txBody>
      </p:sp>
      <p:graphicFrame>
        <p:nvGraphicFramePr>
          <p:cNvPr id="26" name="Object 25">
            <a:extLst>
              <a:ext uri="{FF2B5EF4-FFF2-40B4-BE49-F238E27FC236}">
                <a16:creationId xmlns:a16="http://schemas.microsoft.com/office/drawing/2014/main" id="{D82F1FF4-21A0-46BE-98AC-4B6AE22BCD43}"/>
              </a:ext>
            </a:extLst>
          </p:cNvPr>
          <p:cNvGraphicFramePr>
            <a:graphicFrameLocks noChangeAspect="1"/>
          </p:cNvGraphicFramePr>
          <p:nvPr>
            <p:extLst>
              <p:ext uri="{D42A27DB-BD31-4B8C-83A1-F6EECF244321}">
                <p14:modId xmlns:p14="http://schemas.microsoft.com/office/powerpoint/2010/main" val="3382714374"/>
              </p:ext>
            </p:extLst>
          </p:nvPr>
        </p:nvGraphicFramePr>
        <p:xfrm>
          <a:off x="8578850" y="4505325"/>
          <a:ext cx="114300" cy="177800"/>
        </p:xfrm>
        <a:graphic>
          <a:graphicData uri="http://schemas.openxmlformats.org/presentationml/2006/ole">
            <mc:AlternateContent xmlns:mc="http://schemas.openxmlformats.org/markup-compatibility/2006">
              <mc:Choice xmlns:v="urn:schemas-microsoft-com:vml" Requires="v">
                <p:oleObj spid="_x0000_s1182" name="Equation" r:id="rId24" imgW="114120" imgH="177480" progId="Equation.DSMT4">
                  <p:embed/>
                </p:oleObj>
              </mc:Choice>
              <mc:Fallback>
                <p:oleObj name="Equation" r:id="rId24" imgW="114120" imgH="177480" progId="Equation.DSMT4">
                  <p:embed/>
                  <p:pic>
                    <p:nvPicPr>
                      <p:cNvPr id="26" name="Object 25">
                        <a:extLst>
                          <a:ext uri="{FF2B5EF4-FFF2-40B4-BE49-F238E27FC236}">
                            <a16:creationId xmlns:a16="http://schemas.microsoft.com/office/drawing/2014/main" id="{D82F1FF4-21A0-46BE-98AC-4B6AE22BCD43}"/>
                          </a:ext>
                        </a:extLst>
                      </p:cNvPr>
                      <p:cNvPicPr/>
                      <p:nvPr/>
                    </p:nvPicPr>
                    <p:blipFill>
                      <a:blip r:embed="rId25"/>
                      <a:stretch>
                        <a:fillRect/>
                      </a:stretch>
                    </p:blipFill>
                    <p:spPr>
                      <a:xfrm>
                        <a:off x="8578850" y="4505325"/>
                        <a:ext cx="114300" cy="177800"/>
                      </a:xfrm>
                      <a:prstGeom prst="rect">
                        <a:avLst/>
                      </a:prstGeom>
                    </p:spPr>
                  </p:pic>
                </p:oleObj>
              </mc:Fallback>
            </mc:AlternateContent>
          </a:graphicData>
        </a:graphic>
      </p:graphicFrame>
      <p:graphicFrame>
        <p:nvGraphicFramePr>
          <p:cNvPr id="226" name="Object 225">
            <a:extLst>
              <a:ext uri="{FF2B5EF4-FFF2-40B4-BE49-F238E27FC236}">
                <a16:creationId xmlns:a16="http://schemas.microsoft.com/office/drawing/2014/main" id="{7929EF56-D4A9-4134-BD3B-0F574AEA8A44}"/>
              </a:ext>
            </a:extLst>
          </p:cNvPr>
          <p:cNvGraphicFramePr>
            <a:graphicFrameLocks noChangeAspect="1"/>
          </p:cNvGraphicFramePr>
          <p:nvPr>
            <p:extLst>
              <p:ext uri="{D42A27DB-BD31-4B8C-83A1-F6EECF244321}">
                <p14:modId xmlns:p14="http://schemas.microsoft.com/office/powerpoint/2010/main" val="3181741390"/>
              </p:ext>
            </p:extLst>
          </p:nvPr>
        </p:nvGraphicFramePr>
        <p:xfrm>
          <a:off x="14203978" y="20746831"/>
          <a:ext cx="19791476" cy="1150110"/>
        </p:xfrm>
        <a:graphic>
          <a:graphicData uri="http://schemas.openxmlformats.org/presentationml/2006/ole">
            <mc:AlternateContent xmlns:mc="http://schemas.openxmlformats.org/markup-compatibility/2006">
              <mc:Choice xmlns:v="urn:schemas-microsoft-com:vml" Requires="v">
                <p:oleObj spid="_x0000_s1183" name="Equation" r:id="rId26" imgW="8788320" imgH="609480" progId="Equation.DSMT4">
                  <p:embed/>
                </p:oleObj>
              </mc:Choice>
              <mc:Fallback>
                <p:oleObj name="Equation" r:id="rId26" imgW="8788320" imgH="609480" progId="Equation.DSMT4">
                  <p:embed/>
                  <p:pic>
                    <p:nvPicPr>
                      <p:cNvPr id="226" name="Object 225">
                        <a:extLst>
                          <a:ext uri="{FF2B5EF4-FFF2-40B4-BE49-F238E27FC236}">
                            <a16:creationId xmlns:a16="http://schemas.microsoft.com/office/drawing/2014/main" id="{7929EF56-D4A9-4134-BD3B-0F574AEA8A44}"/>
                          </a:ext>
                        </a:extLst>
                      </p:cNvPr>
                      <p:cNvPicPr/>
                      <p:nvPr/>
                    </p:nvPicPr>
                    <p:blipFill>
                      <a:blip r:embed="rId27"/>
                      <a:stretch>
                        <a:fillRect/>
                      </a:stretch>
                    </p:blipFill>
                    <p:spPr>
                      <a:xfrm>
                        <a:off x="14203978" y="20746831"/>
                        <a:ext cx="19791476" cy="1150110"/>
                      </a:xfrm>
                      <a:prstGeom prst="rect">
                        <a:avLst/>
                      </a:prstGeom>
                    </p:spPr>
                  </p:pic>
                </p:oleObj>
              </mc:Fallback>
            </mc:AlternateContent>
          </a:graphicData>
        </a:graphic>
      </p:graphicFrame>
      <p:sp>
        <p:nvSpPr>
          <p:cNvPr id="247" name="TextBox 246">
            <a:extLst>
              <a:ext uri="{FF2B5EF4-FFF2-40B4-BE49-F238E27FC236}">
                <a16:creationId xmlns:a16="http://schemas.microsoft.com/office/drawing/2014/main" id="{45A3BAEF-346D-401D-92CB-976A011A2814}"/>
              </a:ext>
            </a:extLst>
          </p:cNvPr>
          <p:cNvSpPr txBox="1"/>
          <p:nvPr/>
        </p:nvSpPr>
        <p:spPr>
          <a:xfrm>
            <a:off x="22803741" y="7280057"/>
            <a:ext cx="2512226" cy="646331"/>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“Eukaryote-like” ProRSs</a:t>
            </a:r>
          </a:p>
          <a:p>
            <a:r>
              <a:rPr lang="en-US"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T. Thermophilus</a:t>
            </a:r>
            <a:r>
              <a:rPr lang="en-US" dirty="0">
                <a:latin typeface="Times New Roman" panose="02020603050405020304" pitchFamily="18" charset="0"/>
                <a:cs typeface="Times New Roman" panose="02020603050405020304" pitchFamily="18" charset="0"/>
              </a:rPr>
              <a:t>)</a:t>
            </a:r>
          </a:p>
        </p:txBody>
      </p:sp>
      <p:grpSp>
        <p:nvGrpSpPr>
          <p:cNvPr id="253" name="Group 252">
            <a:extLst>
              <a:ext uri="{FF2B5EF4-FFF2-40B4-BE49-F238E27FC236}">
                <a16:creationId xmlns:a16="http://schemas.microsoft.com/office/drawing/2014/main" id="{F63EF601-A7A0-4D58-A4A9-B64D0C700BE9}"/>
              </a:ext>
            </a:extLst>
          </p:cNvPr>
          <p:cNvGrpSpPr/>
          <p:nvPr/>
        </p:nvGrpSpPr>
        <p:grpSpPr>
          <a:xfrm>
            <a:off x="23164883" y="8046676"/>
            <a:ext cx="11456625" cy="4835497"/>
            <a:chOff x="24014721" y="9653771"/>
            <a:chExt cx="10104391" cy="3608712"/>
          </a:xfrm>
        </p:grpSpPr>
        <p:sp>
          <p:nvSpPr>
            <p:cNvPr id="41" name="TextBox 40">
              <a:extLst>
                <a:ext uri="{FF2B5EF4-FFF2-40B4-BE49-F238E27FC236}">
                  <a16:creationId xmlns:a16="http://schemas.microsoft.com/office/drawing/2014/main" id="{B5918DE8-59A2-4217-8CA8-6DD07C0C8697}"/>
                </a:ext>
              </a:extLst>
            </p:cNvPr>
            <p:cNvSpPr txBox="1"/>
            <p:nvPr/>
          </p:nvSpPr>
          <p:spPr>
            <a:xfrm>
              <a:off x="30130826" y="12367062"/>
              <a:ext cx="2464756" cy="664797"/>
            </a:xfrm>
            <a:prstGeom prst="rect">
              <a:avLst/>
            </a:prstGeom>
            <a:noFill/>
          </p:spPr>
          <p:txBody>
            <a:bodyPr wrap="square" rtlCol="0">
              <a:spAutoFit/>
            </a:bodyPr>
            <a:lstStyle/>
            <a:p>
              <a:pPr algn="ctr"/>
              <a:r>
                <a:rPr lang="en-US" sz="1860" dirty="0">
                  <a:solidFill>
                    <a:srgbClr val="407EB1"/>
                  </a:solidFill>
                  <a:latin typeface="Times New Roman" panose="02020603050405020304" pitchFamily="18" charset="0"/>
                  <a:cs typeface="Times New Roman" panose="02020603050405020304" pitchFamily="18" charset="0"/>
                </a:rPr>
                <a:t>Anti Codon Binding Domain</a:t>
              </a:r>
            </a:p>
          </p:txBody>
        </p:sp>
        <p:grpSp>
          <p:nvGrpSpPr>
            <p:cNvPr id="252" name="Group 251">
              <a:extLst>
                <a:ext uri="{FF2B5EF4-FFF2-40B4-BE49-F238E27FC236}">
                  <a16:creationId xmlns:a16="http://schemas.microsoft.com/office/drawing/2014/main" id="{75FB6101-57A7-4A0A-9DF6-912F0C6FE312}"/>
                </a:ext>
              </a:extLst>
            </p:cNvPr>
            <p:cNvGrpSpPr/>
            <p:nvPr/>
          </p:nvGrpSpPr>
          <p:grpSpPr>
            <a:xfrm>
              <a:off x="24014721" y="9653771"/>
              <a:ext cx="10104391" cy="3608712"/>
              <a:chOff x="24014721" y="9653771"/>
              <a:chExt cx="10104391" cy="3608712"/>
            </a:xfrm>
          </p:grpSpPr>
          <p:sp>
            <p:nvSpPr>
              <p:cNvPr id="43" name="TextBox 42">
                <a:extLst>
                  <a:ext uri="{FF2B5EF4-FFF2-40B4-BE49-F238E27FC236}">
                    <a16:creationId xmlns:a16="http://schemas.microsoft.com/office/drawing/2014/main" id="{EA176876-F70C-4D48-9968-727531EE17F9}"/>
                  </a:ext>
                </a:extLst>
              </p:cNvPr>
              <p:cNvSpPr txBox="1"/>
              <p:nvPr/>
            </p:nvSpPr>
            <p:spPr>
              <a:xfrm>
                <a:off x="25930117" y="10452135"/>
                <a:ext cx="2160742" cy="304719"/>
              </a:xfrm>
              <a:prstGeom prst="rect">
                <a:avLst/>
              </a:prstGeom>
              <a:noFill/>
            </p:spPr>
            <p:txBody>
              <a:bodyPr wrap="square" rtlCol="0">
                <a:spAutoFit/>
              </a:bodyPr>
              <a:lstStyle/>
              <a:p>
                <a:pPr algn="ctr"/>
                <a:r>
                  <a:rPr lang="en-US" sz="1860" dirty="0">
                    <a:solidFill>
                      <a:srgbClr val="00D07C"/>
                    </a:solidFill>
                    <a:latin typeface="Times New Roman" panose="02020603050405020304" pitchFamily="18" charset="0"/>
                    <a:cs typeface="Times New Roman" panose="02020603050405020304" pitchFamily="18" charset="0"/>
                  </a:rPr>
                  <a:t>Catalytic Domain</a:t>
                </a:r>
              </a:p>
            </p:txBody>
          </p:sp>
          <p:pic>
            <p:nvPicPr>
              <p:cNvPr id="44" name="Picture 43">
                <a:extLst>
                  <a:ext uri="{FF2B5EF4-FFF2-40B4-BE49-F238E27FC236}">
                    <a16:creationId xmlns:a16="http://schemas.microsoft.com/office/drawing/2014/main" id="{8B612531-D983-4F0E-8F61-69EE1F3B8888}"/>
                  </a:ext>
                </a:extLst>
              </p:cNvPr>
              <p:cNvPicPr>
                <a:picLocks noChangeAspect="1"/>
              </p:cNvPicPr>
              <p:nvPr/>
            </p:nvPicPr>
            <p:blipFill rotWithShape="1">
              <a:blip r:embed="rId28">
                <a:clrChange>
                  <a:clrFrom>
                    <a:srgbClr val="FFFFFF"/>
                  </a:clrFrom>
                  <a:clrTo>
                    <a:srgbClr val="FFFFFF">
                      <a:alpha val="0"/>
                    </a:srgbClr>
                  </a:clrTo>
                </a:clrChange>
              </a:blip>
              <a:srcRect t="7404"/>
              <a:stretch/>
            </p:blipFill>
            <p:spPr>
              <a:xfrm>
                <a:off x="27158013" y="10901892"/>
                <a:ext cx="1828521" cy="2202396"/>
              </a:xfrm>
              <a:prstGeom prst="rect">
                <a:avLst/>
              </a:prstGeom>
            </p:spPr>
          </p:pic>
          <p:pic>
            <p:nvPicPr>
              <p:cNvPr id="50" name="Picture 49">
                <a:extLst>
                  <a:ext uri="{FF2B5EF4-FFF2-40B4-BE49-F238E27FC236}">
                    <a16:creationId xmlns:a16="http://schemas.microsoft.com/office/drawing/2014/main" id="{32BC663C-9772-46DF-BAAD-A1035A79D670}"/>
                  </a:ext>
                </a:extLst>
              </p:cNvPr>
              <p:cNvPicPr>
                <a:picLocks noChangeAspect="1"/>
              </p:cNvPicPr>
              <p:nvPr/>
            </p:nvPicPr>
            <p:blipFill rotWithShape="1">
              <a:blip r:embed="rId29">
                <a:clrChange>
                  <a:clrFrom>
                    <a:srgbClr val="FFFFFF"/>
                  </a:clrFrom>
                  <a:clrTo>
                    <a:srgbClr val="FFFFFF">
                      <a:alpha val="0"/>
                    </a:srgbClr>
                  </a:clrTo>
                </a:clrChange>
              </a:blip>
              <a:srcRect l="8458"/>
              <a:stretch/>
            </p:blipFill>
            <p:spPr>
              <a:xfrm>
                <a:off x="24014721" y="9787206"/>
                <a:ext cx="2409977" cy="3336619"/>
              </a:xfrm>
              <a:prstGeom prst="rect">
                <a:avLst/>
              </a:prstGeom>
            </p:spPr>
          </p:pic>
          <p:sp>
            <p:nvSpPr>
              <p:cNvPr id="55" name="TextBox 54">
                <a:extLst>
                  <a:ext uri="{FF2B5EF4-FFF2-40B4-BE49-F238E27FC236}">
                    <a16:creationId xmlns:a16="http://schemas.microsoft.com/office/drawing/2014/main" id="{3CCCD1B0-AECD-4449-BD4A-6CB42C4AA2B0}"/>
                  </a:ext>
                </a:extLst>
              </p:cNvPr>
              <p:cNvSpPr txBox="1"/>
              <p:nvPr/>
            </p:nvSpPr>
            <p:spPr>
              <a:xfrm>
                <a:off x="30381698" y="10452558"/>
                <a:ext cx="2160742" cy="304719"/>
              </a:xfrm>
              <a:prstGeom prst="rect">
                <a:avLst/>
              </a:prstGeom>
              <a:noFill/>
            </p:spPr>
            <p:txBody>
              <a:bodyPr wrap="square" rtlCol="0">
                <a:spAutoFit/>
              </a:bodyPr>
              <a:lstStyle/>
              <a:p>
                <a:pPr algn="ctr"/>
                <a:r>
                  <a:rPr lang="en-US" sz="1860" dirty="0">
                    <a:solidFill>
                      <a:srgbClr val="00D07C"/>
                    </a:solidFill>
                    <a:latin typeface="Times New Roman" panose="02020603050405020304" pitchFamily="18" charset="0"/>
                    <a:cs typeface="Times New Roman" panose="02020603050405020304" pitchFamily="18" charset="0"/>
                  </a:rPr>
                  <a:t>Catalytic Domain</a:t>
                </a:r>
              </a:p>
            </p:txBody>
          </p:sp>
          <p:sp>
            <p:nvSpPr>
              <p:cNvPr id="56" name="TextBox 55">
                <a:extLst>
                  <a:ext uri="{FF2B5EF4-FFF2-40B4-BE49-F238E27FC236}">
                    <a16:creationId xmlns:a16="http://schemas.microsoft.com/office/drawing/2014/main" id="{0EA153A3-0B83-4878-B5FC-E43F80A716E8}"/>
                  </a:ext>
                </a:extLst>
              </p:cNvPr>
              <p:cNvSpPr txBox="1"/>
              <p:nvPr/>
            </p:nvSpPr>
            <p:spPr>
              <a:xfrm>
                <a:off x="25394633" y="12365522"/>
                <a:ext cx="2464756" cy="664797"/>
              </a:xfrm>
              <a:prstGeom prst="rect">
                <a:avLst/>
              </a:prstGeom>
              <a:noFill/>
            </p:spPr>
            <p:txBody>
              <a:bodyPr wrap="square" rtlCol="0">
                <a:spAutoFit/>
              </a:bodyPr>
              <a:lstStyle/>
              <a:p>
                <a:pPr algn="ctr"/>
                <a:r>
                  <a:rPr lang="en-US" sz="1860" dirty="0">
                    <a:solidFill>
                      <a:srgbClr val="407EB1"/>
                    </a:solidFill>
                    <a:latin typeface="Times New Roman" panose="02020603050405020304" pitchFamily="18" charset="0"/>
                    <a:cs typeface="Times New Roman" panose="02020603050405020304" pitchFamily="18" charset="0"/>
                  </a:rPr>
                  <a:t>Anti Codon Binding Domain</a:t>
                </a:r>
              </a:p>
            </p:txBody>
          </p:sp>
          <p:sp>
            <p:nvSpPr>
              <p:cNvPr id="57" name="TextBox 56">
                <a:extLst>
                  <a:ext uri="{FF2B5EF4-FFF2-40B4-BE49-F238E27FC236}">
                    <a16:creationId xmlns:a16="http://schemas.microsoft.com/office/drawing/2014/main" id="{DB7A6E03-C34B-46CC-912C-DB4DBCCE0E98}"/>
                  </a:ext>
                </a:extLst>
              </p:cNvPr>
              <p:cNvSpPr txBox="1"/>
              <p:nvPr/>
            </p:nvSpPr>
            <p:spPr>
              <a:xfrm>
                <a:off x="25572759" y="9653771"/>
                <a:ext cx="1121428" cy="664797"/>
              </a:xfrm>
              <a:prstGeom prst="rect">
                <a:avLst/>
              </a:prstGeom>
              <a:noFill/>
            </p:spPr>
            <p:txBody>
              <a:bodyPr wrap="square" rtlCol="0">
                <a:spAutoFit/>
              </a:bodyPr>
              <a:lstStyle/>
              <a:p>
                <a:pPr algn="ctr"/>
                <a:r>
                  <a:rPr lang="en-US" sz="1860" dirty="0">
                    <a:solidFill>
                      <a:schemeClr val="accent2"/>
                    </a:solidFill>
                    <a:latin typeface="Times New Roman" panose="02020603050405020304" pitchFamily="18" charset="0"/>
                    <a:cs typeface="Times New Roman" panose="02020603050405020304" pitchFamily="18" charset="0"/>
                  </a:rPr>
                  <a:t>INS Domain</a:t>
                </a:r>
              </a:p>
            </p:txBody>
          </p:sp>
          <p:sp>
            <p:nvSpPr>
              <p:cNvPr id="58" name="TextBox 57">
                <a:extLst>
                  <a:ext uri="{FF2B5EF4-FFF2-40B4-BE49-F238E27FC236}">
                    <a16:creationId xmlns:a16="http://schemas.microsoft.com/office/drawing/2014/main" id="{4139C07B-443D-4EEA-A641-E58DC0E85A14}"/>
                  </a:ext>
                </a:extLst>
              </p:cNvPr>
              <p:cNvSpPr txBox="1"/>
              <p:nvPr/>
            </p:nvSpPr>
            <p:spPr>
              <a:xfrm>
                <a:off x="30940837" y="9664306"/>
                <a:ext cx="1516033" cy="664797"/>
              </a:xfrm>
              <a:prstGeom prst="rect">
                <a:avLst/>
              </a:prstGeom>
              <a:noFill/>
            </p:spPr>
            <p:txBody>
              <a:bodyPr wrap="square" rtlCol="0">
                <a:spAutoFit/>
              </a:bodyPr>
              <a:lstStyle/>
              <a:p>
                <a:pPr algn="ctr"/>
                <a:r>
                  <a:rPr lang="en-US" sz="1860" dirty="0">
                    <a:solidFill>
                      <a:schemeClr val="accent2"/>
                    </a:solidFill>
                    <a:latin typeface="Times New Roman" panose="02020603050405020304" pitchFamily="18" charset="0"/>
                    <a:cs typeface="Times New Roman" panose="02020603050405020304" pitchFamily="18" charset="0"/>
                  </a:rPr>
                  <a:t>Zinc-Binding Domain</a:t>
                </a:r>
              </a:p>
            </p:txBody>
          </p:sp>
          <p:pic>
            <p:nvPicPr>
              <p:cNvPr id="59" name="Picture 58">
                <a:extLst>
                  <a:ext uri="{FF2B5EF4-FFF2-40B4-BE49-F238E27FC236}">
                    <a16:creationId xmlns:a16="http://schemas.microsoft.com/office/drawing/2014/main" id="{044086FB-9B42-4889-B978-504408080B7B}"/>
                  </a:ext>
                </a:extLst>
              </p:cNvPr>
              <p:cNvPicPr>
                <a:picLocks noChangeAspect="1"/>
              </p:cNvPicPr>
              <p:nvPr/>
            </p:nvPicPr>
            <p:blipFill>
              <a:blip r:embed="rId30">
                <a:clrChange>
                  <a:clrFrom>
                    <a:srgbClr val="FFFFFF"/>
                  </a:clrFrom>
                  <a:clrTo>
                    <a:srgbClr val="FFFFFF">
                      <a:alpha val="0"/>
                    </a:srgbClr>
                  </a:clrTo>
                </a:clrChange>
              </a:blip>
              <a:stretch>
                <a:fillRect/>
              </a:stretch>
            </p:blipFill>
            <p:spPr>
              <a:xfrm>
                <a:off x="31675972" y="10556603"/>
                <a:ext cx="2443140" cy="2668679"/>
              </a:xfrm>
              <a:prstGeom prst="rect">
                <a:avLst/>
              </a:prstGeom>
            </p:spPr>
          </p:pic>
          <p:pic>
            <p:nvPicPr>
              <p:cNvPr id="60" name="Picture 59">
                <a:extLst>
                  <a:ext uri="{FF2B5EF4-FFF2-40B4-BE49-F238E27FC236}">
                    <a16:creationId xmlns:a16="http://schemas.microsoft.com/office/drawing/2014/main" id="{DF240217-7D33-4C4E-9C2B-6AC609B9E5DE}"/>
                  </a:ext>
                </a:extLst>
              </p:cNvPr>
              <p:cNvPicPr>
                <a:picLocks noChangeAspect="1"/>
              </p:cNvPicPr>
              <p:nvPr/>
            </p:nvPicPr>
            <p:blipFill rotWithShape="1">
              <a:blip r:embed="rId31">
                <a:clrChange>
                  <a:clrFrom>
                    <a:srgbClr val="FFFFFF"/>
                  </a:clrFrom>
                  <a:clrTo>
                    <a:srgbClr val="FFFFFF">
                      <a:alpha val="0"/>
                    </a:srgbClr>
                  </a:clrTo>
                </a:clrChange>
              </a:blip>
              <a:srcRect l="11100" t="3564" r="2626"/>
              <a:stretch/>
            </p:blipFill>
            <p:spPr>
              <a:xfrm>
                <a:off x="29188919" y="10686336"/>
                <a:ext cx="2272650" cy="2576147"/>
              </a:xfrm>
              <a:prstGeom prst="rect">
                <a:avLst/>
              </a:prstGeom>
            </p:spPr>
          </p:pic>
          <p:sp>
            <p:nvSpPr>
              <p:cNvPr id="248" name="TextBox 247">
                <a:extLst>
                  <a:ext uri="{FF2B5EF4-FFF2-40B4-BE49-F238E27FC236}">
                    <a16:creationId xmlns:a16="http://schemas.microsoft.com/office/drawing/2014/main" id="{4C18B322-F9BA-44B7-B1E2-3391BE2F5450}"/>
                  </a:ext>
                </a:extLst>
              </p:cNvPr>
              <p:cNvSpPr txBox="1"/>
              <p:nvPr/>
            </p:nvSpPr>
            <p:spPr>
              <a:xfrm>
                <a:off x="26890884" y="9658699"/>
                <a:ext cx="1121428" cy="664797"/>
              </a:xfrm>
              <a:prstGeom prst="rect">
                <a:avLst/>
              </a:prstGeom>
              <a:noFill/>
            </p:spPr>
            <p:txBody>
              <a:bodyPr wrap="square" rtlCol="0">
                <a:spAutoFit/>
              </a:bodyPr>
              <a:lstStyle/>
              <a:p>
                <a:pPr algn="ctr"/>
                <a:r>
                  <a:rPr lang="en-US" sz="1860" dirty="0">
                    <a:solidFill>
                      <a:schemeClr val="accent2"/>
                    </a:solidFill>
                    <a:latin typeface="Times New Roman" panose="02020603050405020304" pitchFamily="18" charset="0"/>
                    <a:cs typeface="Times New Roman" panose="02020603050405020304" pitchFamily="18" charset="0"/>
                  </a:rPr>
                  <a:t>Linker Region</a:t>
                </a:r>
              </a:p>
            </p:txBody>
          </p:sp>
        </p:grpSp>
      </p:grpSp>
      <p:sp>
        <p:nvSpPr>
          <p:cNvPr id="17" name="TextBox 16">
            <a:extLst>
              <a:ext uri="{FF2B5EF4-FFF2-40B4-BE49-F238E27FC236}">
                <a16:creationId xmlns:a16="http://schemas.microsoft.com/office/drawing/2014/main" id="{628671D1-C0A4-497C-85C5-63E5530D3BCB}"/>
              </a:ext>
            </a:extLst>
          </p:cNvPr>
          <p:cNvSpPr txBox="1"/>
          <p:nvPr/>
        </p:nvSpPr>
        <p:spPr>
          <a:xfrm>
            <a:off x="20603028" y="18752457"/>
            <a:ext cx="914400" cy="914400"/>
          </a:xfrm>
          <a:prstGeom prst="rect">
            <a:avLst/>
          </a:prstGeom>
          <a:noFill/>
        </p:spPr>
        <p:txBody>
          <a:bodyPr wrap="square" rtlCol="0">
            <a:spAutoFit/>
          </a:bodyPr>
          <a:lstStyle/>
          <a:p>
            <a:endParaRPr lang="en-US" dirty="0"/>
          </a:p>
        </p:txBody>
      </p:sp>
      <p:grpSp>
        <p:nvGrpSpPr>
          <p:cNvPr id="101" name="Group 100">
            <a:extLst>
              <a:ext uri="{FF2B5EF4-FFF2-40B4-BE49-F238E27FC236}">
                <a16:creationId xmlns:a16="http://schemas.microsoft.com/office/drawing/2014/main" id="{7DB1B1B3-922E-42E9-BE13-2360A41468C0}"/>
              </a:ext>
            </a:extLst>
          </p:cNvPr>
          <p:cNvGrpSpPr/>
          <p:nvPr/>
        </p:nvGrpSpPr>
        <p:grpSpPr>
          <a:xfrm>
            <a:off x="1839001" y="34572624"/>
            <a:ext cx="13610798" cy="4031635"/>
            <a:chOff x="136086" y="1402948"/>
            <a:chExt cx="12171576" cy="2388193"/>
          </a:xfrm>
        </p:grpSpPr>
        <p:sp>
          <p:nvSpPr>
            <p:cNvPr id="102" name="TextBox 101">
              <a:extLst>
                <a:ext uri="{FF2B5EF4-FFF2-40B4-BE49-F238E27FC236}">
                  <a16:creationId xmlns:a16="http://schemas.microsoft.com/office/drawing/2014/main" id="{73ABA020-5BB3-42F5-9140-4F01751EBCFF}"/>
                </a:ext>
              </a:extLst>
            </p:cNvPr>
            <p:cNvSpPr txBox="1"/>
            <p:nvPr/>
          </p:nvSpPr>
          <p:spPr>
            <a:xfrm>
              <a:off x="136086" y="1402948"/>
              <a:ext cx="2576346" cy="646331"/>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“Prokaryote-like” ProRSs</a:t>
              </a:r>
            </a:p>
            <a:p>
              <a:r>
                <a:rPr lang="en-US"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E. faecium</a:t>
              </a:r>
              <a:r>
                <a:rPr lang="en-US" dirty="0">
                  <a:latin typeface="Times New Roman" panose="02020603050405020304" pitchFamily="18" charset="0"/>
                  <a:cs typeface="Times New Roman" panose="02020603050405020304" pitchFamily="18" charset="0"/>
                </a:rPr>
                <a:t>)</a:t>
              </a:r>
            </a:p>
          </p:txBody>
        </p:sp>
        <p:grpSp>
          <p:nvGrpSpPr>
            <p:cNvPr id="103" name="Group 102">
              <a:extLst>
                <a:ext uri="{FF2B5EF4-FFF2-40B4-BE49-F238E27FC236}">
                  <a16:creationId xmlns:a16="http://schemas.microsoft.com/office/drawing/2014/main" id="{896F0DED-FD82-4F20-922A-A580AA9E197E}"/>
                </a:ext>
              </a:extLst>
            </p:cNvPr>
            <p:cNvGrpSpPr/>
            <p:nvPr/>
          </p:nvGrpSpPr>
          <p:grpSpPr>
            <a:xfrm>
              <a:off x="616705" y="1672530"/>
              <a:ext cx="11690957" cy="1476511"/>
              <a:chOff x="23349317" y="7617108"/>
              <a:chExt cx="11690957" cy="1476511"/>
            </a:xfrm>
          </p:grpSpPr>
          <p:grpSp>
            <p:nvGrpSpPr>
              <p:cNvPr id="105" name="Group 104">
                <a:extLst>
                  <a:ext uri="{FF2B5EF4-FFF2-40B4-BE49-F238E27FC236}">
                    <a16:creationId xmlns:a16="http://schemas.microsoft.com/office/drawing/2014/main" id="{AD86FACE-C2F8-410F-B019-6C090576EF77}"/>
                  </a:ext>
                </a:extLst>
              </p:cNvPr>
              <p:cNvGrpSpPr/>
              <p:nvPr/>
            </p:nvGrpSpPr>
            <p:grpSpPr>
              <a:xfrm>
                <a:off x="23349317" y="7617108"/>
                <a:ext cx="9499002" cy="772044"/>
                <a:chOff x="23349317" y="7617108"/>
                <a:chExt cx="9499002" cy="772044"/>
              </a:xfrm>
            </p:grpSpPr>
            <p:sp>
              <p:nvSpPr>
                <p:cNvPr id="115" name="TextBox 114">
                  <a:extLst>
                    <a:ext uri="{FF2B5EF4-FFF2-40B4-BE49-F238E27FC236}">
                      <a16:creationId xmlns:a16="http://schemas.microsoft.com/office/drawing/2014/main" id="{A3B4C478-300C-457E-AE00-82BC39C06F8A}"/>
                    </a:ext>
                  </a:extLst>
                </p:cNvPr>
                <p:cNvSpPr txBox="1"/>
                <p:nvPr/>
              </p:nvSpPr>
              <p:spPr>
                <a:xfrm>
                  <a:off x="27027765" y="7617108"/>
                  <a:ext cx="1628356" cy="393801"/>
                </a:xfrm>
                <a:prstGeom prst="rect">
                  <a:avLst/>
                </a:prstGeom>
                <a:solidFill>
                  <a:srgbClr val="CE84B1"/>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INS Domain (171 aa)</a:t>
                  </a:r>
                </a:p>
              </p:txBody>
            </p:sp>
            <p:cxnSp>
              <p:nvCxnSpPr>
                <p:cNvPr id="116" name="Straight Connector 115">
                  <a:extLst>
                    <a:ext uri="{FF2B5EF4-FFF2-40B4-BE49-F238E27FC236}">
                      <a16:creationId xmlns:a16="http://schemas.microsoft.com/office/drawing/2014/main" id="{E8351730-EDEE-4FDF-B6D7-F9BF59D2C705}"/>
                    </a:ext>
                  </a:extLst>
                </p:cNvPr>
                <p:cNvCxnSpPr>
                  <a:cxnSpLocks/>
                </p:cNvCxnSpPr>
                <p:nvPr/>
              </p:nvCxnSpPr>
              <p:spPr>
                <a:xfrm flipH="1">
                  <a:off x="27810268" y="8003597"/>
                  <a:ext cx="830870" cy="169027"/>
                </a:xfrm>
                <a:prstGeom prst="line">
                  <a:avLst/>
                </a:prstGeom>
              </p:spPr>
              <p:style>
                <a:lnRef idx="1">
                  <a:schemeClr val="dk1"/>
                </a:lnRef>
                <a:fillRef idx="0">
                  <a:schemeClr val="dk1"/>
                </a:fillRef>
                <a:effectRef idx="0">
                  <a:schemeClr val="dk1"/>
                </a:effectRef>
                <a:fontRef idx="minor">
                  <a:schemeClr val="tx1"/>
                </a:fontRef>
              </p:style>
            </p:cxnSp>
            <p:grpSp>
              <p:nvGrpSpPr>
                <p:cNvPr id="117" name="Group 116">
                  <a:extLst>
                    <a:ext uri="{FF2B5EF4-FFF2-40B4-BE49-F238E27FC236}">
                      <a16:creationId xmlns:a16="http://schemas.microsoft.com/office/drawing/2014/main" id="{27C05643-F1BD-4915-B5A7-604BE50CC340}"/>
                    </a:ext>
                  </a:extLst>
                </p:cNvPr>
                <p:cNvGrpSpPr/>
                <p:nvPr/>
              </p:nvGrpSpPr>
              <p:grpSpPr>
                <a:xfrm>
                  <a:off x="23349317" y="7958566"/>
                  <a:ext cx="9499002" cy="430586"/>
                  <a:chOff x="23312930" y="7799012"/>
                  <a:chExt cx="9499002" cy="430586"/>
                </a:xfrm>
              </p:grpSpPr>
              <p:cxnSp>
                <p:nvCxnSpPr>
                  <p:cNvPr id="118" name="Straight Connector 117">
                    <a:extLst>
                      <a:ext uri="{FF2B5EF4-FFF2-40B4-BE49-F238E27FC236}">
                        <a16:creationId xmlns:a16="http://schemas.microsoft.com/office/drawing/2014/main" id="{AE23B93B-EB24-46F2-8E6B-873106C9EC1F}"/>
                      </a:ext>
                    </a:extLst>
                  </p:cNvPr>
                  <p:cNvCxnSpPr>
                    <a:cxnSpLocks/>
                    <a:endCxn id="120" idx="3"/>
                  </p:cNvCxnSpPr>
                  <p:nvPr/>
                </p:nvCxnSpPr>
                <p:spPr>
                  <a:xfrm>
                    <a:off x="23612934" y="7993443"/>
                    <a:ext cx="8661146" cy="39255"/>
                  </a:xfrm>
                  <a:prstGeom prst="line">
                    <a:avLst/>
                  </a:prstGeom>
                </p:spPr>
                <p:style>
                  <a:lnRef idx="3">
                    <a:schemeClr val="dk1"/>
                  </a:lnRef>
                  <a:fillRef idx="0">
                    <a:schemeClr val="dk1"/>
                  </a:fillRef>
                  <a:effectRef idx="2">
                    <a:schemeClr val="dk1"/>
                  </a:effectRef>
                  <a:fontRef idx="minor">
                    <a:schemeClr val="tx1"/>
                  </a:fontRef>
                </p:style>
              </p:cxnSp>
              <p:sp>
                <p:nvSpPr>
                  <p:cNvPr id="119" name="TextBox 118">
                    <a:extLst>
                      <a:ext uri="{FF2B5EF4-FFF2-40B4-BE49-F238E27FC236}">
                        <a16:creationId xmlns:a16="http://schemas.microsoft.com/office/drawing/2014/main" id="{7B1A181A-9F09-4894-AF3F-8DF687AA0D4E}"/>
                      </a:ext>
                    </a:extLst>
                  </p:cNvPr>
                  <p:cNvSpPr txBox="1"/>
                  <p:nvPr/>
                </p:nvSpPr>
                <p:spPr>
                  <a:xfrm>
                    <a:off x="23845175" y="7881787"/>
                    <a:ext cx="1200143" cy="224248"/>
                  </a:xfrm>
                  <a:prstGeom prst="rect">
                    <a:avLst/>
                  </a:prstGeom>
                  <a:solidFill>
                    <a:srgbClr val="A2DD94"/>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Motif 1</a:t>
                    </a:r>
                  </a:p>
                </p:txBody>
              </p:sp>
              <p:sp>
                <p:nvSpPr>
                  <p:cNvPr id="120" name="TextBox 119">
                    <a:extLst>
                      <a:ext uri="{FF2B5EF4-FFF2-40B4-BE49-F238E27FC236}">
                        <a16:creationId xmlns:a16="http://schemas.microsoft.com/office/drawing/2014/main" id="{EC4FB24A-1A2A-4942-8B27-222C14DA3576}"/>
                      </a:ext>
                    </a:extLst>
                  </p:cNvPr>
                  <p:cNvSpPr txBox="1"/>
                  <p:nvPr/>
                </p:nvSpPr>
                <p:spPr>
                  <a:xfrm>
                    <a:off x="30455841" y="7835797"/>
                    <a:ext cx="1818239" cy="393801"/>
                  </a:xfrm>
                  <a:prstGeom prst="rect">
                    <a:avLst/>
                  </a:prstGeom>
                  <a:solidFill>
                    <a:srgbClr val="8383A6"/>
                  </a:solidFill>
                  <a:ln>
                    <a:noFill/>
                  </a:ln>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Anticodon Binding Domain</a:t>
                    </a:r>
                  </a:p>
                </p:txBody>
              </p:sp>
              <p:sp>
                <p:nvSpPr>
                  <p:cNvPr id="121" name="TextBox 120">
                    <a:extLst>
                      <a:ext uri="{FF2B5EF4-FFF2-40B4-BE49-F238E27FC236}">
                        <a16:creationId xmlns:a16="http://schemas.microsoft.com/office/drawing/2014/main" id="{745C8B18-F4E4-4731-82D3-ED03AAD1C2E7}"/>
                      </a:ext>
                    </a:extLst>
                  </p:cNvPr>
                  <p:cNvSpPr txBox="1"/>
                  <p:nvPr/>
                </p:nvSpPr>
                <p:spPr>
                  <a:xfrm>
                    <a:off x="25455046" y="7891727"/>
                    <a:ext cx="1250332" cy="224248"/>
                  </a:xfrm>
                  <a:prstGeom prst="rect">
                    <a:avLst/>
                  </a:prstGeom>
                  <a:solidFill>
                    <a:srgbClr val="A2DD94"/>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Motif 2</a:t>
                    </a:r>
                  </a:p>
                </p:txBody>
              </p:sp>
              <p:sp>
                <p:nvSpPr>
                  <p:cNvPr id="122" name="TextBox 121">
                    <a:extLst>
                      <a:ext uri="{FF2B5EF4-FFF2-40B4-BE49-F238E27FC236}">
                        <a16:creationId xmlns:a16="http://schemas.microsoft.com/office/drawing/2014/main" id="{9A3FC90E-DE87-45BD-B7E5-010C86677ACF}"/>
                      </a:ext>
                    </a:extLst>
                  </p:cNvPr>
                  <p:cNvSpPr txBox="1"/>
                  <p:nvPr/>
                </p:nvSpPr>
                <p:spPr>
                  <a:xfrm>
                    <a:off x="28795083" y="7904095"/>
                    <a:ext cx="1250332" cy="224248"/>
                  </a:xfrm>
                  <a:prstGeom prst="rect">
                    <a:avLst/>
                  </a:prstGeom>
                  <a:solidFill>
                    <a:srgbClr val="A2DD94"/>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Motif 3</a:t>
                    </a:r>
                  </a:p>
                </p:txBody>
              </p:sp>
              <p:sp>
                <p:nvSpPr>
                  <p:cNvPr id="123" name="TextBox 122">
                    <a:extLst>
                      <a:ext uri="{FF2B5EF4-FFF2-40B4-BE49-F238E27FC236}">
                        <a16:creationId xmlns:a16="http://schemas.microsoft.com/office/drawing/2014/main" id="{FE17E943-E54E-4819-8D5D-FC1ED791BEEE}"/>
                      </a:ext>
                    </a:extLst>
                  </p:cNvPr>
                  <p:cNvSpPr txBox="1"/>
                  <p:nvPr/>
                </p:nvSpPr>
                <p:spPr>
                  <a:xfrm>
                    <a:off x="32241777" y="7799012"/>
                    <a:ext cx="570155" cy="378565"/>
                  </a:xfrm>
                  <a:prstGeom prst="rect">
                    <a:avLst/>
                  </a:prstGeom>
                  <a:noFill/>
                </p:spPr>
                <p:txBody>
                  <a:bodyPr wrap="square" rtlCol="0">
                    <a:spAutoFit/>
                  </a:bodyPr>
                  <a:lstStyle/>
                  <a:p>
                    <a:r>
                      <a:rPr lang="en-US" sz="1860" dirty="0">
                        <a:latin typeface="Times New Roman" panose="02020603050405020304" pitchFamily="18" charset="0"/>
                        <a:cs typeface="Times New Roman" panose="02020603050405020304" pitchFamily="18" charset="0"/>
                      </a:rPr>
                      <a:t>572</a:t>
                    </a:r>
                  </a:p>
                </p:txBody>
              </p:sp>
              <p:sp>
                <p:nvSpPr>
                  <p:cNvPr id="124" name="TextBox 123">
                    <a:extLst>
                      <a:ext uri="{FF2B5EF4-FFF2-40B4-BE49-F238E27FC236}">
                        <a16:creationId xmlns:a16="http://schemas.microsoft.com/office/drawing/2014/main" id="{9C622E38-D078-4E21-B25D-D2F1BBC864E3}"/>
                      </a:ext>
                    </a:extLst>
                  </p:cNvPr>
                  <p:cNvSpPr txBox="1"/>
                  <p:nvPr/>
                </p:nvSpPr>
                <p:spPr>
                  <a:xfrm>
                    <a:off x="23312930" y="7806541"/>
                    <a:ext cx="570155" cy="378565"/>
                  </a:xfrm>
                  <a:prstGeom prst="rect">
                    <a:avLst/>
                  </a:prstGeom>
                  <a:noFill/>
                </p:spPr>
                <p:txBody>
                  <a:bodyPr wrap="square" rtlCol="0">
                    <a:spAutoFit/>
                  </a:bodyPr>
                  <a:lstStyle/>
                  <a:p>
                    <a:r>
                      <a:rPr lang="en-US" sz="1860" dirty="0">
                        <a:latin typeface="Times New Roman" panose="02020603050405020304" pitchFamily="18" charset="0"/>
                        <a:cs typeface="Times New Roman" panose="02020603050405020304" pitchFamily="18" charset="0"/>
                      </a:rPr>
                      <a:t>1</a:t>
                    </a:r>
                  </a:p>
                </p:txBody>
              </p:sp>
            </p:grpSp>
          </p:grpSp>
          <p:grpSp>
            <p:nvGrpSpPr>
              <p:cNvPr id="106" name="Group 105">
                <a:extLst>
                  <a:ext uri="{FF2B5EF4-FFF2-40B4-BE49-F238E27FC236}">
                    <a16:creationId xmlns:a16="http://schemas.microsoft.com/office/drawing/2014/main" id="{01B068D0-3593-459A-89F7-E82E12B89A32}"/>
                  </a:ext>
                </a:extLst>
              </p:cNvPr>
              <p:cNvGrpSpPr/>
              <p:nvPr/>
            </p:nvGrpSpPr>
            <p:grpSpPr>
              <a:xfrm>
                <a:off x="23407600" y="8644373"/>
                <a:ext cx="11632674" cy="449246"/>
                <a:chOff x="23364279" y="8684943"/>
                <a:chExt cx="11632674" cy="449246"/>
              </a:xfrm>
            </p:grpSpPr>
            <p:cxnSp>
              <p:nvCxnSpPr>
                <p:cNvPr id="107" name="Straight Connector 106">
                  <a:extLst>
                    <a:ext uri="{FF2B5EF4-FFF2-40B4-BE49-F238E27FC236}">
                      <a16:creationId xmlns:a16="http://schemas.microsoft.com/office/drawing/2014/main" id="{12958AB1-47F3-4F87-AF7D-BEFA9E351924}"/>
                    </a:ext>
                  </a:extLst>
                </p:cNvPr>
                <p:cNvCxnSpPr/>
                <p:nvPr/>
              </p:nvCxnSpPr>
              <p:spPr>
                <a:xfrm>
                  <a:off x="23612934" y="8909860"/>
                  <a:ext cx="9071572" cy="0"/>
                </a:xfrm>
                <a:prstGeom prst="line">
                  <a:avLst/>
                </a:prstGeom>
              </p:spPr>
              <p:style>
                <a:lnRef idx="3">
                  <a:schemeClr val="dk1"/>
                </a:lnRef>
                <a:fillRef idx="0">
                  <a:schemeClr val="dk1"/>
                </a:fillRef>
                <a:effectRef idx="2">
                  <a:schemeClr val="dk1"/>
                </a:effectRef>
                <a:fontRef idx="minor">
                  <a:schemeClr val="tx1"/>
                </a:fontRef>
              </p:style>
            </p:cxnSp>
            <p:sp>
              <p:nvSpPr>
                <p:cNvPr id="108" name="TextBox 107">
                  <a:extLst>
                    <a:ext uri="{FF2B5EF4-FFF2-40B4-BE49-F238E27FC236}">
                      <a16:creationId xmlns:a16="http://schemas.microsoft.com/office/drawing/2014/main" id="{11141E20-0FFA-43E6-8FBE-CB7C142B90F1}"/>
                    </a:ext>
                  </a:extLst>
                </p:cNvPr>
                <p:cNvSpPr txBox="1"/>
                <p:nvPr/>
              </p:nvSpPr>
              <p:spPr>
                <a:xfrm>
                  <a:off x="32563287" y="8684943"/>
                  <a:ext cx="1828800" cy="393801"/>
                </a:xfrm>
                <a:prstGeom prst="rect">
                  <a:avLst/>
                </a:prstGeom>
                <a:solidFill>
                  <a:srgbClr val="CE84B1"/>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Zn-Binding Domain (~80 aa)</a:t>
                  </a:r>
                </a:p>
              </p:txBody>
            </p:sp>
            <p:sp>
              <p:nvSpPr>
                <p:cNvPr id="109" name="TextBox 108">
                  <a:extLst>
                    <a:ext uri="{FF2B5EF4-FFF2-40B4-BE49-F238E27FC236}">
                      <a16:creationId xmlns:a16="http://schemas.microsoft.com/office/drawing/2014/main" id="{E23CE87D-0F1A-45E1-86EA-9985333BF4DE}"/>
                    </a:ext>
                  </a:extLst>
                </p:cNvPr>
                <p:cNvSpPr txBox="1"/>
                <p:nvPr/>
              </p:nvSpPr>
              <p:spPr>
                <a:xfrm>
                  <a:off x="30455841" y="8740388"/>
                  <a:ext cx="1818239" cy="393801"/>
                </a:xfrm>
                <a:prstGeom prst="rect">
                  <a:avLst/>
                </a:prstGeom>
                <a:solidFill>
                  <a:srgbClr val="8383A6"/>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Anticodon Binding Domain</a:t>
                  </a:r>
                </a:p>
              </p:txBody>
            </p:sp>
            <p:sp>
              <p:nvSpPr>
                <p:cNvPr id="110" name="TextBox 109">
                  <a:extLst>
                    <a:ext uri="{FF2B5EF4-FFF2-40B4-BE49-F238E27FC236}">
                      <a16:creationId xmlns:a16="http://schemas.microsoft.com/office/drawing/2014/main" id="{BE55B144-18E1-4BC1-949C-F5F9F4B6C8CD}"/>
                    </a:ext>
                  </a:extLst>
                </p:cNvPr>
                <p:cNvSpPr txBox="1"/>
                <p:nvPr/>
              </p:nvSpPr>
              <p:spPr>
                <a:xfrm>
                  <a:off x="23836097" y="8827481"/>
                  <a:ext cx="1250332" cy="224248"/>
                </a:xfrm>
                <a:prstGeom prst="rect">
                  <a:avLst/>
                </a:prstGeom>
                <a:solidFill>
                  <a:srgbClr val="A2DD94"/>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Motif 1</a:t>
                  </a:r>
                </a:p>
              </p:txBody>
            </p:sp>
            <p:sp>
              <p:nvSpPr>
                <p:cNvPr id="111" name="TextBox 110">
                  <a:extLst>
                    <a:ext uri="{FF2B5EF4-FFF2-40B4-BE49-F238E27FC236}">
                      <a16:creationId xmlns:a16="http://schemas.microsoft.com/office/drawing/2014/main" id="{03D1C01A-E45D-4572-A31E-AA52097B1FF6}"/>
                    </a:ext>
                  </a:extLst>
                </p:cNvPr>
                <p:cNvSpPr txBox="1"/>
                <p:nvPr/>
              </p:nvSpPr>
              <p:spPr>
                <a:xfrm>
                  <a:off x="25448112" y="8825163"/>
                  <a:ext cx="1250332" cy="224248"/>
                </a:xfrm>
                <a:prstGeom prst="rect">
                  <a:avLst/>
                </a:prstGeom>
                <a:solidFill>
                  <a:srgbClr val="A2DD94"/>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Motif 2</a:t>
                  </a:r>
                </a:p>
              </p:txBody>
            </p:sp>
            <p:sp>
              <p:nvSpPr>
                <p:cNvPr id="112" name="TextBox 111">
                  <a:extLst>
                    <a:ext uri="{FF2B5EF4-FFF2-40B4-BE49-F238E27FC236}">
                      <a16:creationId xmlns:a16="http://schemas.microsoft.com/office/drawing/2014/main" id="{BA90CC1A-CF15-42BD-9888-A59FE33CEB89}"/>
                    </a:ext>
                  </a:extLst>
                </p:cNvPr>
                <p:cNvSpPr txBox="1"/>
                <p:nvPr/>
              </p:nvSpPr>
              <p:spPr>
                <a:xfrm>
                  <a:off x="28795083" y="8827481"/>
                  <a:ext cx="1250332" cy="224248"/>
                </a:xfrm>
                <a:prstGeom prst="rect">
                  <a:avLst/>
                </a:prstGeom>
                <a:solidFill>
                  <a:srgbClr val="A2DD94"/>
                </a:solidFill>
              </p:spPr>
              <p:txBody>
                <a:bodyPr wrap="square" rtlCol="0" anchor="ctr">
                  <a:spAutoFit/>
                </a:bodyPr>
                <a:lstStyle/>
                <a:p>
                  <a:pPr algn="ctr"/>
                  <a:r>
                    <a:rPr lang="en-US" sz="1860" dirty="0">
                      <a:latin typeface="Times New Roman" panose="02020603050405020304" pitchFamily="18" charset="0"/>
                      <a:cs typeface="Times New Roman" panose="02020603050405020304" pitchFamily="18" charset="0"/>
                    </a:rPr>
                    <a:t>Motif 3</a:t>
                  </a:r>
                </a:p>
              </p:txBody>
            </p:sp>
            <p:sp>
              <p:nvSpPr>
                <p:cNvPr id="113" name="TextBox 112">
                  <a:extLst>
                    <a:ext uri="{FF2B5EF4-FFF2-40B4-BE49-F238E27FC236}">
                      <a16:creationId xmlns:a16="http://schemas.microsoft.com/office/drawing/2014/main" id="{2803E937-C5E5-4C0B-B0B7-DD886D63A64C}"/>
                    </a:ext>
                  </a:extLst>
                </p:cNvPr>
                <p:cNvSpPr txBox="1"/>
                <p:nvPr/>
              </p:nvSpPr>
              <p:spPr>
                <a:xfrm>
                  <a:off x="34365579" y="8720577"/>
                  <a:ext cx="631374" cy="378565"/>
                </a:xfrm>
                <a:prstGeom prst="rect">
                  <a:avLst/>
                </a:prstGeom>
                <a:noFill/>
              </p:spPr>
              <p:txBody>
                <a:bodyPr wrap="square" rtlCol="0">
                  <a:spAutoFit/>
                </a:bodyPr>
                <a:lstStyle/>
                <a:p>
                  <a:r>
                    <a:rPr lang="en-US" sz="1860" dirty="0">
                      <a:latin typeface="Times New Roman" panose="02020603050405020304" pitchFamily="18" charset="0"/>
                      <a:cs typeface="Times New Roman" panose="02020603050405020304" pitchFamily="18" charset="0"/>
                    </a:rPr>
                    <a:t> 477</a:t>
                  </a:r>
                </a:p>
              </p:txBody>
            </p:sp>
            <p:sp>
              <p:nvSpPr>
                <p:cNvPr id="114" name="TextBox 113">
                  <a:extLst>
                    <a:ext uri="{FF2B5EF4-FFF2-40B4-BE49-F238E27FC236}">
                      <a16:creationId xmlns:a16="http://schemas.microsoft.com/office/drawing/2014/main" id="{8F90CF1B-8284-49B4-AB0C-A01E41392289}"/>
                    </a:ext>
                  </a:extLst>
                </p:cNvPr>
                <p:cNvSpPr txBox="1"/>
                <p:nvPr/>
              </p:nvSpPr>
              <p:spPr>
                <a:xfrm>
                  <a:off x="23364279" y="8692562"/>
                  <a:ext cx="570155" cy="378565"/>
                </a:xfrm>
                <a:prstGeom prst="rect">
                  <a:avLst/>
                </a:prstGeom>
                <a:noFill/>
              </p:spPr>
              <p:txBody>
                <a:bodyPr wrap="square" rtlCol="0">
                  <a:spAutoFit/>
                </a:bodyPr>
                <a:lstStyle/>
                <a:p>
                  <a:r>
                    <a:rPr lang="en-US" sz="1860" dirty="0">
                      <a:latin typeface="Times New Roman" panose="02020603050405020304" pitchFamily="18" charset="0"/>
                      <a:cs typeface="Times New Roman" panose="02020603050405020304" pitchFamily="18" charset="0"/>
                    </a:rPr>
                    <a:t>1</a:t>
                  </a:r>
                </a:p>
              </p:txBody>
            </p:sp>
          </p:grpSp>
        </p:grpSp>
        <p:sp>
          <p:nvSpPr>
            <p:cNvPr id="104" name="TextBox 103">
              <a:extLst>
                <a:ext uri="{FF2B5EF4-FFF2-40B4-BE49-F238E27FC236}">
                  <a16:creationId xmlns:a16="http://schemas.microsoft.com/office/drawing/2014/main" id="{4085749B-90CE-4BD5-A5B0-87408F394374}"/>
                </a:ext>
              </a:extLst>
            </p:cNvPr>
            <p:cNvSpPr txBox="1"/>
            <p:nvPr/>
          </p:nvSpPr>
          <p:spPr>
            <a:xfrm>
              <a:off x="136086" y="3144810"/>
              <a:ext cx="2512226" cy="646331"/>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“Eukaryote-like” ProRSs</a:t>
              </a:r>
            </a:p>
            <a:p>
              <a:r>
                <a:rPr lang="en-US"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T. Thermophilus</a:t>
              </a:r>
              <a:r>
                <a:rPr lang="en-US" dirty="0">
                  <a:latin typeface="Times New Roman" panose="02020603050405020304" pitchFamily="18" charset="0"/>
                  <a:cs typeface="Times New Roman" panose="02020603050405020304" pitchFamily="18" charset="0"/>
                </a:rPr>
                <a:t>)</a:t>
              </a:r>
            </a:p>
          </p:txBody>
        </p:sp>
      </p:grpSp>
      <p:cxnSp>
        <p:nvCxnSpPr>
          <p:cNvPr id="225" name="Straight Connector 224">
            <a:extLst>
              <a:ext uri="{FF2B5EF4-FFF2-40B4-BE49-F238E27FC236}">
                <a16:creationId xmlns:a16="http://schemas.microsoft.com/office/drawing/2014/main" id="{1F7A4B1E-6ECA-4EE9-8878-F4B01A4D004E}"/>
              </a:ext>
            </a:extLst>
          </p:cNvPr>
          <p:cNvCxnSpPr/>
          <p:nvPr/>
        </p:nvCxnSpPr>
        <p:spPr>
          <a:xfrm>
            <a:off x="6489855" y="35680172"/>
            <a:ext cx="910450" cy="285343"/>
          </a:xfrm>
          <a:prstGeom prst="line">
            <a:avLst/>
          </a:prstGeom>
        </p:spPr>
        <p:style>
          <a:lnRef idx="1">
            <a:schemeClr val="dk1"/>
          </a:lnRef>
          <a:fillRef idx="0">
            <a:schemeClr val="dk1"/>
          </a:fillRef>
          <a:effectRef idx="0">
            <a:schemeClr val="dk1"/>
          </a:effectRef>
          <a:fontRef idx="minor">
            <a:schemeClr val="tx1"/>
          </a:fontRef>
        </p:style>
      </p:cxnSp>
      <p:grpSp>
        <p:nvGrpSpPr>
          <p:cNvPr id="143" name="Group 142">
            <a:extLst>
              <a:ext uri="{FF2B5EF4-FFF2-40B4-BE49-F238E27FC236}">
                <a16:creationId xmlns:a16="http://schemas.microsoft.com/office/drawing/2014/main" id="{21490061-8C4E-4759-A054-B90A1345F4E4}"/>
              </a:ext>
            </a:extLst>
          </p:cNvPr>
          <p:cNvGrpSpPr/>
          <p:nvPr/>
        </p:nvGrpSpPr>
        <p:grpSpPr>
          <a:xfrm>
            <a:off x="16436893" y="23191805"/>
            <a:ext cx="14297992" cy="15179040"/>
            <a:chOff x="16529573" y="23127203"/>
            <a:chExt cx="14297992" cy="15179040"/>
          </a:xfrm>
        </p:grpSpPr>
        <p:sp>
          <p:nvSpPr>
            <p:cNvPr id="144" name="TextBox 143">
              <a:extLst>
                <a:ext uri="{FF2B5EF4-FFF2-40B4-BE49-F238E27FC236}">
                  <a16:creationId xmlns:a16="http://schemas.microsoft.com/office/drawing/2014/main" id="{D92E1149-989A-434A-A808-E30F78F37F20}"/>
                </a:ext>
              </a:extLst>
            </p:cNvPr>
            <p:cNvSpPr txBox="1"/>
            <p:nvPr/>
          </p:nvSpPr>
          <p:spPr>
            <a:xfrm>
              <a:off x="16529573" y="23127203"/>
              <a:ext cx="14297992" cy="15179040"/>
            </a:xfrm>
            <a:prstGeom prst="rect">
              <a:avLst/>
            </a:prstGeom>
            <a:noFill/>
            <a:ln>
              <a:solidFill>
                <a:srgbClr val="407EB1"/>
              </a:solidFill>
            </a:ln>
          </p:spPr>
          <p:txBody>
            <a:bodyPr wrap="square" rtlCol="0">
              <a:spAutoFit/>
            </a:bodyPr>
            <a:lstStyle/>
            <a:p>
              <a:pPr algn="ctr"/>
              <a:r>
                <a:rPr lang="en-US" sz="3200" b="1" dirty="0">
                  <a:latin typeface="Times New Roman"/>
                  <a:cs typeface="Times New Roman"/>
                </a:rPr>
                <a:t>Overall Structural Dynamic Changes</a:t>
              </a:r>
            </a:p>
            <a:p>
              <a:pPr algn="ctr"/>
              <a:endParaRPr lang="en-US" sz="3200" b="1" dirty="0">
                <a:latin typeface="Times New Roman"/>
                <a:cs typeface="Times New Roman"/>
              </a:endParaRPr>
            </a:p>
            <a:p>
              <a:pPr algn="ctr"/>
              <a:endParaRPr lang="en-US" sz="2800" b="1" dirty="0">
                <a:latin typeface="Times New Roman"/>
                <a:cs typeface="Times New Roman"/>
              </a:endParaRPr>
            </a:p>
            <a:p>
              <a:pPr algn="ctr"/>
              <a:endParaRPr lang="en-US" sz="3600" b="1" dirty="0">
                <a:latin typeface="Times New Roman"/>
                <a:cs typeface="Times New Roman"/>
              </a:endParaRPr>
            </a:p>
            <a:p>
              <a:pPr algn="ctr"/>
              <a:endParaRPr lang="en-US" sz="3600" b="1" u="sng"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lvl="0" algn="ctr"/>
              <a:r>
                <a:rPr lang="en-US" sz="2000" b="1" dirty="0">
                  <a:solidFill>
                    <a:prstClr val="black"/>
                  </a:solidFill>
                  <a:latin typeface="Times New Roman"/>
                  <a:cs typeface="Times New Roman"/>
                </a:rPr>
                <a:t>Root Mean Square Deviation Throughout Catalysis</a:t>
              </a:r>
            </a:p>
            <a:p>
              <a:pPr lvl="0" algn="ctr"/>
              <a:r>
                <a:rPr lang="en-US" dirty="0">
                  <a:solidFill>
                    <a:prstClr val="black"/>
                  </a:solidFill>
                  <a:latin typeface="Times New Roman"/>
                  <a:cs typeface="Times New Roman"/>
                </a:rPr>
                <a:t>Root mean square deviation in each frame for the backbone C</a:t>
              </a:r>
              <a:r>
                <a:rPr lang="el-GR" baseline="-25000" dirty="0">
                  <a:solidFill>
                    <a:prstClr val="black"/>
                  </a:solidFill>
                  <a:latin typeface="Times New Roman"/>
                  <a:cs typeface="Times New Roman"/>
                </a:rPr>
                <a:t>α</a:t>
              </a:r>
              <a:r>
                <a:rPr lang="en-US" dirty="0">
                  <a:solidFill>
                    <a:prstClr val="black"/>
                  </a:solidFill>
                  <a:latin typeface="Times New Roman"/>
                  <a:cs typeface="Times New Roman"/>
                </a:rPr>
                <a:t> atoms was calculated with respect to the first frame of the simulations: </a:t>
              </a:r>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r>
                <a:rPr lang="en-US" sz="1860" dirty="0">
                  <a:solidFill>
                    <a:prstClr val="black"/>
                  </a:solidFill>
                  <a:latin typeface="Times New Roman"/>
                  <a:cs typeface="Times New Roman"/>
                </a:rPr>
                <a:t>		RMSD = </a:t>
              </a: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lvl="0"/>
              <a:endParaRPr lang="en-US" sz="1860" dirty="0">
                <a:solidFill>
                  <a:prstClr val="black"/>
                </a:solidFill>
                <a:latin typeface="Times New Roman"/>
                <a:cs typeface="Times New Roman"/>
              </a:endParaRPr>
            </a:p>
            <a:p>
              <a:pPr marL="342900" lvl="0" indent="-342900">
                <a:buFont typeface="Arial" panose="020B0604020202020204" pitchFamily="34" charset="0"/>
                <a:buChar char="•"/>
              </a:pPr>
              <a:endParaRPr lang="en-US" sz="1860" dirty="0">
                <a:solidFill>
                  <a:prstClr val="black"/>
                </a:solidFill>
                <a:latin typeface="Times New Roman"/>
                <a:cs typeface="Times New Roman"/>
              </a:endParaRPr>
            </a:p>
            <a:p>
              <a:pPr marL="342900" lvl="0" indent="-342900">
                <a:buFont typeface="Arial" panose="020B0604020202020204" pitchFamily="34" charset="0"/>
                <a:buChar char="•"/>
              </a:pPr>
              <a:endParaRPr lang="en-US" sz="1860" dirty="0">
                <a:solidFill>
                  <a:prstClr val="black"/>
                </a:solidFill>
                <a:latin typeface="Times New Roman"/>
                <a:cs typeface="Times New Roman"/>
              </a:endParaRPr>
            </a:p>
            <a:p>
              <a:pPr marL="342900" lvl="0" indent="-342900">
                <a:buFont typeface="Arial" panose="020B0604020202020204" pitchFamily="34" charset="0"/>
                <a:buChar char="•"/>
              </a:pPr>
              <a:endParaRPr lang="en-US" sz="1860" dirty="0">
                <a:solidFill>
                  <a:prstClr val="black"/>
                </a:solidFill>
                <a:latin typeface="Times New Roman"/>
                <a:cs typeface="Times New Roman"/>
              </a:endParaRPr>
            </a:p>
            <a:p>
              <a:pPr marL="342900" lvl="0" indent="-342900" algn="ctr">
                <a:buFont typeface="Arial" panose="020B0604020202020204" pitchFamily="34" charset="0"/>
                <a:buChar char="•"/>
              </a:pPr>
              <a:r>
                <a:rPr lang="en-US" sz="1860" i="1" dirty="0" err="1">
                  <a:solidFill>
                    <a:prstClr val="black"/>
                  </a:solidFill>
                  <a:latin typeface="Times New Roman"/>
                  <a:cs typeface="Times New Roman"/>
                </a:rPr>
                <a:t>Ef</a:t>
              </a:r>
              <a:r>
                <a:rPr lang="en-US" sz="1860" dirty="0">
                  <a:solidFill>
                    <a:prstClr val="black"/>
                  </a:solidFill>
                  <a:latin typeface="Times New Roman"/>
                  <a:cs typeface="Times New Roman"/>
                </a:rPr>
                <a:t> </a:t>
              </a:r>
              <a:r>
                <a:rPr lang="en-US" sz="1860" dirty="0" err="1">
                  <a:solidFill>
                    <a:prstClr val="black"/>
                  </a:solidFill>
                  <a:latin typeface="Times New Roman"/>
                  <a:cs typeface="Times New Roman"/>
                </a:rPr>
                <a:t>ProRS</a:t>
              </a:r>
              <a:r>
                <a:rPr lang="en-US" sz="1860" dirty="0">
                  <a:solidFill>
                    <a:prstClr val="black"/>
                  </a:solidFill>
                  <a:latin typeface="Times New Roman"/>
                  <a:cs typeface="Times New Roman"/>
                </a:rPr>
                <a:t> exhibits a greater overall change in structure, possibly due to the large fluctuation of the INS domain</a:t>
              </a:r>
              <a:endParaRPr lang="en-US" sz="1860" b="1" dirty="0">
                <a:solidFill>
                  <a:prstClr val="black"/>
                </a:solidFill>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a:p>
              <a:pPr algn="ctr"/>
              <a:endParaRPr lang="en-US" sz="3600" b="1" dirty="0">
                <a:latin typeface="Times New Roman"/>
                <a:cs typeface="Times New Roman"/>
              </a:endParaRPr>
            </a:p>
          </p:txBody>
        </p:sp>
        <p:sp>
          <p:nvSpPr>
            <p:cNvPr id="145" name="TextBox 144">
              <a:extLst>
                <a:ext uri="{FF2B5EF4-FFF2-40B4-BE49-F238E27FC236}">
                  <a16:creationId xmlns:a16="http://schemas.microsoft.com/office/drawing/2014/main" id="{1F3EA7B5-90C6-4673-8ECA-CCF7806051C8}"/>
                </a:ext>
              </a:extLst>
            </p:cNvPr>
            <p:cNvSpPr txBox="1"/>
            <p:nvPr/>
          </p:nvSpPr>
          <p:spPr>
            <a:xfrm>
              <a:off x="24014721" y="30185478"/>
              <a:ext cx="6709224" cy="1200329"/>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Movement of the INS domain in modified species of </a:t>
              </a:r>
              <a:r>
                <a:rPr lang="en-US" dirty="0" err="1">
                  <a:latin typeface="Times New Roman" panose="02020603050405020304" pitchFamily="18" charset="0"/>
                  <a:cs typeface="Times New Roman" panose="02020603050405020304" pitchFamily="18" charset="0"/>
                </a:rPr>
                <a:t>Ef</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ProRS</a:t>
              </a:r>
              <a:r>
                <a:rPr lang="en-US" dirty="0">
                  <a:latin typeface="Times New Roman" panose="02020603050405020304" pitchFamily="18" charset="0"/>
                  <a:cs typeface="Times New Roman" panose="02020603050405020304" pitchFamily="18" charset="0"/>
                </a:rPr>
                <a:t> remained similar to that of unedited species. In each simulation, the INS domain was observed to move in a corkscrew manner in towards the active site pocket. </a:t>
              </a:r>
            </a:p>
          </p:txBody>
        </p:sp>
        <p:sp>
          <p:nvSpPr>
            <p:cNvPr id="146" name="TextBox 145">
              <a:extLst>
                <a:ext uri="{FF2B5EF4-FFF2-40B4-BE49-F238E27FC236}">
                  <a16:creationId xmlns:a16="http://schemas.microsoft.com/office/drawing/2014/main" id="{8AD1A52A-3125-40DC-A491-843393FBE037}"/>
                </a:ext>
              </a:extLst>
            </p:cNvPr>
            <p:cNvSpPr txBox="1"/>
            <p:nvPr/>
          </p:nvSpPr>
          <p:spPr>
            <a:xfrm>
              <a:off x="17160092" y="30185478"/>
              <a:ext cx="6709224" cy="1477328"/>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 comparison to the original structure, activity in the precursor complex for all analyzed species shows distinct movement of the INS domain in towards the active site pocket. The precursor complex is the most stable conformation before the reaction between ATP and Proline occurs. </a:t>
              </a:r>
            </a:p>
          </p:txBody>
        </p:sp>
        <p:graphicFrame>
          <p:nvGraphicFramePr>
            <p:cNvPr id="147" name="Chart 146">
              <a:extLst>
                <a:ext uri="{FF2B5EF4-FFF2-40B4-BE49-F238E27FC236}">
                  <a16:creationId xmlns:a16="http://schemas.microsoft.com/office/drawing/2014/main" id="{1563C0C9-5219-442C-B46B-A6E1938CE93A}"/>
                </a:ext>
              </a:extLst>
            </p:cNvPr>
            <p:cNvGraphicFramePr>
              <a:graphicFrameLocks/>
            </p:cNvGraphicFramePr>
            <p:nvPr>
              <p:extLst>
                <p:ext uri="{D42A27DB-BD31-4B8C-83A1-F6EECF244321}">
                  <p14:modId xmlns:p14="http://schemas.microsoft.com/office/powerpoint/2010/main" val="1276906401"/>
                </p:ext>
              </p:extLst>
            </p:nvPr>
          </p:nvGraphicFramePr>
          <p:xfrm>
            <a:off x="18496451" y="33149768"/>
            <a:ext cx="9822298" cy="4243358"/>
          </p:xfrm>
          <a:graphic>
            <a:graphicData uri="http://schemas.openxmlformats.org/drawingml/2006/chart">
              <c:chart xmlns:c="http://schemas.openxmlformats.org/drawingml/2006/chart" xmlns:r="http://schemas.openxmlformats.org/officeDocument/2006/relationships" r:id="rId32"/>
            </a:graphicData>
          </a:graphic>
        </p:graphicFrame>
        <p:graphicFrame>
          <p:nvGraphicFramePr>
            <p:cNvPr id="148" name="Object 147">
              <a:extLst>
                <a:ext uri="{FF2B5EF4-FFF2-40B4-BE49-F238E27FC236}">
                  <a16:creationId xmlns:a16="http://schemas.microsoft.com/office/drawing/2014/main" id="{DB458C88-A982-4569-B558-49FE1247A074}"/>
                </a:ext>
              </a:extLst>
            </p:cNvPr>
            <p:cNvGraphicFramePr>
              <a:graphicFrameLocks noChangeAspect="1"/>
            </p:cNvGraphicFramePr>
            <p:nvPr>
              <p:extLst>
                <p:ext uri="{D42A27DB-BD31-4B8C-83A1-F6EECF244321}">
                  <p14:modId xmlns:p14="http://schemas.microsoft.com/office/powerpoint/2010/main" val="2309264555"/>
                </p:ext>
              </p:extLst>
            </p:nvPr>
          </p:nvGraphicFramePr>
          <p:xfrm>
            <a:off x="18464627" y="32292711"/>
            <a:ext cx="4087612" cy="768879"/>
          </p:xfrm>
          <a:graphic>
            <a:graphicData uri="http://schemas.openxmlformats.org/presentationml/2006/ole">
              <mc:AlternateContent xmlns:mc="http://schemas.openxmlformats.org/markup-compatibility/2006">
                <mc:Choice xmlns:v="urn:schemas-microsoft-com:vml" Requires="v">
                  <p:oleObj spid="_x0000_s1184" name="Equation" r:id="rId33" imgW="2565360" imgH="482400" progId="Equation.DSMT4">
                    <p:embed/>
                  </p:oleObj>
                </mc:Choice>
                <mc:Fallback>
                  <p:oleObj name="Equation" r:id="rId33" imgW="2565360" imgH="482400" progId="Equation.DSMT4">
                    <p:embed/>
                    <p:pic>
                      <p:nvPicPr>
                        <p:cNvPr id="100" name="Object 99">
                          <a:extLst>
                            <a:ext uri="{FF2B5EF4-FFF2-40B4-BE49-F238E27FC236}">
                              <a16:creationId xmlns:a16="http://schemas.microsoft.com/office/drawing/2014/main" id="{70B545B7-C12A-48B4-B82A-B87E32D3025A}"/>
                            </a:ext>
                          </a:extLst>
                        </p:cNvPr>
                        <p:cNvPicPr/>
                        <p:nvPr/>
                      </p:nvPicPr>
                      <p:blipFill>
                        <a:blip r:embed="rId34"/>
                        <a:stretch>
                          <a:fillRect/>
                        </a:stretch>
                      </p:blipFill>
                      <p:spPr>
                        <a:xfrm>
                          <a:off x="18464627" y="32292711"/>
                          <a:ext cx="4087612" cy="768879"/>
                        </a:xfrm>
                        <a:prstGeom prst="rect">
                          <a:avLst/>
                        </a:prstGeom>
                      </p:spPr>
                    </p:pic>
                  </p:oleObj>
                </mc:Fallback>
              </mc:AlternateContent>
            </a:graphicData>
          </a:graphic>
        </p:graphicFrame>
        <p:grpSp>
          <p:nvGrpSpPr>
            <p:cNvPr id="149" name="Group 148">
              <a:extLst>
                <a:ext uri="{FF2B5EF4-FFF2-40B4-BE49-F238E27FC236}">
                  <a16:creationId xmlns:a16="http://schemas.microsoft.com/office/drawing/2014/main" id="{A2A9712D-401C-4C9D-AB2F-E0B8B906A278}"/>
                </a:ext>
              </a:extLst>
            </p:cNvPr>
            <p:cNvGrpSpPr/>
            <p:nvPr/>
          </p:nvGrpSpPr>
          <p:grpSpPr>
            <a:xfrm>
              <a:off x="23672825" y="24224064"/>
              <a:ext cx="6512313" cy="5222281"/>
              <a:chOff x="23672825" y="24224064"/>
              <a:chExt cx="6512313" cy="5222281"/>
            </a:xfrm>
          </p:grpSpPr>
          <p:sp>
            <p:nvSpPr>
              <p:cNvPr id="164" name="TextBox 163">
                <a:extLst>
                  <a:ext uri="{FF2B5EF4-FFF2-40B4-BE49-F238E27FC236}">
                    <a16:creationId xmlns:a16="http://schemas.microsoft.com/office/drawing/2014/main" id="{1F20901F-642E-40F7-B1E3-E154BB12BF22}"/>
                  </a:ext>
                </a:extLst>
              </p:cNvPr>
              <p:cNvSpPr txBox="1"/>
              <p:nvPr/>
            </p:nvSpPr>
            <p:spPr>
              <a:xfrm>
                <a:off x="25481454" y="24224064"/>
                <a:ext cx="2869737" cy="646331"/>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Edited </a:t>
                </a:r>
                <a:r>
                  <a:rPr lang="en-US" b="1" i="1" dirty="0" err="1">
                    <a:latin typeface="Times New Roman"/>
                    <a:cs typeface="Times New Roman"/>
                  </a:rPr>
                  <a:t>Ef</a:t>
                </a:r>
                <a:r>
                  <a:rPr lang="en-US" dirty="0">
                    <a:latin typeface="Times New Roman"/>
                    <a:cs typeface="Times New Roman"/>
                  </a:rPr>
                  <a:t> </a:t>
                </a:r>
                <a:r>
                  <a:rPr lang="en-US" b="1" dirty="0" err="1">
                    <a:latin typeface="Times New Roman"/>
                    <a:cs typeface="Times New Roman"/>
                  </a:rPr>
                  <a:t>ProRS</a:t>
                </a:r>
                <a:r>
                  <a:rPr lang="en-US" dirty="0">
                    <a:latin typeface="Times New Roman"/>
                    <a:cs typeface="Times New Roman"/>
                  </a:rPr>
                  <a:t> </a:t>
                </a:r>
                <a:r>
                  <a:rPr lang="en-US" b="1" dirty="0">
                    <a:latin typeface="Times New Roman" panose="02020603050405020304" pitchFamily="18" charset="0"/>
                    <a:cs typeface="Times New Roman" panose="02020603050405020304" pitchFamily="18" charset="0"/>
                  </a:rPr>
                  <a:t>species</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Removal of ATP</a:t>
                </a:r>
                <a:endParaRPr lang="en-US" b="1" dirty="0">
                  <a:latin typeface="Times New Roman" panose="02020603050405020304" pitchFamily="18" charset="0"/>
                  <a:cs typeface="Times New Roman" panose="02020603050405020304" pitchFamily="18" charset="0"/>
                </a:endParaRPr>
              </a:p>
            </p:txBody>
          </p:sp>
          <p:pic>
            <p:nvPicPr>
              <p:cNvPr id="165" name="Picture 164">
                <a:extLst>
                  <a:ext uri="{FF2B5EF4-FFF2-40B4-BE49-F238E27FC236}">
                    <a16:creationId xmlns:a16="http://schemas.microsoft.com/office/drawing/2014/main" id="{D85105C4-6FBD-40C1-8E4B-68219A641B9E}"/>
                  </a:ext>
                </a:extLst>
              </p:cNvPr>
              <p:cNvPicPr>
                <a:picLocks noChangeAspect="1"/>
              </p:cNvPicPr>
              <p:nvPr/>
            </p:nvPicPr>
            <p:blipFill>
              <a:blip r:embed="rId35"/>
              <a:stretch>
                <a:fillRect/>
              </a:stretch>
            </p:blipFill>
            <p:spPr>
              <a:xfrm>
                <a:off x="23672825" y="25272862"/>
                <a:ext cx="3243498" cy="4173483"/>
              </a:xfrm>
              <a:prstGeom prst="rect">
                <a:avLst/>
              </a:prstGeom>
            </p:spPr>
          </p:pic>
          <p:pic>
            <p:nvPicPr>
              <p:cNvPr id="166" name="Picture 165">
                <a:extLst>
                  <a:ext uri="{FF2B5EF4-FFF2-40B4-BE49-F238E27FC236}">
                    <a16:creationId xmlns:a16="http://schemas.microsoft.com/office/drawing/2014/main" id="{9C800ADF-C85D-4A20-9697-43DD9C14E8BB}"/>
                  </a:ext>
                </a:extLst>
              </p:cNvPr>
              <p:cNvPicPr>
                <a:picLocks noChangeAspect="1"/>
              </p:cNvPicPr>
              <p:nvPr/>
            </p:nvPicPr>
            <p:blipFill>
              <a:blip r:embed="rId36"/>
              <a:stretch>
                <a:fillRect/>
              </a:stretch>
            </p:blipFill>
            <p:spPr>
              <a:xfrm>
                <a:off x="27203491" y="25375821"/>
                <a:ext cx="2981647" cy="3923688"/>
              </a:xfrm>
              <a:prstGeom prst="rect">
                <a:avLst/>
              </a:prstGeom>
            </p:spPr>
          </p:pic>
          <p:pic>
            <p:nvPicPr>
              <p:cNvPr id="167" name="Picture 166">
                <a:extLst>
                  <a:ext uri="{FF2B5EF4-FFF2-40B4-BE49-F238E27FC236}">
                    <a16:creationId xmlns:a16="http://schemas.microsoft.com/office/drawing/2014/main" id="{D7C16942-0469-44B4-BCA6-59BDFD800E56}"/>
                  </a:ext>
                </a:extLst>
              </p:cNvPr>
              <p:cNvPicPr>
                <a:picLocks noChangeAspect="1"/>
              </p:cNvPicPr>
              <p:nvPr/>
            </p:nvPicPr>
            <p:blipFill>
              <a:blip r:embed="rId37"/>
              <a:stretch>
                <a:fillRect/>
              </a:stretch>
            </p:blipFill>
            <p:spPr>
              <a:xfrm rot="1897291">
                <a:off x="26569342" y="25941427"/>
                <a:ext cx="1607943" cy="1007082"/>
              </a:xfrm>
              <a:prstGeom prst="rect">
                <a:avLst/>
              </a:prstGeom>
            </p:spPr>
          </p:pic>
          <p:sp>
            <p:nvSpPr>
              <p:cNvPr id="168" name="Oval 167">
                <a:extLst>
                  <a:ext uri="{FF2B5EF4-FFF2-40B4-BE49-F238E27FC236}">
                    <a16:creationId xmlns:a16="http://schemas.microsoft.com/office/drawing/2014/main" id="{73EE2E66-1715-4683-B597-8B7991F7F7AE}"/>
                  </a:ext>
                </a:extLst>
              </p:cNvPr>
              <p:cNvSpPr/>
              <p:nvPr/>
            </p:nvSpPr>
            <p:spPr>
              <a:xfrm rot="19626054">
                <a:off x="25058833" y="26839735"/>
                <a:ext cx="817924" cy="427603"/>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9" name="Oval 168">
                <a:extLst>
                  <a:ext uri="{FF2B5EF4-FFF2-40B4-BE49-F238E27FC236}">
                    <a16:creationId xmlns:a16="http://schemas.microsoft.com/office/drawing/2014/main" id="{3D94EEA0-6F2E-46D8-BB41-6DB01FC30A86}"/>
                  </a:ext>
                </a:extLst>
              </p:cNvPr>
              <p:cNvSpPr/>
              <p:nvPr/>
            </p:nvSpPr>
            <p:spPr>
              <a:xfrm rot="20719231">
                <a:off x="28413895" y="26735184"/>
                <a:ext cx="817924" cy="314582"/>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grpSp>
          <p:nvGrpSpPr>
            <p:cNvPr id="150" name="Group 149">
              <a:extLst>
                <a:ext uri="{FF2B5EF4-FFF2-40B4-BE49-F238E27FC236}">
                  <a16:creationId xmlns:a16="http://schemas.microsoft.com/office/drawing/2014/main" id="{0BF9EB19-FA19-46B5-AC1D-753AD7D82881}"/>
                </a:ext>
              </a:extLst>
            </p:cNvPr>
            <p:cNvGrpSpPr/>
            <p:nvPr/>
          </p:nvGrpSpPr>
          <p:grpSpPr>
            <a:xfrm>
              <a:off x="16790018" y="24237126"/>
              <a:ext cx="6142558" cy="5670884"/>
              <a:chOff x="16790018" y="24237126"/>
              <a:chExt cx="6142558" cy="5670884"/>
            </a:xfrm>
          </p:grpSpPr>
          <p:sp>
            <p:nvSpPr>
              <p:cNvPr id="151" name="TextBox 150">
                <a:extLst>
                  <a:ext uri="{FF2B5EF4-FFF2-40B4-BE49-F238E27FC236}">
                    <a16:creationId xmlns:a16="http://schemas.microsoft.com/office/drawing/2014/main" id="{FEA5A628-2CA7-4EF6-8D17-D7152FBB5853}"/>
                  </a:ext>
                </a:extLst>
              </p:cNvPr>
              <p:cNvSpPr txBox="1"/>
              <p:nvPr/>
            </p:nvSpPr>
            <p:spPr>
              <a:xfrm>
                <a:off x="18828213" y="24237126"/>
                <a:ext cx="2869737" cy="615553"/>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Edited </a:t>
                </a:r>
                <a:r>
                  <a:rPr lang="en-US" b="1" i="1" dirty="0" err="1">
                    <a:latin typeface="Times New Roman"/>
                    <a:cs typeface="Times New Roman"/>
                  </a:rPr>
                  <a:t>Ef</a:t>
                </a:r>
                <a:r>
                  <a:rPr lang="en-US" dirty="0">
                    <a:latin typeface="Times New Roman"/>
                    <a:cs typeface="Times New Roman"/>
                  </a:rPr>
                  <a:t> </a:t>
                </a:r>
                <a:r>
                  <a:rPr lang="en-US" b="1" dirty="0" err="1">
                    <a:latin typeface="Times New Roman"/>
                    <a:cs typeface="Times New Roman"/>
                  </a:rPr>
                  <a:t>ProRS</a:t>
                </a:r>
                <a:r>
                  <a:rPr lang="en-US" b="1" dirty="0">
                    <a:latin typeface="Times New Roman" panose="02020603050405020304" pitchFamily="18" charset="0"/>
                    <a:cs typeface="Times New Roman" panose="02020603050405020304" pitchFamily="18" charset="0"/>
                  </a:rPr>
                  <a:t> species</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Zeroed ATP charge</a:t>
                </a:r>
              </a:p>
            </p:txBody>
          </p:sp>
          <p:grpSp>
            <p:nvGrpSpPr>
              <p:cNvPr id="152" name="Group 151">
                <a:extLst>
                  <a:ext uri="{FF2B5EF4-FFF2-40B4-BE49-F238E27FC236}">
                    <a16:creationId xmlns:a16="http://schemas.microsoft.com/office/drawing/2014/main" id="{F33B4794-E416-4807-9218-7014B28C5892}"/>
                  </a:ext>
                </a:extLst>
              </p:cNvPr>
              <p:cNvGrpSpPr/>
              <p:nvPr/>
            </p:nvGrpSpPr>
            <p:grpSpPr>
              <a:xfrm>
                <a:off x="16790018" y="24655191"/>
                <a:ext cx="6142558" cy="5252819"/>
                <a:chOff x="16790018" y="24655191"/>
                <a:chExt cx="6142558" cy="5252819"/>
              </a:xfrm>
            </p:grpSpPr>
            <p:pic>
              <p:nvPicPr>
                <p:cNvPr id="153" name="Picture 152">
                  <a:extLst>
                    <a:ext uri="{FF2B5EF4-FFF2-40B4-BE49-F238E27FC236}">
                      <a16:creationId xmlns:a16="http://schemas.microsoft.com/office/drawing/2014/main" id="{502CE7A7-75C7-4D2E-BAFA-758E1ECF7A81}"/>
                    </a:ext>
                  </a:extLst>
                </p:cNvPr>
                <p:cNvPicPr>
                  <a:picLocks noChangeAspect="1"/>
                </p:cNvPicPr>
                <p:nvPr/>
              </p:nvPicPr>
              <p:blipFill>
                <a:blip r:embed="rId38"/>
                <a:stretch>
                  <a:fillRect/>
                </a:stretch>
              </p:blipFill>
              <p:spPr>
                <a:xfrm>
                  <a:off x="19770762" y="25313047"/>
                  <a:ext cx="3161814" cy="4093112"/>
                </a:xfrm>
                <a:prstGeom prst="rect">
                  <a:avLst/>
                </a:prstGeom>
              </p:spPr>
            </p:pic>
            <p:sp>
              <p:nvSpPr>
                <p:cNvPr id="154" name="Arrow: Curved Right 153">
                  <a:extLst>
                    <a:ext uri="{FF2B5EF4-FFF2-40B4-BE49-F238E27FC236}">
                      <a16:creationId xmlns:a16="http://schemas.microsoft.com/office/drawing/2014/main" id="{B387D5FC-2089-487B-9FAF-B01FC2B5EBD4}"/>
                    </a:ext>
                  </a:extLst>
                </p:cNvPr>
                <p:cNvSpPr/>
                <p:nvPr/>
              </p:nvSpPr>
              <p:spPr>
                <a:xfrm rot="20029588">
                  <a:off x="19923865" y="26109776"/>
                  <a:ext cx="416791" cy="1182867"/>
                </a:xfrm>
                <a:prstGeom prst="curvedRightArrow">
                  <a:avLst/>
                </a:prstGeom>
                <a:effectLst>
                  <a:innerShdw blurRad="63500" dist="50800" dir="2700000">
                    <a:prstClr val="black">
                      <a:alpha val="50000"/>
                    </a:prstClr>
                  </a:inn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solidFill>
                      <a:schemeClr val="tx1"/>
                    </a:solidFill>
                  </a:endParaRPr>
                </a:p>
              </p:txBody>
            </p:sp>
            <p:sp>
              <p:nvSpPr>
                <p:cNvPr id="155" name="Oval 154">
                  <a:extLst>
                    <a:ext uri="{FF2B5EF4-FFF2-40B4-BE49-F238E27FC236}">
                      <a16:creationId xmlns:a16="http://schemas.microsoft.com/office/drawing/2014/main" id="{8AB53FFD-3810-41B8-9CAD-CC5D0B161DA4}"/>
                    </a:ext>
                  </a:extLst>
                </p:cNvPr>
                <p:cNvSpPr/>
                <p:nvPr/>
              </p:nvSpPr>
              <p:spPr>
                <a:xfrm rot="18661123">
                  <a:off x="21191623" y="26777639"/>
                  <a:ext cx="817924" cy="427603"/>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nvGrpSpPr>
                <p:cNvPr id="156" name="Group 155">
                  <a:extLst>
                    <a:ext uri="{FF2B5EF4-FFF2-40B4-BE49-F238E27FC236}">
                      <a16:creationId xmlns:a16="http://schemas.microsoft.com/office/drawing/2014/main" id="{CB312396-5B90-4AE1-8222-A36C2A782465}"/>
                    </a:ext>
                  </a:extLst>
                </p:cNvPr>
                <p:cNvGrpSpPr/>
                <p:nvPr/>
              </p:nvGrpSpPr>
              <p:grpSpPr>
                <a:xfrm>
                  <a:off x="16790018" y="24655191"/>
                  <a:ext cx="4012449" cy="5252819"/>
                  <a:chOff x="16790018" y="24655191"/>
                  <a:chExt cx="4012449" cy="5252819"/>
                </a:xfrm>
              </p:grpSpPr>
              <p:sp>
                <p:nvSpPr>
                  <p:cNvPr id="157" name="TextBox 156">
                    <a:extLst>
                      <a:ext uri="{FF2B5EF4-FFF2-40B4-BE49-F238E27FC236}">
                        <a16:creationId xmlns:a16="http://schemas.microsoft.com/office/drawing/2014/main" id="{D8AAC7E1-5C0B-413D-8C0B-B7AB50486938}"/>
                      </a:ext>
                    </a:extLst>
                  </p:cNvPr>
                  <p:cNvSpPr txBox="1"/>
                  <p:nvPr/>
                </p:nvSpPr>
                <p:spPr>
                  <a:xfrm>
                    <a:off x="17020387" y="24655191"/>
                    <a:ext cx="2311934"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INS domain</a:t>
                    </a:r>
                  </a:p>
                </p:txBody>
              </p:sp>
              <p:pic>
                <p:nvPicPr>
                  <p:cNvPr id="158" name="Picture 157">
                    <a:extLst>
                      <a:ext uri="{FF2B5EF4-FFF2-40B4-BE49-F238E27FC236}">
                        <a16:creationId xmlns:a16="http://schemas.microsoft.com/office/drawing/2014/main" id="{DA96B7BF-A5BF-42B2-9A3F-91723A416222}"/>
                      </a:ext>
                    </a:extLst>
                  </p:cNvPr>
                  <p:cNvPicPr>
                    <a:picLocks noChangeAspect="1"/>
                  </p:cNvPicPr>
                  <p:nvPr/>
                </p:nvPicPr>
                <p:blipFill>
                  <a:blip r:embed="rId39"/>
                  <a:stretch>
                    <a:fillRect/>
                  </a:stretch>
                </p:blipFill>
                <p:spPr>
                  <a:xfrm>
                    <a:off x="16852961" y="25163645"/>
                    <a:ext cx="2837707" cy="4187906"/>
                  </a:xfrm>
                  <a:prstGeom prst="rect">
                    <a:avLst/>
                  </a:prstGeom>
                </p:spPr>
              </p:pic>
              <p:sp>
                <p:nvSpPr>
                  <p:cNvPr id="159" name="Oval 158">
                    <a:extLst>
                      <a:ext uri="{FF2B5EF4-FFF2-40B4-BE49-F238E27FC236}">
                        <a16:creationId xmlns:a16="http://schemas.microsoft.com/office/drawing/2014/main" id="{CB8D2D54-1DD6-4A14-A009-D0AC501294BB}"/>
                      </a:ext>
                    </a:extLst>
                  </p:cNvPr>
                  <p:cNvSpPr/>
                  <p:nvPr/>
                </p:nvSpPr>
                <p:spPr>
                  <a:xfrm>
                    <a:off x="16790018" y="25505401"/>
                    <a:ext cx="1667078" cy="1250466"/>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cxnSp>
                <p:nvCxnSpPr>
                  <p:cNvPr id="160" name="Straight Arrow Connector 159">
                    <a:extLst>
                      <a:ext uri="{FF2B5EF4-FFF2-40B4-BE49-F238E27FC236}">
                        <a16:creationId xmlns:a16="http://schemas.microsoft.com/office/drawing/2014/main" id="{54FA94DD-C4B9-432F-B4D6-954BB087E220}"/>
                      </a:ext>
                    </a:extLst>
                  </p:cNvPr>
                  <p:cNvCxnSpPr>
                    <a:cxnSpLocks/>
                  </p:cNvCxnSpPr>
                  <p:nvPr/>
                </p:nvCxnSpPr>
                <p:spPr>
                  <a:xfrm>
                    <a:off x="17177814" y="25109780"/>
                    <a:ext cx="112730" cy="30807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61" name="Oval 160">
                    <a:extLst>
                      <a:ext uri="{FF2B5EF4-FFF2-40B4-BE49-F238E27FC236}">
                        <a16:creationId xmlns:a16="http://schemas.microsoft.com/office/drawing/2014/main" id="{E0284A2E-BC68-4D96-B5EF-68EEFFB311E4}"/>
                      </a:ext>
                    </a:extLst>
                  </p:cNvPr>
                  <p:cNvSpPr/>
                  <p:nvPr/>
                </p:nvSpPr>
                <p:spPr>
                  <a:xfrm rot="19626054">
                    <a:off x="18176354" y="26796940"/>
                    <a:ext cx="817924" cy="427603"/>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2" name="TextBox 161">
                    <a:extLst>
                      <a:ext uri="{FF2B5EF4-FFF2-40B4-BE49-F238E27FC236}">
                        <a16:creationId xmlns:a16="http://schemas.microsoft.com/office/drawing/2014/main" id="{F1397D1E-2E99-4C6B-ADF3-A2E6D9BE7FCD}"/>
                      </a:ext>
                    </a:extLst>
                  </p:cNvPr>
                  <p:cNvSpPr txBox="1"/>
                  <p:nvPr/>
                </p:nvSpPr>
                <p:spPr>
                  <a:xfrm>
                    <a:off x="18490533" y="28984680"/>
                    <a:ext cx="2311934" cy="923330"/>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Active site pocket</a:t>
                    </a:r>
                  </a:p>
                  <a:p>
                    <a:pPr algn="ctr"/>
                    <a:r>
                      <a:rPr lang="en-US" dirty="0">
                        <a:latin typeface="Times New Roman" panose="02020603050405020304" pitchFamily="18" charset="0"/>
                        <a:cs typeface="Times New Roman" panose="02020603050405020304" pitchFamily="18" charset="0"/>
                      </a:rPr>
                      <a:t>(Orange)</a:t>
                    </a:r>
                  </a:p>
                  <a:p>
                    <a:endParaRPr lang="en-US" dirty="0">
                      <a:latin typeface="Times New Roman" panose="02020603050405020304" pitchFamily="18" charset="0"/>
                      <a:cs typeface="Times New Roman" panose="02020603050405020304" pitchFamily="18" charset="0"/>
                    </a:endParaRPr>
                  </a:p>
                </p:txBody>
              </p:sp>
              <p:cxnSp>
                <p:nvCxnSpPr>
                  <p:cNvPr id="163" name="Straight Arrow Connector 162">
                    <a:extLst>
                      <a:ext uri="{FF2B5EF4-FFF2-40B4-BE49-F238E27FC236}">
                        <a16:creationId xmlns:a16="http://schemas.microsoft.com/office/drawing/2014/main" id="{37D44A2B-A3C1-4977-A804-867009F96D26}"/>
                      </a:ext>
                    </a:extLst>
                  </p:cNvPr>
                  <p:cNvCxnSpPr>
                    <a:cxnSpLocks/>
                  </p:cNvCxnSpPr>
                  <p:nvPr/>
                </p:nvCxnSpPr>
                <p:spPr>
                  <a:xfrm flipH="1" flipV="1">
                    <a:off x="18828213" y="27323921"/>
                    <a:ext cx="636187" cy="1559152"/>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grpSp>
          </p:grpSp>
        </p:grpSp>
      </p:grpSp>
      <p:grpSp>
        <p:nvGrpSpPr>
          <p:cNvPr id="170" name="Group 169">
            <a:extLst>
              <a:ext uri="{FF2B5EF4-FFF2-40B4-BE49-F238E27FC236}">
                <a16:creationId xmlns:a16="http://schemas.microsoft.com/office/drawing/2014/main" id="{067B9CC6-377F-43A0-ACA1-5F20AE1A8BEC}"/>
              </a:ext>
            </a:extLst>
          </p:cNvPr>
          <p:cNvGrpSpPr/>
          <p:nvPr/>
        </p:nvGrpSpPr>
        <p:grpSpPr>
          <a:xfrm>
            <a:off x="31325589" y="25787131"/>
            <a:ext cx="8456153" cy="2662014"/>
            <a:chOff x="32009346" y="26444968"/>
            <a:chExt cx="8456153" cy="2662014"/>
          </a:xfrm>
        </p:grpSpPr>
        <p:sp>
          <p:nvSpPr>
            <p:cNvPr id="171" name="TextBox 170">
              <a:extLst>
                <a:ext uri="{FF2B5EF4-FFF2-40B4-BE49-F238E27FC236}">
                  <a16:creationId xmlns:a16="http://schemas.microsoft.com/office/drawing/2014/main" id="{5F97906E-CEE3-479E-A88A-C550695DDBFD}"/>
                </a:ext>
              </a:extLst>
            </p:cNvPr>
            <p:cNvSpPr txBox="1"/>
            <p:nvPr/>
          </p:nvSpPr>
          <p:spPr>
            <a:xfrm>
              <a:off x="32009346" y="27575920"/>
              <a:ext cx="2712850" cy="400110"/>
            </a:xfrm>
            <a:prstGeom prst="rect">
              <a:avLst/>
            </a:prstGeom>
            <a:noFill/>
          </p:spPr>
          <p:txBody>
            <a:bodyPr wrap="square" rtlCol="0">
              <a:spAutoFit/>
            </a:bodyPr>
            <a:lstStyle/>
            <a:p>
              <a:pPr marL="285750" indent="-285750" algn="ctr">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Active site pocket</a:t>
              </a:r>
            </a:p>
          </p:txBody>
        </p:sp>
        <p:pic>
          <p:nvPicPr>
            <p:cNvPr id="172" name="Picture 171">
              <a:extLst>
                <a:ext uri="{FF2B5EF4-FFF2-40B4-BE49-F238E27FC236}">
                  <a16:creationId xmlns:a16="http://schemas.microsoft.com/office/drawing/2014/main" id="{3BAA3D6E-3B72-4E2A-A725-FB53BE348A49}"/>
                </a:ext>
              </a:extLst>
            </p:cNvPr>
            <p:cNvPicPr>
              <a:picLocks noChangeAspect="1"/>
            </p:cNvPicPr>
            <p:nvPr/>
          </p:nvPicPr>
          <p:blipFill rotWithShape="1">
            <a:blip r:embed="rId40"/>
            <a:srcRect t="7179" b="8964"/>
            <a:stretch/>
          </p:blipFill>
          <p:spPr>
            <a:xfrm>
              <a:off x="34915914" y="26444968"/>
              <a:ext cx="5549585" cy="2662014"/>
            </a:xfrm>
            <a:prstGeom prst="rect">
              <a:avLst/>
            </a:prstGeom>
          </p:spPr>
        </p:pic>
      </p:grpSp>
      <p:pic>
        <p:nvPicPr>
          <p:cNvPr id="6" name="Picture 5">
            <a:extLst>
              <a:ext uri="{FF2B5EF4-FFF2-40B4-BE49-F238E27FC236}">
                <a16:creationId xmlns:a16="http://schemas.microsoft.com/office/drawing/2014/main" id="{31CFBD29-E56C-431F-A1BC-5D48B2ED74D0}"/>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1913420" y="23028126"/>
            <a:ext cx="12792331" cy="11420693"/>
          </a:xfrm>
          <a:prstGeom prst="rect">
            <a:avLst/>
          </a:prstGeom>
        </p:spPr>
      </p:pic>
    </p:spTree>
    <p:extLst>
      <p:ext uri="{BB962C8B-B14F-4D97-AF65-F5344CB8AC3E}">
        <p14:creationId xmlns:p14="http://schemas.microsoft.com/office/powerpoint/2010/main" val="838553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anim calcmode="lin" valueType="num">
                                      <p:cBhvr>
                                        <p:cTn id="10" dur="500" fill="hold"/>
                                        <p:tgtEl>
                                          <p:spTgt spid="70"/>
                                        </p:tgtEl>
                                        <p:attrNameLst>
                                          <p:attrName>ppt_x</p:attrName>
                                        </p:attrNameLst>
                                      </p:cBhvr>
                                      <p:tavLst>
                                        <p:tav tm="0">
                                          <p:val>
                                            <p:fltVal val="0.5"/>
                                          </p:val>
                                        </p:tav>
                                        <p:tav tm="100000">
                                          <p:val>
                                            <p:strVal val="#ppt_x"/>
                                          </p:val>
                                        </p:tav>
                                      </p:tavLst>
                                    </p:anim>
                                    <p:anim calcmode="lin" valueType="num">
                                      <p:cBhvr>
                                        <p:cTn id="11" dur="500" fill="hold"/>
                                        <p:tgtEl>
                                          <p:spTgt spid="70"/>
                                        </p:tgtEl>
                                        <p:attrNameLst>
                                          <p:attrName>ppt_y</p:attrName>
                                        </p:attrNameLst>
                                      </p:cBhvr>
                                      <p:tavLst>
                                        <p:tav tm="0">
                                          <p:val>
                                            <p:fltVal val="0.5"/>
                                          </p:val>
                                        </p:tav>
                                        <p:tav tm="100000">
                                          <p:val>
                                            <p:strVal val="#ppt_y"/>
                                          </p:val>
                                        </p:tav>
                                      </p:tavLst>
                                    </p:anim>
                                  </p:childTnLst>
                                </p:cTn>
                              </p:par>
                              <p:par>
                                <p:cTn id="12" presetID="21" presetClass="exit" presetSubtype="1" fill="hold" nodeType="withEffect">
                                  <p:stCondLst>
                                    <p:cond delay="0"/>
                                  </p:stCondLst>
                                  <p:childTnLst>
                                    <p:animEffect transition="out" filter="wheel(1)">
                                      <p:cBhvr>
                                        <p:cTn id="13" dur="2000"/>
                                        <p:tgtEl>
                                          <p:spTgt spid="70"/>
                                        </p:tgtEl>
                                      </p:cBhvr>
                                    </p:animEffect>
                                    <p:set>
                                      <p:cBhvr>
                                        <p:cTn id="14" dur="1" fill="hold">
                                          <p:stCondLst>
                                            <p:cond delay="1999"/>
                                          </p:stCondLst>
                                        </p:cTn>
                                        <p:tgtEl>
                                          <p:spTgt spid="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6483</TotalTime>
  <Words>1426</Words>
  <Application>Microsoft Office PowerPoint</Application>
  <PresentationFormat>Custom</PresentationFormat>
  <Paragraphs>244</Paragraphs>
  <Slides>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Office Theme</vt:lpstr>
      <vt:lpstr>Equation</vt:lpstr>
      <vt:lpstr>Investigating Structure-Dynamics-Function Differences Among Various Species of Proyl-tRNA Synthetase Using a Hybrid QM/MM Computational Technique  Murphi Weinzetl, Carl Fossum, Alex Narkiewicz-Jodko, Sanchita Hati, and Sudeep Bhattacharyya Chemistry, University of Wisconsin-Eau Claire, Eau Claire, WI, United States.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Weinzetl, Murphi Theresa</dc:creator>
  <cp:lastModifiedBy>Fossum, Carl Jens</cp:lastModifiedBy>
  <cp:revision>113</cp:revision>
  <cp:lastPrinted>2019-03-21T17:53:00Z</cp:lastPrinted>
  <dcterms:created xsi:type="dcterms:W3CDTF">2019-01-11T17:20:21Z</dcterms:created>
  <dcterms:modified xsi:type="dcterms:W3CDTF">2019-04-23T18:13:55Z</dcterms:modified>
</cp:coreProperties>
</file>