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4"/>
  </p:notesMasterIdLst>
  <p:sldIdLst>
    <p:sldId id="359" r:id="rId5"/>
    <p:sldId id="299" r:id="rId6"/>
    <p:sldId id="302" r:id="rId7"/>
    <p:sldId id="330" r:id="rId8"/>
    <p:sldId id="374" r:id="rId9"/>
    <p:sldId id="303" r:id="rId10"/>
    <p:sldId id="376" r:id="rId11"/>
    <p:sldId id="361" r:id="rId12"/>
    <p:sldId id="362" r:id="rId13"/>
    <p:sldId id="332" r:id="rId14"/>
    <p:sldId id="377" r:id="rId15"/>
    <p:sldId id="375" r:id="rId16"/>
    <p:sldId id="372" r:id="rId17"/>
    <p:sldId id="373" r:id="rId18"/>
    <p:sldId id="371" r:id="rId19"/>
    <p:sldId id="364" r:id="rId20"/>
    <p:sldId id="358" r:id="rId21"/>
    <p:sldId id="378" r:id="rId22"/>
    <p:sldId id="368" r:id="rId23"/>
    <p:sldId id="369" r:id="rId24"/>
    <p:sldId id="389" r:id="rId25"/>
    <p:sldId id="381" r:id="rId26"/>
    <p:sldId id="365" r:id="rId27"/>
    <p:sldId id="320" r:id="rId28"/>
    <p:sldId id="379" r:id="rId29"/>
    <p:sldId id="393" r:id="rId30"/>
    <p:sldId id="394" r:id="rId31"/>
    <p:sldId id="392" r:id="rId32"/>
    <p:sldId id="383" r:id="rId33"/>
    <p:sldId id="382" r:id="rId34"/>
    <p:sldId id="380" r:id="rId35"/>
    <p:sldId id="384" r:id="rId36"/>
    <p:sldId id="390" r:id="rId37"/>
    <p:sldId id="385" r:id="rId38"/>
    <p:sldId id="386" r:id="rId39"/>
    <p:sldId id="387" r:id="rId40"/>
    <p:sldId id="388" r:id="rId41"/>
    <p:sldId id="370" r:id="rId42"/>
    <p:sldId id="343" r:id="rId4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33"/>
    <a:srgbClr val="D51713"/>
    <a:srgbClr val="FF00FF"/>
    <a:srgbClr val="FF9900"/>
    <a:srgbClr val="FF9933"/>
    <a:srgbClr val="DDDDDD"/>
    <a:srgbClr val="EAEAEA"/>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22" autoAdjust="0"/>
    <p:restoredTop sz="94706" autoAdjust="0"/>
  </p:normalViewPr>
  <p:slideViewPr>
    <p:cSldViewPr snapToObjects="1">
      <p:cViewPr varScale="1">
        <p:scale>
          <a:sx n="91" d="100"/>
          <a:sy n="91" d="100"/>
        </p:scale>
        <p:origin x="-834"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9" d="100"/>
          <a:sy n="69" d="100"/>
        </p:scale>
        <p:origin x="-2754" y="-10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5.xml"/><Relationship Id="rId1" Type="http://schemas.openxmlformats.org/officeDocument/2006/relationships/slide" Target="slides/slide1.xml"/><Relationship Id="rId6" Type="http://schemas.openxmlformats.org/officeDocument/2006/relationships/slide" Target="slides/slide39.xml"/><Relationship Id="rId5" Type="http://schemas.openxmlformats.org/officeDocument/2006/relationships/slide" Target="slides/slide15.xml"/><Relationship Id="rId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ea typeface="ＭＳ Ｐゴシック" pitchFamily="-65" charset="-128"/>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a:defRPr sz="1200">
                <a:latin typeface="Arial" charset="0"/>
                <a:ea typeface="ＭＳ Ｐゴシック" pitchFamily="-65" charset="-128"/>
                <a:cs typeface="+mn-cs"/>
              </a:defRPr>
            </a:lvl1pPr>
          </a:lstStyle>
          <a:p>
            <a:pPr>
              <a:defRPr/>
            </a:pPr>
            <a:fld id="{4675FA5B-373B-4E88-908C-E61D02C1A72F}" type="datetimeFigureOut">
              <a:rPr lang="en-US"/>
              <a:pPr>
                <a:defRPr/>
              </a:pPr>
              <a:t>1/19/2010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smtClean="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a:defRPr sz="1200">
                <a:latin typeface="Arial" charset="0"/>
                <a:ea typeface="ＭＳ Ｐゴシック" pitchFamily="-65" charset="-128"/>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a:defRPr sz="1200">
                <a:latin typeface="Arial" charset="0"/>
                <a:ea typeface="ＭＳ Ｐゴシック" pitchFamily="-65" charset="-128"/>
                <a:cs typeface="+mn-cs"/>
              </a:defRPr>
            </a:lvl1pPr>
          </a:lstStyle>
          <a:p>
            <a:pPr>
              <a:defRPr/>
            </a:pPr>
            <a:fld id="{975002F4-781E-4F5F-9ADD-9577E7FA208D}"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BA06108-3EC9-4726-BA27-636236C8B59F}" type="slidenum">
              <a:rPr lang="en-US" smtClean="0">
                <a:latin typeface="Arial" pitchFamily="34" charset="0"/>
                <a:ea typeface="ＭＳ Ｐゴシック" pitchFamily="-112" charset="-128"/>
              </a:rPr>
              <a:pPr/>
              <a:t>1</a:t>
            </a:fld>
            <a:endParaRPr lang="en-US" smtClean="0">
              <a:latin typeface="Arial" pitchFamily="34" charset="0"/>
              <a:ea typeface="ＭＳ Ｐゴシック" pitchFamily="-11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838B0C5-8562-4662-AF37-27ECC51EBE4A}" type="slidenum">
              <a:rPr lang="en-US" smtClean="0">
                <a:latin typeface="Arial" pitchFamily="34" charset="0"/>
                <a:ea typeface="ＭＳ Ｐゴシック" pitchFamily="34" charset="-128"/>
              </a:rPr>
              <a:pPr/>
              <a:t>10</a:t>
            </a:fld>
            <a:endParaRPr lang="en-US" smtClean="0">
              <a:latin typeface="Arial" pitchFamily="3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84DCB8-A34C-4820-98C1-BCB03DD36436}" type="slidenum">
              <a:rPr lang="en-US" smtClean="0">
                <a:latin typeface="Arial" pitchFamily="34" charset="0"/>
                <a:ea typeface="ＭＳ Ｐゴシック" pitchFamily="-80" charset="-128"/>
              </a:rPr>
              <a:pPr/>
              <a:t>11</a:t>
            </a:fld>
            <a:endParaRPr lang="en-US" smtClean="0">
              <a:latin typeface="Arial" pitchFamily="34" charset="0"/>
              <a:ea typeface="ＭＳ Ｐゴシック" pitchFamily="-80"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36A396-13CC-49C6-B94A-7D31CF4BE6B1}" type="slidenum">
              <a:rPr lang="en-US"/>
              <a:pPr/>
              <a:t>12</a:t>
            </a:fld>
            <a:endParaRPr lang="en-US"/>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C58BF5-206F-48AA-8D00-1D4596C3A050}" type="slidenum">
              <a:rPr lang="en-US"/>
              <a:pPr/>
              <a:t>13</a:t>
            </a:fld>
            <a:endParaRPr lang="en-US"/>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60DF14-FE4C-417B-9B7C-469B8398B361}" type="slidenum">
              <a:rPr lang="en-US"/>
              <a:pPr/>
              <a:t>14</a:t>
            </a:fld>
            <a:endParaRPr lang="en-US"/>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1A86F6-33FE-404F-A8A1-4013D622B59D}" type="slidenum">
              <a:rPr lang="en-US"/>
              <a:pPr/>
              <a:t>15</a:t>
            </a:fld>
            <a:endParaRPr 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400" dirty="0" smtClean="0"/>
              <a:t>Occupying the research space will be the two Institutes: The Wisconsin Institute for Discovery and the private Morgridge Institute for research.  Included in the materials is a press release regarding the hiring of Dr. Sangtae Kim as Executive Director of the Morgridge Institute.  I’ve also included an interview that he gave to the WTN.  I’ll let John talk about in more detail about  the Institutes and will say only that when one enters the building they will find no discernable boundry between the two.  </a:t>
            </a:r>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99DD918-93B8-41D8-9364-1CA2D71A1ACB}" type="slidenum">
              <a:rPr lang="en-US" smtClean="0">
                <a:latin typeface="Arial" pitchFamily="34" charset="0"/>
                <a:ea typeface="ＭＳ Ｐゴシック" pitchFamily="34" charset="-128"/>
              </a:rPr>
              <a:pPr/>
              <a:t>16</a:t>
            </a:fld>
            <a:endParaRPr lang="en-US" dirty="0" smtClean="0">
              <a:latin typeface="Arial" pitchFamily="34" charset="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75002F4-781E-4F5F-9ADD-9577E7FA208D}"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EC559ED-9BC1-4BAA-AB7A-C4C666CD22ED}" type="slidenum">
              <a:rPr lang="en-US" smtClean="0">
                <a:latin typeface="Arial" pitchFamily="34" charset="0"/>
                <a:ea typeface="ＭＳ Ｐゴシック" pitchFamily="-80" charset="-128"/>
              </a:rPr>
              <a:pPr/>
              <a:t>18</a:t>
            </a:fld>
            <a:endParaRPr lang="en-US" smtClean="0">
              <a:latin typeface="Arial" pitchFamily="34" charset="0"/>
              <a:ea typeface="ＭＳ Ｐゴシック" pitchFamily="-80"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xfrm>
            <a:off x="1181100" y="692150"/>
            <a:ext cx="4657725" cy="3492500"/>
          </a:xfrm>
          <a:ln/>
        </p:spPr>
      </p:sp>
      <p:sp>
        <p:nvSpPr>
          <p:cNvPr id="152579" name="Rectangle 3"/>
          <p:cNvSpPr>
            <a:spLocks noGrp="1" noChangeArrowheads="1"/>
          </p:cNvSpPr>
          <p:nvPr>
            <p:ph type="body" idx="1"/>
          </p:nvPr>
        </p:nvSpPr>
        <p:spPr>
          <a:xfrm>
            <a:off x="699857" y="4414592"/>
            <a:ext cx="5610688" cy="4188971"/>
          </a:xfrm>
          <a:noFill/>
          <a:ln/>
        </p:spPr>
        <p:txBody>
          <a:bodyPr/>
          <a:lstStyle/>
          <a:p>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400" smtClean="0"/>
              <a:t>This is an artists rendering of what the building will look like from the outside when completed. </a:t>
            </a:r>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12E74FD-1D7F-4BE6-BF81-1A34EE6441EF}" type="slidenum">
              <a:rPr lang="en-US" smtClean="0">
                <a:latin typeface="Arial" pitchFamily="34" charset="0"/>
                <a:ea typeface="ＭＳ Ｐゴシック" pitchFamily="34" charset="-128"/>
              </a:rPr>
              <a:pPr/>
              <a:t>2</a:t>
            </a:fld>
            <a:endParaRPr lang="en-US" smtClean="0">
              <a:latin typeface="Arial" pitchFamily="34"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1181100" y="692150"/>
            <a:ext cx="4657725" cy="3492500"/>
          </a:xfrm>
          <a:ln/>
        </p:spPr>
      </p:sp>
      <p:sp>
        <p:nvSpPr>
          <p:cNvPr id="154627" name="Rectangle 3"/>
          <p:cNvSpPr>
            <a:spLocks noGrp="1" noChangeArrowheads="1"/>
          </p:cNvSpPr>
          <p:nvPr>
            <p:ph type="body" idx="1"/>
          </p:nvPr>
        </p:nvSpPr>
        <p:spPr>
          <a:xfrm>
            <a:off x="699857" y="4414592"/>
            <a:ext cx="5610688" cy="4188971"/>
          </a:xfrm>
          <a:noFill/>
          <a:ln/>
        </p:spPr>
        <p:txBody>
          <a:bodyPr/>
          <a:lstStyle/>
          <a:p>
            <a:endParaRPr 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FD1A10-EF38-4112-B494-F79E12D7D0EF}" type="slidenum">
              <a:rPr lang="en-US"/>
              <a:pPr/>
              <a:t>21</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400" smtClean="0"/>
              <a:t>Sustainability was a key goal.  </a:t>
            </a:r>
          </a:p>
          <a:p>
            <a:pPr eaLnBrk="1" hangingPunct="1">
              <a:spcBef>
                <a:spcPct val="0"/>
              </a:spcBef>
            </a:pPr>
            <a:r>
              <a:rPr lang="en-US" sz="1400" smtClean="0"/>
              <a:t> Use 50% less water and energy than the most recently constructed research facility on campus.  This goal will be easily reached.</a:t>
            </a:r>
          </a:p>
          <a:p>
            <a:pPr eaLnBrk="1" hangingPunct="1">
              <a:spcBef>
                <a:spcPct val="0"/>
              </a:spcBef>
            </a:pPr>
            <a:r>
              <a:rPr lang="en-US" sz="1400" smtClean="0"/>
              <a:t>Building is LEEDS certified.</a:t>
            </a:r>
          </a:p>
          <a:p>
            <a:pPr eaLnBrk="1" hangingPunct="1">
              <a:spcBef>
                <a:spcPct val="0"/>
              </a:spcBef>
            </a:pPr>
            <a:r>
              <a:rPr lang="en-US" sz="1400" smtClean="0"/>
              <a:t>Will be a learning center for others interested in building research space and will hopefully help set new standards for sustainable research.  </a:t>
            </a:r>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F1AFEF-B532-4F93-90E1-7E34703296A5}" type="slidenum">
              <a:rPr lang="en-US" smtClean="0">
                <a:latin typeface="Arial" pitchFamily="34" charset="0"/>
                <a:ea typeface="ＭＳ Ｐゴシック" pitchFamily="-80" charset="-128"/>
              </a:rPr>
              <a:pPr/>
              <a:t>22</a:t>
            </a:fld>
            <a:endParaRPr lang="en-US" smtClean="0">
              <a:latin typeface="Arial" pitchFamily="34" charset="0"/>
              <a:ea typeface="ＭＳ Ｐゴシック" pitchFamily="-80"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93E8465-6321-4E0A-BEF4-D0C6489AA106}"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400" smtClean="0"/>
              <a:t>Point out features:</a:t>
            </a:r>
          </a:p>
          <a:p>
            <a:pPr eaLnBrk="1" hangingPunct="1">
              <a:spcBef>
                <a:spcPct val="0"/>
              </a:spcBef>
            </a:pPr>
            <a:r>
              <a:rPr lang="en-US" sz="1400" smtClean="0"/>
              <a:t>	Numerous features have been added to create opportunities for interaction among the researchers:</a:t>
            </a:r>
          </a:p>
          <a:p>
            <a:pPr eaLnBrk="1" hangingPunct="1">
              <a:spcBef>
                <a:spcPct val="0"/>
              </a:spcBef>
            </a:pPr>
            <a:r>
              <a:rPr lang="en-US" sz="1400" smtClean="0"/>
              <a:t>	Only three research floors above ground – horizontal not verticle.  Three connecting stairways for easy access.</a:t>
            </a:r>
          </a:p>
          <a:p>
            <a:pPr eaLnBrk="1" hangingPunct="1">
              <a:spcBef>
                <a:spcPct val="0"/>
              </a:spcBef>
            </a:pPr>
            <a:r>
              <a:rPr lang="en-US" sz="1400" smtClean="0"/>
              <a:t>	No long straight hallways</a:t>
            </a:r>
          </a:p>
          <a:p>
            <a:pPr eaLnBrk="1" hangingPunct="1">
              <a:spcBef>
                <a:spcPct val="0"/>
              </a:spcBef>
            </a:pPr>
            <a:r>
              <a:rPr lang="en-US" sz="1400" smtClean="0"/>
              <a:t>	Draws</a:t>
            </a:r>
          </a:p>
          <a:p>
            <a:pPr eaLnBrk="1" hangingPunct="1">
              <a:spcBef>
                <a:spcPct val="0"/>
              </a:spcBef>
            </a:pPr>
            <a:r>
              <a:rPr lang="en-US" sz="1400" smtClean="0"/>
              <a:t>	Dining space</a:t>
            </a:r>
          </a:p>
          <a:p>
            <a:pPr eaLnBrk="1" hangingPunct="1">
              <a:spcBef>
                <a:spcPct val="0"/>
              </a:spcBef>
            </a:pPr>
            <a:endParaRPr lang="en-US" sz="1400" smtClean="0"/>
          </a:p>
          <a:p>
            <a:pPr eaLnBrk="1" hangingPunct="1">
              <a:spcBef>
                <a:spcPct val="0"/>
              </a:spcBef>
            </a:pPr>
            <a:r>
              <a:rPr lang="en-US" sz="1400" smtClean="0"/>
              <a:t>Other features:</a:t>
            </a:r>
          </a:p>
          <a:p>
            <a:pPr eaLnBrk="1" hangingPunct="1">
              <a:spcBef>
                <a:spcPct val="0"/>
              </a:spcBef>
            </a:pPr>
            <a:r>
              <a:rPr lang="en-US" sz="1400" smtClean="0"/>
              <a:t>	Embedded teaching lab – can be accessed both externally and intenally.</a:t>
            </a:r>
          </a:p>
          <a:p>
            <a:pPr eaLnBrk="1" hangingPunct="1">
              <a:spcBef>
                <a:spcPct val="0"/>
              </a:spcBef>
            </a:pPr>
            <a:r>
              <a:rPr lang="en-US" sz="1400" smtClean="0"/>
              <a:t>	Everything is very changeable – we don’t know what the research is going to be a and we don’t know how it is going to change.  </a:t>
            </a:r>
          </a:p>
          <a:p>
            <a:pPr eaLnBrk="1" hangingPunct="1">
              <a:spcBef>
                <a:spcPct val="0"/>
              </a:spcBef>
            </a:pPr>
            <a:r>
              <a:rPr lang="en-US" sz="1400" smtClean="0"/>
              <a:t>	</a:t>
            </a:r>
          </a:p>
          <a:p>
            <a:pPr eaLnBrk="1" hangingPunct="1">
              <a:spcBef>
                <a:spcPct val="0"/>
              </a:spcBef>
            </a:pPr>
            <a:endParaRPr lang="en-US" sz="1400" smtClean="0"/>
          </a:p>
          <a:p>
            <a:pPr eaLnBrk="1" hangingPunct="1">
              <a:spcBef>
                <a:spcPct val="0"/>
              </a:spcBef>
            </a:pPr>
            <a:r>
              <a:rPr lang="en-US" sz="1400" smtClean="0"/>
              <a:t>	</a:t>
            </a: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8AD8E1-780E-4BDF-A6BA-40AA881425AB}" type="slidenum">
              <a:rPr lang="en-US" smtClean="0">
                <a:latin typeface="Arial" pitchFamily="34" charset="0"/>
                <a:ea typeface="ＭＳ Ｐゴシック" pitchFamily="34" charset="-128"/>
              </a:rPr>
              <a:pPr/>
              <a:t>24</a:t>
            </a:fld>
            <a:endParaRPr lang="en-US" smtClean="0">
              <a:latin typeface="Arial" pitchFamily="34" charset="0"/>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5E674F-AE4E-4048-842C-22163777BB20}" type="slidenum">
              <a:rPr lang="en-US" smtClean="0">
                <a:latin typeface="Arial" pitchFamily="34" charset="0"/>
                <a:ea typeface="ＭＳ Ｐゴシック" pitchFamily="-80" charset="-128"/>
              </a:rPr>
              <a:pPr/>
              <a:t>25</a:t>
            </a:fld>
            <a:endParaRPr lang="en-US" smtClean="0">
              <a:latin typeface="Arial" pitchFamily="34" charset="0"/>
              <a:ea typeface="ＭＳ Ｐゴシック" pitchFamily="-80"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75002F4-781E-4F5F-9ADD-9577E7FA208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75002F4-781E-4F5F-9ADD-9577E7FA208D}"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75002F4-781E-4F5F-9ADD-9577E7FA208D}"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848702-A908-4BC6-83F9-7FB1DBFB8649}"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400" dirty="0" smtClean="0"/>
              <a:t>The Wisconsin Institutes of Discovery represent a public/private partnership on all sorts of levels.  Beginning with the vision which really started with the Governor but was quickly accepted and expanded by the </a:t>
            </a:r>
            <a:r>
              <a:rPr lang="en-US" sz="1400" dirty="0" err="1" smtClean="0"/>
              <a:t>Morgridges</a:t>
            </a:r>
            <a:r>
              <a:rPr lang="en-US" sz="1400" dirty="0" smtClean="0"/>
              <a:t>, WARF and the University. </a:t>
            </a:r>
          </a:p>
          <a:p>
            <a:pPr eaLnBrk="1" hangingPunct="1">
              <a:spcBef>
                <a:spcPct val="0"/>
              </a:spcBef>
            </a:pPr>
            <a:endParaRPr lang="en-US" sz="1400" dirty="0" smtClean="0"/>
          </a:p>
          <a:p>
            <a:pPr eaLnBrk="1" hangingPunct="1">
              <a:spcBef>
                <a:spcPct val="0"/>
              </a:spcBef>
            </a:pPr>
            <a:r>
              <a:rPr lang="en-US" sz="1400" dirty="0" smtClean="0"/>
              <a:t>The funding is a partnership of private and public funds and as we will explain the science and the program in the facility is a partnership of the public with the private.  </a:t>
            </a:r>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D23BA0-F5A2-4F9D-AA6C-03281B9AA2AD}" type="slidenum">
              <a:rPr lang="en-US" smtClean="0">
                <a:latin typeface="Arial" pitchFamily="34" charset="0"/>
                <a:ea typeface="ＭＳ Ｐゴシック" pitchFamily="34" charset="-128"/>
              </a:rPr>
              <a:pPr/>
              <a:t>3</a:t>
            </a:fld>
            <a:endParaRPr lang="en-US" smtClean="0">
              <a:latin typeface="Arial" pitchFamily="34" charset="0"/>
              <a:ea typeface="ＭＳ Ｐゴシック"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D8F8C5A-76C5-4E3D-B0B1-8B2C80428944}" type="slidenum">
              <a:rPr lang="en-US" smtClean="0">
                <a:latin typeface="Arial" pitchFamily="34" charset="0"/>
                <a:ea typeface="ＭＳ Ｐゴシック" pitchFamily="-80" charset="-128"/>
              </a:rPr>
              <a:pPr/>
              <a:t>30</a:t>
            </a:fld>
            <a:endParaRPr lang="en-US" smtClean="0">
              <a:latin typeface="Arial" pitchFamily="34" charset="0"/>
              <a:ea typeface="ＭＳ Ｐゴシック" pitchFamily="-80"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DEF8B04-15D0-4FF2-A296-47235528CED0}" type="slidenum">
              <a:rPr lang="en-US" smtClean="0">
                <a:latin typeface="Arial" pitchFamily="34" charset="0"/>
                <a:ea typeface="ＭＳ Ｐゴシック" pitchFamily="-80" charset="-128"/>
              </a:rPr>
              <a:pPr/>
              <a:t>31</a:t>
            </a:fld>
            <a:endParaRPr lang="en-US" smtClean="0">
              <a:latin typeface="Arial" pitchFamily="34" charset="0"/>
              <a:ea typeface="ＭＳ Ｐゴシック" pitchFamily="-80"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848702-A908-4BC6-83F9-7FB1DBFB8649}"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F5D232-2191-47E0-A0ED-A8EF217B4B63}" type="slidenum">
              <a:rPr lang="en-US"/>
              <a:pPr/>
              <a:t>33</a:t>
            </a:fld>
            <a:endParaRPr lang="en-US"/>
          </a:p>
        </p:txBody>
      </p:sp>
      <p:sp>
        <p:nvSpPr>
          <p:cNvPr id="4816898" name="Rectangle 2"/>
          <p:cNvSpPr>
            <a:spLocks noGrp="1" noRot="1" noChangeAspect="1" noChangeArrowheads="1" noTextEdit="1"/>
          </p:cNvSpPr>
          <p:nvPr>
            <p:ph type="sldImg"/>
          </p:nvPr>
        </p:nvSpPr>
        <p:spPr>
          <a:xfrm>
            <a:off x="1182688" y="695325"/>
            <a:ext cx="4654550" cy="3490913"/>
          </a:xfrm>
          <a:ln/>
        </p:spPr>
      </p:sp>
      <p:sp>
        <p:nvSpPr>
          <p:cNvPr id="4816899" name="Rectangle 3"/>
          <p:cNvSpPr>
            <a:spLocks noGrp="1" noChangeArrowheads="1"/>
          </p:cNvSpPr>
          <p:nvPr>
            <p:ph type="body" idx="1"/>
          </p:nvPr>
        </p:nvSpPr>
        <p:spPr>
          <a:xfrm>
            <a:off x="703263" y="4414838"/>
            <a:ext cx="5603875" cy="4186237"/>
          </a:xfrm>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848702-A908-4BC6-83F9-7FB1DBFB8649}"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848702-A908-4BC6-83F9-7FB1DBFB8649}"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848702-A908-4BC6-83F9-7FB1DBFB8649}"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75002F4-781E-4F5F-9ADD-9577E7FA208D}"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96946F-7DCC-4A0B-B015-39E6C8A524C8}" type="slidenum">
              <a:rPr lang="en-US"/>
              <a:pPr/>
              <a:t>38</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B03E03-2559-4539-B72A-5BE40B7283C5}" type="slidenum">
              <a:rPr lang="en-US" smtClean="0">
                <a:latin typeface="Arial" pitchFamily="34" charset="0"/>
                <a:ea typeface="ＭＳ Ｐゴシック" pitchFamily="34" charset="-128"/>
              </a:rPr>
              <a:pPr/>
              <a:t>39</a:t>
            </a:fld>
            <a:endParaRPr lang="en-US" smtClean="0">
              <a:latin typeface="Arial" pitchFamily="3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400" smtClean="0"/>
              <a:t>The three driving principals of COLABORATION, INTERACTION AND COMMUNITY are really the essence of the Wisconsin Idea.  That the boundries of the University extent to the borders of the State and beyond.  </a:t>
            </a:r>
          </a:p>
          <a:p>
            <a:pPr eaLnBrk="1" hangingPunct="1">
              <a:spcBef>
                <a:spcPct val="0"/>
              </a:spcBef>
            </a:pPr>
            <a:endParaRPr lang="en-US" sz="1400" smtClean="0"/>
          </a:p>
          <a:p>
            <a:pPr eaLnBrk="1" hangingPunct="1">
              <a:spcBef>
                <a:spcPct val="0"/>
              </a:spcBef>
            </a:pPr>
            <a:r>
              <a:rPr lang="en-US" sz="1400" smtClean="0"/>
              <a:t>These three driving principals of COLABORATION, INTERACTION AND COMMUNITY  were used continuously in the design effort for the Wisconsin Institutes for Discovery facility.  </a:t>
            </a:r>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86531E-AFD8-48B8-B2ED-2B797A43E3BA}" type="slidenum">
              <a:rPr lang="en-US" smtClean="0">
                <a:latin typeface="Arial" pitchFamily="34" charset="0"/>
                <a:ea typeface="ＭＳ Ｐゴシック" pitchFamily="34" charset="-128"/>
              </a:rPr>
              <a:pPr/>
              <a:t>4</a:t>
            </a:fld>
            <a:endParaRPr lang="en-US" smtClean="0">
              <a:latin typeface="Arial" pitchFamily="34"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2DBFEB-3F42-424B-8902-F12251E31C78}" type="slidenum">
              <a:rPr lang="en-US"/>
              <a:pPr/>
              <a:t>5</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0A3FED3-8470-44D5-B71B-1A91CD5152EF}" type="slidenum">
              <a:rPr lang="en-US" smtClean="0">
                <a:latin typeface="Arial" pitchFamily="34" charset="0"/>
                <a:ea typeface="ＭＳ Ｐゴシック" pitchFamily="34" charset="-128"/>
              </a:rPr>
              <a:pPr/>
              <a:t>6</a:t>
            </a:fld>
            <a:endParaRPr lang="en-US" smtClean="0">
              <a:latin typeface="Arial" pitchFamily="3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D91EA56-1AE8-4C56-A88B-60AB95952C8E}" type="slidenum">
              <a:rPr lang="en-US" smtClean="0">
                <a:latin typeface="Arial" pitchFamily="34" charset="0"/>
                <a:ea typeface="ＭＳ Ｐゴシック" pitchFamily="-80" charset="-128"/>
              </a:rPr>
              <a:pPr/>
              <a:t>7</a:t>
            </a:fld>
            <a:endParaRPr lang="en-US" smtClean="0">
              <a:latin typeface="Arial" pitchFamily="34" charset="0"/>
              <a:ea typeface="ＭＳ Ｐゴシック" pitchFamily="-80"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75002F4-781E-4F5F-9ADD-9577E7FA208D}"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75002F4-781E-4F5F-9ADD-9577E7FA208D}"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9144000" cy="6858000"/>
          </a:xfrm>
          <a:prstGeom prst="rect">
            <a:avLst/>
          </a:prstGeom>
          <a:gradFill rotWithShape="1">
            <a:gsLst>
              <a:gs pos="0">
                <a:schemeClr val="tx2"/>
              </a:gs>
              <a:gs pos="100000">
                <a:srgbClr val="4D4D4D"/>
              </a:gs>
            </a:gsLst>
            <a:lin ang="5400000" scaled="1"/>
          </a:gradFill>
          <a:ln w="9525">
            <a:solidFill>
              <a:schemeClr val="tx1"/>
            </a:solidFill>
            <a:miter lim="800000"/>
            <a:headEnd/>
            <a:tailEnd/>
          </a:ln>
          <a:effectLst/>
        </p:spPr>
        <p:txBody>
          <a:bodyPr wrap="none" anchor="ctr"/>
          <a:lstStyle/>
          <a:p>
            <a:pPr algn="r">
              <a:defRPr/>
            </a:pPr>
            <a:endParaRPr lang="en-US" dirty="0">
              <a:latin typeface="Arial" charset="0"/>
              <a:ea typeface="ＭＳ Ｐゴシック" pitchFamily="-65" charset="-128"/>
            </a:endParaRPr>
          </a:p>
        </p:txBody>
      </p:sp>
      <p:sp>
        <p:nvSpPr>
          <p:cNvPr id="5" name="Rectangle 10"/>
          <p:cNvSpPr>
            <a:spLocks noChangeArrowheads="1"/>
          </p:cNvSpPr>
          <p:nvPr userDrawn="1"/>
        </p:nvSpPr>
        <p:spPr bwMode="auto">
          <a:xfrm>
            <a:off x="0" y="0"/>
            <a:ext cx="9144000" cy="6858000"/>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pPr algn="r">
              <a:defRPr/>
            </a:pPr>
            <a:endParaRPr lang="en-US" dirty="0">
              <a:latin typeface="Arial" charset="0"/>
              <a:ea typeface="ＭＳ Ｐゴシック" pitchFamily="-65" charset="-128"/>
            </a:endParaRPr>
          </a:p>
        </p:txBody>
      </p:sp>
      <p:pic>
        <p:nvPicPr>
          <p:cNvPr id="6" name="Picture 11" descr="CURVE"/>
          <p:cNvPicPr>
            <a:picLocks noChangeAspect="1" noChangeArrowheads="1"/>
          </p:cNvPicPr>
          <p:nvPr userDrawn="1"/>
        </p:nvPicPr>
        <p:blipFill>
          <a:blip r:embed="rId2"/>
          <a:srcRect/>
          <a:stretch>
            <a:fillRect/>
          </a:stretch>
        </p:blipFill>
        <p:spPr bwMode="auto">
          <a:xfrm>
            <a:off x="0" y="-381000"/>
            <a:ext cx="762000" cy="7620000"/>
          </a:xfrm>
          <a:prstGeom prst="rect">
            <a:avLst/>
          </a:prstGeom>
          <a:noFill/>
          <a:ln w="9525">
            <a:noFill/>
            <a:miter lim="800000"/>
            <a:headEnd/>
            <a:tailEnd/>
          </a:ln>
        </p:spPr>
      </p:pic>
      <p:sp>
        <p:nvSpPr>
          <p:cNvPr id="3075" name="Rectangle 3"/>
          <p:cNvSpPr>
            <a:spLocks noGrp="1" noChangeArrowheads="1"/>
          </p:cNvSpPr>
          <p:nvPr>
            <p:ph type="subTitle" idx="1"/>
          </p:nvPr>
        </p:nvSpPr>
        <p:spPr>
          <a:xfrm>
            <a:off x="609600" y="3124200"/>
            <a:ext cx="8534400" cy="1752600"/>
          </a:xfrm>
        </p:spPr>
        <p:txBody>
          <a:bodyPr/>
          <a:lstStyle>
            <a:lvl1pPr marL="0" indent="0" algn="ctr">
              <a:buFontTx/>
              <a:buNone/>
              <a:defRPr/>
            </a:lvl1pPr>
          </a:lstStyle>
          <a:p>
            <a:r>
              <a:rPr lang="en-US"/>
              <a:t>Click to edit Master subtitle style</a:t>
            </a:r>
          </a:p>
        </p:txBody>
      </p:sp>
      <p:sp>
        <p:nvSpPr>
          <p:cNvPr id="3074" name="Rectangle 2"/>
          <p:cNvSpPr>
            <a:spLocks noGrp="1" noChangeArrowheads="1"/>
          </p:cNvSpPr>
          <p:nvPr>
            <p:ph type="ctrTitle"/>
          </p:nvPr>
        </p:nvSpPr>
        <p:spPr>
          <a:xfrm>
            <a:off x="609600" y="1600200"/>
            <a:ext cx="8534400" cy="1470025"/>
          </a:xfrm>
        </p:spPr>
        <p:txBody>
          <a:bodyPr/>
          <a:lstStyle>
            <a:lvl1pPr>
              <a:defRPr/>
            </a:lvl1pPr>
          </a:lstStyle>
          <a:p>
            <a:r>
              <a:rPr lang="en-US"/>
              <a:t>Click to edit Master title style</a:t>
            </a: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74638"/>
            <a:ext cx="20002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74638"/>
            <a:ext cx="58483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95400"/>
            <a:ext cx="39243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295400"/>
            <a:ext cx="39243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6" name="Rectangle 12"/>
          <p:cNvSpPr>
            <a:spLocks noChangeArrowheads="1"/>
          </p:cNvSpPr>
          <p:nvPr userDrawn="1"/>
        </p:nvSpPr>
        <p:spPr bwMode="auto">
          <a:xfrm>
            <a:off x="0" y="0"/>
            <a:ext cx="9144000" cy="6858000"/>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pPr algn="r">
              <a:defRPr/>
            </a:pPr>
            <a:endParaRPr lang="en-US" dirty="0">
              <a:latin typeface="Arial" charset="0"/>
              <a:ea typeface="ＭＳ Ｐゴシック" pitchFamily="-65" charset="-128"/>
            </a:endParaRPr>
          </a:p>
        </p:txBody>
      </p:sp>
      <p:pic>
        <p:nvPicPr>
          <p:cNvPr id="1027" name="Picture 9" descr="JustLogoBG"/>
          <p:cNvPicPr>
            <a:picLocks noChangeAspect="1" noChangeArrowheads="1"/>
          </p:cNvPicPr>
          <p:nvPr userDrawn="1"/>
        </p:nvPicPr>
        <p:blipFill>
          <a:blip r:embed="rId13">
            <a:lum bright="80000" contrast="-92000"/>
          </a:blip>
          <a:srcRect/>
          <a:stretch>
            <a:fillRect/>
          </a:stretch>
        </p:blipFill>
        <p:spPr bwMode="auto">
          <a:xfrm>
            <a:off x="-304800" y="1738313"/>
            <a:ext cx="9753600" cy="3381375"/>
          </a:xfrm>
          <a:prstGeom prst="rect">
            <a:avLst/>
          </a:prstGeom>
          <a:noFill/>
          <a:ln w="9525">
            <a:noFill/>
            <a:miter lim="800000"/>
            <a:headEnd/>
            <a:tailEnd/>
          </a:ln>
        </p:spPr>
      </p:pic>
      <p:sp>
        <p:nvSpPr>
          <p:cNvPr id="1028" name="Rectangle 2"/>
          <p:cNvSpPr>
            <a:spLocks noGrp="1" noChangeArrowheads="1"/>
          </p:cNvSpPr>
          <p:nvPr>
            <p:ph type="title"/>
          </p:nvPr>
        </p:nvSpPr>
        <p:spPr bwMode="auto">
          <a:xfrm>
            <a:off x="685800" y="274638"/>
            <a:ext cx="80010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685800" y="1295400"/>
            <a:ext cx="80010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30" name="Picture 11" descr="CURVE"/>
          <p:cNvPicPr>
            <a:picLocks noChangeAspect="1" noChangeArrowheads="1"/>
          </p:cNvPicPr>
          <p:nvPr userDrawn="1"/>
        </p:nvPicPr>
        <p:blipFill>
          <a:blip r:embed="rId14"/>
          <a:srcRect/>
          <a:stretch>
            <a:fillRect/>
          </a:stretch>
        </p:blipFill>
        <p:spPr bwMode="auto">
          <a:xfrm>
            <a:off x="0" y="-381000"/>
            <a:ext cx="762000" cy="7620000"/>
          </a:xfrm>
          <a:prstGeom prst="rect">
            <a:avLst/>
          </a:prstGeom>
          <a:noFill/>
          <a:ln w="9525">
            <a:noFill/>
            <a:miter lim="800000"/>
            <a:headEnd/>
            <a:tailEnd/>
          </a:ln>
        </p:spPr>
      </p:pic>
      <p:pic>
        <p:nvPicPr>
          <p:cNvPr id="1031" name="Picture 7" descr="WIDMIR-HORZ"/>
          <p:cNvPicPr>
            <a:picLocks noChangeAspect="1" noChangeArrowheads="1"/>
          </p:cNvPicPr>
          <p:nvPr userDrawn="1"/>
        </p:nvPicPr>
        <p:blipFill>
          <a:blip r:embed="rId15"/>
          <a:srcRect/>
          <a:stretch>
            <a:fillRect/>
          </a:stretch>
        </p:blipFill>
        <p:spPr bwMode="auto">
          <a:xfrm>
            <a:off x="6553200" y="6475413"/>
            <a:ext cx="2514600" cy="3063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39"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a:solidFill>
            <a:schemeClr val="tx1"/>
          </a:solidFill>
          <a:latin typeface="Times"/>
          <a:ea typeface="ＭＳ Ｐゴシック" pitchFamily="-65" charset="-128"/>
          <a:cs typeface="Times"/>
        </a:defRPr>
      </a:lvl1pPr>
      <a:lvl2pPr algn="ctr" rtl="0" eaLnBrk="0" fontAlgn="base" hangingPunct="0">
        <a:spcBef>
          <a:spcPct val="0"/>
        </a:spcBef>
        <a:spcAft>
          <a:spcPct val="0"/>
        </a:spcAft>
        <a:defRPr sz="3600">
          <a:solidFill>
            <a:schemeClr val="tx1"/>
          </a:solidFill>
          <a:latin typeface="Times" pitchFamily="-65" charset="0"/>
          <a:ea typeface="ＭＳ Ｐゴシック" pitchFamily="-65" charset="-128"/>
          <a:cs typeface="Times" pitchFamily="-65" charset="0"/>
        </a:defRPr>
      </a:lvl2pPr>
      <a:lvl3pPr algn="ctr" rtl="0" eaLnBrk="0" fontAlgn="base" hangingPunct="0">
        <a:spcBef>
          <a:spcPct val="0"/>
        </a:spcBef>
        <a:spcAft>
          <a:spcPct val="0"/>
        </a:spcAft>
        <a:defRPr sz="3600">
          <a:solidFill>
            <a:schemeClr val="tx1"/>
          </a:solidFill>
          <a:latin typeface="Times" pitchFamily="-65" charset="0"/>
          <a:ea typeface="ＭＳ Ｐゴシック" pitchFamily="-65" charset="-128"/>
          <a:cs typeface="Times" pitchFamily="-65" charset="0"/>
        </a:defRPr>
      </a:lvl3pPr>
      <a:lvl4pPr algn="ctr" rtl="0" eaLnBrk="0" fontAlgn="base" hangingPunct="0">
        <a:spcBef>
          <a:spcPct val="0"/>
        </a:spcBef>
        <a:spcAft>
          <a:spcPct val="0"/>
        </a:spcAft>
        <a:defRPr sz="3600">
          <a:solidFill>
            <a:schemeClr val="tx1"/>
          </a:solidFill>
          <a:latin typeface="Times" pitchFamily="-65" charset="0"/>
          <a:ea typeface="ＭＳ Ｐゴシック" pitchFamily="-65" charset="-128"/>
          <a:cs typeface="Times" pitchFamily="-65" charset="0"/>
        </a:defRPr>
      </a:lvl4pPr>
      <a:lvl5pPr algn="ctr" rtl="0" eaLnBrk="0" fontAlgn="base" hangingPunct="0">
        <a:spcBef>
          <a:spcPct val="0"/>
        </a:spcBef>
        <a:spcAft>
          <a:spcPct val="0"/>
        </a:spcAft>
        <a:defRPr sz="3600">
          <a:solidFill>
            <a:schemeClr val="tx1"/>
          </a:solidFill>
          <a:latin typeface="Times" pitchFamily="-65" charset="0"/>
          <a:ea typeface="ＭＳ Ｐゴシック" pitchFamily="-65" charset="-128"/>
          <a:cs typeface="Times" pitchFamily="-65" charset="0"/>
        </a:defRPr>
      </a:lvl5pPr>
      <a:lvl6pPr marL="457200" algn="ctr" rtl="0" fontAlgn="base">
        <a:spcBef>
          <a:spcPct val="0"/>
        </a:spcBef>
        <a:spcAft>
          <a:spcPct val="0"/>
        </a:spcAft>
        <a:defRPr sz="3600" b="1">
          <a:solidFill>
            <a:schemeClr val="tx1"/>
          </a:solidFill>
          <a:latin typeface="Arial" pitchFamily="-65" charset="0"/>
        </a:defRPr>
      </a:lvl6pPr>
      <a:lvl7pPr marL="914400" algn="ctr" rtl="0" fontAlgn="base">
        <a:spcBef>
          <a:spcPct val="0"/>
        </a:spcBef>
        <a:spcAft>
          <a:spcPct val="0"/>
        </a:spcAft>
        <a:defRPr sz="3600" b="1">
          <a:solidFill>
            <a:schemeClr val="tx1"/>
          </a:solidFill>
          <a:latin typeface="Arial" pitchFamily="-65" charset="0"/>
        </a:defRPr>
      </a:lvl7pPr>
      <a:lvl8pPr marL="1371600" algn="ctr" rtl="0" fontAlgn="base">
        <a:spcBef>
          <a:spcPct val="0"/>
        </a:spcBef>
        <a:spcAft>
          <a:spcPct val="0"/>
        </a:spcAft>
        <a:defRPr sz="3600" b="1">
          <a:solidFill>
            <a:schemeClr val="tx1"/>
          </a:solidFill>
          <a:latin typeface="Arial" pitchFamily="-65" charset="0"/>
        </a:defRPr>
      </a:lvl8pPr>
      <a:lvl9pPr marL="1828800" algn="ctr" rtl="0" fontAlgn="base">
        <a:spcBef>
          <a:spcPct val="0"/>
        </a:spcBef>
        <a:spcAft>
          <a:spcPct val="0"/>
        </a:spcAft>
        <a:defRPr sz="3600" b="1">
          <a:solidFill>
            <a:schemeClr val="tx1"/>
          </a:solidFill>
          <a:latin typeface="Arial" pitchFamily="-65" charset="0"/>
        </a:defRPr>
      </a:lvl9pPr>
    </p:titleStyle>
    <p:bodyStyle>
      <a:lvl1pPr marL="342900" indent="-342900" algn="l" rtl="0" eaLnBrk="0" fontAlgn="base" hangingPunct="0">
        <a:spcBef>
          <a:spcPct val="20000"/>
        </a:spcBef>
        <a:spcAft>
          <a:spcPct val="0"/>
        </a:spcAft>
        <a:buClr>
          <a:srgbClr val="A01414"/>
        </a:buClr>
        <a:buChar char="•"/>
        <a:defRPr>
          <a:solidFill>
            <a:schemeClr val="tx1"/>
          </a:solidFill>
          <a:latin typeface="+mn-lt"/>
          <a:ea typeface="ＭＳ Ｐゴシック" pitchFamily="-65" charset="-128"/>
          <a:cs typeface="ＭＳ Ｐゴシック" pitchFamily="-65" charset="-128"/>
        </a:defRPr>
      </a:lvl1pPr>
      <a:lvl2pPr marL="742950" indent="-285750" algn="l" rtl="0" eaLnBrk="0" fontAlgn="base" hangingPunct="0">
        <a:spcBef>
          <a:spcPct val="20000"/>
        </a:spcBef>
        <a:spcAft>
          <a:spcPct val="0"/>
        </a:spcAft>
        <a:buClr>
          <a:srgbClr val="A01414"/>
        </a:buClr>
        <a:buChar char="•"/>
        <a:defRPr>
          <a:solidFill>
            <a:schemeClr val="tx1"/>
          </a:solidFill>
          <a:latin typeface="+mn-lt"/>
          <a:ea typeface="ＭＳ Ｐゴシック" pitchFamily="-65" charset="-128"/>
          <a:cs typeface="ＭＳ Ｐゴシック"/>
        </a:defRPr>
      </a:lvl2pPr>
      <a:lvl3pPr marL="1143000" indent="-228600" algn="l" rtl="0" eaLnBrk="0" fontAlgn="base" hangingPunct="0">
        <a:spcBef>
          <a:spcPct val="20000"/>
        </a:spcBef>
        <a:spcAft>
          <a:spcPct val="0"/>
        </a:spcAft>
        <a:buClr>
          <a:srgbClr val="A01414"/>
        </a:buClr>
        <a:buChar char="•"/>
        <a:defRPr>
          <a:solidFill>
            <a:schemeClr val="tx1"/>
          </a:solidFill>
          <a:latin typeface="+mn-lt"/>
          <a:ea typeface="ＭＳ Ｐゴシック" pitchFamily="-65" charset="-128"/>
          <a:cs typeface="ＭＳ Ｐゴシック"/>
        </a:defRPr>
      </a:lvl3pPr>
      <a:lvl4pPr marL="1600200" indent="-228600" algn="l" rtl="0" eaLnBrk="0" fontAlgn="base" hangingPunct="0">
        <a:spcBef>
          <a:spcPct val="20000"/>
        </a:spcBef>
        <a:spcAft>
          <a:spcPct val="0"/>
        </a:spcAft>
        <a:buClr>
          <a:srgbClr val="A01414"/>
        </a:buClr>
        <a:buChar char="•"/>
        <a:defRPr>
          <a:solidFill>
            <a:schemeClr val="tx1"/>
          </a:solidFill>
          <a:latin typeface="+mn-lt"/>
          <a:ea typeface="ＭＳ Ｐゴシック" pitchFamily="-65" charset="-128"/>
          <a:cs typeface="ＭＳ Ｐゴシック"/>
        </a:defRPr>
      </a:lvl4pPr>
      <a:lvl5pPr marL="2057400" indent="-228600" algn="l" rtl="0" eaLnBrk="0" fontAlgn="base" hangingPunct="0">
        <a:spcBef>
          <a:spcPct val="20000"/>
        </a:spcBef>
        <a:spcAft>
          <a:spcPct val="0"/>
        </a:spcAft>
        <a:buClr>
          <a:srgbClr val="A01414"/>
        </a:buClr>
        <a:buChar char="•"/>
        <a:defRPr>
          <a:solidFill>
            <a:schemeClr val="tx1"/>
          </a:solidFill>
          <a:latin typeface="+mn-lt"/>
          <a:ea typeface="ＭＳ Ｐゴシック" pitchFamily="-65" charset="-128"/>
          <a:cs typeface="ＭＳ Ｐゴシック"/>
        </a:defRPr>
      </a:lvl5pPr>
      <a:lvl6pPr marL="2514600" indent="-228600" algn="l" rtl="0" fontAlgn="base">
        <a:spcBef>
          <a:spcPct val="20000"/>
        </a:spcBef>
        <a:spcAft>
          <a:spcPct val="0"/>
        </a:spcAft>
        <a:buClr>
          <a:srgbClr val="A01414"/>
        </a:buClr>
        <a:buChar char="•"/>
        <a:defRPr>
          <a:solidFill>
            <a:schemeClr val="tx1"/>
          </a:solidFill>
          <a:latin typeface="+mn-lt"/>
          <a:ea typeface="ＭＳ Ｐゴシック" pitchFamily="-65" charset="-128"/>
        </a:defRPr>
      </a:lvl6pPr>
      <a:lvl7pPr marL="2971800" indent="-228600" algn="l" rtl="0" fontAlgn="base">
        <a:spcBef>
          <a:spcPct val="20000"/>
        </a:spcBef>
        <a:spcAft>
          <a:spcPct val="0"/>
        </a:spcAft>
        <a:buClr>
          <a:srgbClr val="A01414"/>
        </a:buClr>
        <a:buChar char="•"/>
        <a:defRPr>
          <a:solidFill>
            <a:schemeClr val="tx1"/>
          </a:solidFill>
          <a:latin typeface="+mn-lt"/>
          <a:ea typeface="ＭＳ Ｐゴシック" pitchFamily="-65" charset="-128"/>
        </a:defRPr>
      </a:lvl7pPr>
      <a:lvl8pPr marL="3429000" indent="-228600" algn="l" rtl="0" fontAlgn="base">
        <a:spcBef>
          <a:spcPct val="20000"/>
        </a:spcBef>
        <a:spcAft>
          <a:spcPct val="0"/>
        </a:spcAft>
        <a:buClr>
          <a:srgbClr val="A01414"/>
        </a:buClr>
        <a:buChar char="•"/>
        <a:defRPr>
          <a:solidFill>
            <a:schemeClr val="tx1"/>
          </a:solidFill>
          <a:latin typeface="+mn-lt"/>
          <a:ea typeface="ＭＳ Ｐゴシック" pitchFamily="-65" charset="-128"/>
        </a:defRPr>
      </a:lvl8pPr>
      <a:lvl9pPr marL="3886200" indent="-228600" algn="l" rtl="0" fontAlgn="base">
        <a:spcBef>
          <a:spcPct val="20000"/>
        </a:spcBef>
        <a:spcAft>
          <a:spcPct val="0"/>
        </a:spcAft>
        <a:buClr>
          <a:srgbClr val="A01414"/>
        </a:buClr>
        <a:buChar char="•"/>
        <a:defRPr>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ctrTitle"/>
          </p:nvPr>
        </p:nvSpPr>
        <p:spPr>
          <a:xfrm>
            <a:off x="0" y="3886200"/>
            <a:ext cx="9144000" cy="990600"/>
          </a:xfrm>
        </p:spPr>
        <p:txBody>
          <a:bodyPr/>
          <a:lstStyle/>
          <a:p>
            <a:pPr eaLnBrk="1" hangingPunct="1"/>
            <a:endParaRPr lang="en-US" sz="2000" dirty="0" smtClean="0">
              <a:solidFill>
                <a:srgbClr val="CC0033"/>
              </a:solidFill>
              <a:latin typeface="Garamond Premr Pro Smbd" pitchFamily="18" charset="0"/>
              <a:ea typeface="ＭＳ Ｐゴシック" pitchFamily="-112" charset="-128"/>
            </a:endParaRPr>
          </a:p>
        </p:txBody>
      </p:sp>
      <p:sp>
        <p:nvSpPr>
          <p:cNvPr id="4099" name="Rectangle 7"/>
          <p:cNvSpPr>
            <a:spLocks noGrp="1" noChangeArrowheads="1"/>
          </p:cNvSpPr>
          <p:nvPr>
            <p:ph type="subTitle" idx="1"/>
          </p:nvPr>
        </p:nvSpPr>
        <p:spPr>
          <a:xfrm>
            <a:off x="0" y="4572000"/>
            <a:ext cx="9144000" cy="1752600"/>
          </a:xfrm>
        </p:spPr>
        <p:txBody>
          <a:bodyPr/>
          <a:lstStyle/>
          <a:p>
            <a:pPr eaLnBrk="1" hangingPunct="1"/>
            <a:endParaRPr lang="en-US" sz="1400" dirty="0" smtClean="0">
              <a:ea typeface="ＭＳ Ｐゴシック" pitchFamily="-112" charset="-128"/>
            </a:endParaRPr>
          </a:p>
        </p:txBody>
      </p:sp>
      <p:pic>
        <p:nvPicPr>
          <p:cNvPr id="4100" name="Picture 8" descr="wid_mir_W-Mvert"/>
          <p:cNvPicPr>
            <a:picLocks noChangeAspect="1" noChangeArrowheads="1"/>
          </p:cNvPicPr>
          <p:nvPr/>
        </p:nvPicPr>
        <p:blipFill>
          <a:blip r:embed="rId3"/>
          <a:srcRect/>
          <a:stretch>
            <a:fillRect/>
          </a:stretch>
        </p:blipFill>
        <p:spPr bwMode="auto">
          <a:xfrm>
            <a:off x="2209800" y="533400"/>
            <a:ext cx="4724400" cy="31956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85800" y="274638"/>
            <a:ext cx="8458200" cy="563562"/>
          </a:xfrm>
        </p:spPr>
        <p:txBody>
          <a:bodyPr/>
          <a:lstStyle/>
          <a:p>
            <a:r>
              <a:rPr lang="en-US" sz="3200" dirty="0" smtClean="0">
                <a:solidFill>
                  <a:srgbClr val="CC0033"/>
                </a:solidFill>
                <a:ea typeface="ＭＳ Ｐゴシック" pitchFamily="34" charset="-128"/>
              </a:rPr>
              <a:t>On Schedule for December 2010 Opening</a:t>
            </a:r>
          </a:p>
        </p:txBody>
      </p:sp>
      <p:sp>
        <p:nvSpPr>
          <p:cNvPr id="8195" name="Content Placeholder 2"/>
          <p:cNvSpPr>
            <a:spLocks noGrp="1"/>
          </p:cNvSpPr>
          <p:nvPr>
            <p:ph idx="1"/>
          </p:nvPr>
        </p:nvSpPr>
        <p:spPr>
          <a:xfrm>
            <a:off x="685800" y="5638800"/>
            <a:ext cx="8001000" cy="609600"/>
          </a:xfrm>
        </p:spPr>
        <p:txBody>
          <a:bodyPr/>
          <a:lstStyle/>
          <a:p>
            <a:endParaRPr lang="en-US" sz="800" dirty="0" smtClean="0">
              <a:latin typeface="Times"/>
              <a:ea typeface="ＭＳ Ｐゴシック" pitchFamily="34" charset="-128"/>
            </a:endParaRPr>
          </a:p>
          <a:p>
            <a:pPr lvl="1">
              <a:buFontTx/>
              <a:buNone/>
            </a:pPr>
            <a:r>
              <a:rPr lang="en-US" b="1" dirty="0" smtClean="0">
                <a:solidFill>
                  <a:srgbClr val="CC0033"/>
                </a:solidFill>
                <a:latin typeface="Times"/>
                <a:ea typeface="ＭＳ Ｐゴシック" pitchFamily="34" charset="-128"/>
              </a:rPr>
              <a:t>		</a:t>
            </a:r>
            <a:endParaRPr lang="en-US" sz="1400" b="1" dirty="0" smtClean="0">
              <a:solidFill>
                <a:srgbClr val="CC0033"/>
              </a:solidFill>
              <a:latin typeface="Times"/>
              <a:ea typeface="ＭＳ Ｐゴシック" pitchFamily="34" charset="-128"/>
            </a:endParaRPr>
          </a:p>
        </p:txBody>
      </p:sp>
      <p:pic>
        <p:nvPicPr>
          <p:cNvPr id="2050" name="Picture 2" descr="C:\Documents and Settings\dcournoyer\Desktop\WIDsBLD_01.jpg"/>
          <p:cNvPicPr>
            <a:picLocks noChangeAspect="1" noChangeArrowheads="1"/>
          </p:cNvPicPr>
          <p:nvPr/>
        </p:nvPicPr>
        <p:blipFill>
          <a:blip r:embed="rId3"/>
          <a:srcRect/>
          <a:stretch>
            <a:fillRect/>
          </a:stretch>
        </p:blipFill>
        <p:spPr bwMode="auto">
          <a:xfrm>
            <a:off x="1219200" y="988294"/>
            <a:ext cx="7086600" cy="4726706"/>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northatriumcam1.jpg"/>
          <p:cNvPicPr>
            <a:picLocks noChangeAspect="1"/>
          </p:cNvPicPr>
          <p:nvPr/>
        </p:nvPicPr>
        <p:blipFill>
          <a:blip r:embed="rId3"/>
          <a:srcRect/>
          <a:stretch>
            <a:fillRect/>
          </a:stretch>
        </p:blipFill>
        <p:spPr bwMode="auto">
          <a:xfrm>
            <a:off x="2941638" y="-1371600"/>
            <a:ext cx="7116762" cy="8896350"/>
          </a:xfrm>
          <a:prstGeom prst="rect">
            <a:avLst/>
          </a:prstGeom>
          <a:noFill/>
          <a:ln w="9525">
            <a:noFill/>
            <a:miter lim="800000"/>
            <a:headEnd/>
            <a:tailEnd/>
          </a:ln>
        </p:spPr>
      </p:pic>
      <p:sp>
        <p:nvSpPr>
          <p:cNvPr id="16387" name="Rectangle 5"/>
          <p:cNvSpPr>
            <a:spLocks noChangeArrowheads="1"/>
          </p:cNvSpPr>
          <p:nvPr/>
        </p:nvSpPr>
        <p:spPr bwMode="auto">
          <a:xfrm>
            <a:off x="-228600" y="-228600"/>
            <a:ext cx="3581400" cy="7391400"/>
          </a:xfrm>
          <a:prstGeom prst="rect">
            <a:avLst/>
          </a:prstGeom>
          <a:solidFill>
            <a:srgbClr val="CC0033"/>
          </a:solidFill>
          <a:ln w="9525">
            <a:noFill/>
            <a:round/>
            <a:headEnd/>
            <a:tailEnd/>
          </a:ln>
        </p:spPr>
        <p:txBody>
          <a:bodyPr/>
          <a:lstStyle/>
          <a:p>
            <a:pPr algn="r"/>
            <a:endParaRPr lang="en-US"/>
          </a:p>
        </p:txBody>
      </p:sp>
      <p:sp>
        <p:nvSpPr>
          <p:cNvPr id="2" name="Title 1"/>
          <p:cNvSpPr>
            <a:spLocks noGrp="1"/>
          </p:cNvSpPr>
          <p:nvPr>
            <p:ph type="title"/>
          </p:nvPr>
        </p:nvSpPr>
        <p:spPr>
          <a:xfrm>
            <a:off x="533400" y="1722438"/>
            <a:ext cx="8001000" cy="2163762"/>
          </a:xfrm>
          <a:effectLst>
            <a:outerShdw dist="38100" dir="2700000" algn="tl" rotWithShape="0">
              <a:srgbClr val="000000">
                <a:alpha val="75000"/>
              </a:srgbClr>
            </a:outerShdw>
          </a:effectLst>
        </p:spPr>
        <p:txBody>
          <a:bodyPr/>
          <a:lstStyle/>
          <a:p>
            <a:pPr algn="l">
              <a:defRPr/>
            </a:pPr>
            <a:r>
              <a:rPr lang="en-US" sz="5400" dirty="0" smtClean="0">
                <a:solidFill>
                  <a:schemeClr val="bg1"/>
                </a:solidFill>
                <a:latin typeface="Times" pitchFamily="-65" charset="0"/>
              </a:rPr>
              <a:t>BREAKTHROUGH</a:t>
            </a:r>
            <a:br>
              <a:rPr lang="en-US" sz="5400" dirty="0" smtClean="0">
                <a:solidFill>
                  <a:schemeClr val="bg1"/>
                </a:solidFill>
                <a:latin typeface="Times" pitchFamily="-65" charset="0"/>
              </a:rPr>
            </a:br>
            <a:r>
              <a:rPr lang="en-US" sz="5400" dirty="0" smtClean="0">
                <a:solidFill>
                  <a:schemeClr val="bg1"/>
                </a:solidFill>
                <a:latin typeface="Times" pitchFamily="-65" charset="0"/>
              </a:rPr>
              <a:t>  COLLABORATION</a:t>
            </a:r>
            <a:br>
              <a:rPr lang="en-US" sz="5400" dirty="0" smtClean="0">
                <a:solidFill>
                  <a:schemeClr val="bg1"/>
                </a:solidFill>
                <a:latin typeface="Times" pitchFamily="-65" charset="0"/>
              </a:rPr>
            </a:br>
            <a:endParaRPr lang="en-US" sz="5400" dirty="0" smtClean="0">
              <a:solidFill>
                <a:schemeClr val="bg1"/>
              </a:solidFill>
              <a:latin typeface="Times" pitchFamily="-65" charset="0"/>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solidFill>
                  <a:srgbClr val="C00000"/>
                </a:solidFill>
              </a:rPr>
              <a:t>Key Design and Construction Goals</a:t>
            </a:r>
          </a:p>
        </p:txBody>
      </p:sp>
      <p:sp>
        <p:nvSpPr>
          <p:cNvPr id="29699" name="Rectangle 3"/>
          <p:cNvSpPr>
            <a:spLocks noGrp="1" noChangeArrowheads="1"/>
          </p:cNvSpPr>
          <p:nvPr>
            <p:ph type="body" idx="1"/>
          </p:nvPr>
        </p:nvSpPr>
        <p:spPr/>
        <p:txBody>
          <a:bodyPr/>
          <a:lstStyle/>
          <a:p>
            <a:pPr>
              <a:lnSpc>
                <a:spcPct val="90000"/>
              </a:lnSpc>
            </a:pPr>
            <a:r>
              <a:rPr lang="en-US" sz="2000" dirty="0"/>
              <a:t>Foster interdisciplinary research collaboration </a:t>
            </a:r>
            <a:br>
              <a:rPr lang="en-US" sz="2000" dirty="0"/>
            </a:br>
            <a:endParaRPr lang="en-US" sz="2000" dirty="0"/>
          </a:p>
          <a:p>
            <a:pPr>
              <a:lnSpc>
                <a:spcPct val="90000"/>
              </a:lnSpc>
            </a:pPr>
            <a:r>
              <a:rPr lang="en-US" sz="2000" dirty="0"/>
              <a:t>Create a vibrant town center</a:t>
            </a:r>
            <a:br>
              <a:rPr lang="en-US" sz="2000" dirty="0"/>
            </a:br>
            <a:endParaRPr lang="en-US" sz="2000" dirty="0"/>
          </a:p>
          <a:p>
            <a:pPr>
              <a:lnSpc>
                <a:spcPct val="90000"/>
              </a:lnSpc>
            </a:pPr>
            <a:r>
              <a:rPr lang="en-US" sz="2000" dirty="0"/>
              <a:t>Integrate a teaching and research community</a:t>
            </a:r>
            <a:br>
              <a:rPr lang="en-US" sz="2000" dirty="0"/>
            </a:br>
            <a:endParaRPr lang="en-US" sz="2000" dirty="0"/>
          </a:p>
          <a:p>
            <a:pPr>
              <a:lnSpc>
                <a:spcPct val="90000"/>
              </a:lnSpc>
            </a:pPr>
            <a:r>
              <a:rPr lang="en-US" sz="2000" dirty="0"/>
              <a:t>Construct a building to be used for the next 100 years</a:t>
            </a:r>
            <a:br>
              <a:rPr lang="en-US" sz="2000" dirty="0"/>
            </a:br>
            <a:endParaRPr lang="en-US" sz="2000" dirty="0"/>
          </a:p>
          <a:p>
            <a:pPr>
              <a:lnSpc>
                <a:spcPct val="90000"/>
              </a:lnSpc>
            </a:pPr>
            <a:r>
              <a:rPr lang="en-US" sz="2000" dirty="0"/>
              <a:t>Ensure sustainable design </a:t>
            </a:r>
            <a:br>
              <a:rPr lang="en-US" sz="2000" dirty="0"/>
            </a:br>
            <a:endParaRPr lang="en-US" sz="2000" dirty="0"/>
          </a:p>
          <a:p>
            <a:pPr>
              <a:lnSpc>
                <a:spcPct val="90000"/>
              </a:lnSpc>
            </a:pPr>
            <a:r>
              <a:rPr lang="en-US" sz="2000" dirty="0"/>
              <a:t>Practice lean project delivery</a:t>
            </a:r>
          </a:p>
          <a:p>
            <a:pPr>
              <a:lnSpc>
                <a:spcPct val="90000"/>
              </a:lnSpc>
            </a:pPr>
            <a:endParaRPr lang="en-US" sz="2000"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274638"/>
            <a:ext cx="8458200" cy="563562"/>
          </a:xfrm>
        </p:spPr>
        <p:txBody>
          <a:bodyPr/>
          <a:lstStyle/>
          <a:p>
            <a:r>
              <a:rPr lang="en-US" sz="2400" dirty="0">
                <a:solidFill>
                  <a:srgbClr val="D51713"/>
                </a:solidFill>
              </a:rPr>
              <a:t>Wisconsin Institutes for Discovery Building Committee </a:t>
            </a:r>
          </a:p>
        </p:txBody>
      </p:sp>
      <p:sp>
        <p:nvSpPr>
          <p:cNvPr id="25603" name="Rectangle 3"/>
          <p:cNvSpPr>
            <a:spLocks noGrp="1" noChangeArrowheads="1"/>
          </p:cNvSpPr>
          <p:nvPr>
            <p:ph type="body" idx="1"/>
          </p:nvPr>
        </p:nvSpPr>
        <p:spPr>
          <a:xfrm>
            <a:off x="685800" y="1295400"/>
            <a:ext cx="3886200" cy="5124450"/>
          </a:xfrm>
        </p:spPr>
        <p:txBody>
          <a:bodyPr/>
          <a:lstStyle/>
          <a:p>
            <a:pPr>
              <a:lnSpc>
                <a:spcPct val="80000"/>
              </a:lnSpc>
            </a:pPr>
            <a:r>
              <a:rPr lang="en-US" sz="1400" b="1" dirty="0"/>
              <a:t>Sandra Austin- Phillips,</a:t>
            </a:r>
            <a:r>
              <a:rPr lang="en-US" sz="1400" dirty="0"/>
              <a:t/>
            </a:r>
            <a:br>
              <a:rPr lang="en-US" sz="1400" dirty="0"/>
            </a:br>
            <a:r>
              <a:rPr lang="en-US" sz="1400" dirty="0"/>
              <a:t>Senior Scientist,</a:t>
            </a:r>
            <a:br>
              <a:rPr lang="en-US" sz="1400" dirty="0"/>
            </a:br>
            <a:r>
              <a:rPr lang="en-US" sz="1400" dirty="0"/>
              <a:t>Biotechnology Center </a:t>
            </a:r>
          </a:p>
          <a:p>
            <a:pPr>
              <a:lnSpc>
                <a:spcPct val="80000"/>
              </a:lnSpc>
            </a:pPr>
            <a:r>
              <a:rPr lang="en-US" sz="1400" b="1" dirty="0"/>
              <a:t>Charles Casey,</a:t>
            </a:r>
            <a:r>
              <a:rPr lang="en-US" sz="1400" dirty="0"/>
              <a:t/>
            </a:r>
            <a:br>
              <a:rPr lang="en-US" sz="1400" dirty="0"/>
            </a:br>
            <a:r>
              <a:rPr lang="en-US" sz="1400" dirty="0"/>
              <a:t>Professor Emeritus, Chemistry </a:t>
            </a:r>
          </a:p>
          <a:p>
            <a:pPr>
              <a:lnSpc>
                <a:spcPct val="80000"/>
              </a:lnSpc>
            </a:pPr>
            <a:r>
              <a:rPr lang="en-US" sz="1400" b="1" dirty="0"/>
              <a:t>Craig Christianson,</a:t>
            </a:r>
            <a:r>
              <a:rPr lang="en-US" sz="1400" dirty="0"/>
              <a:t/>
            </a:r>
            <a:br>
              <a:rPr lang="en-US" sz="1400" dirty="0"/>
            </a:br>
            <a:r>
              <a:rPr lang="en-US" sz="1400" dirty="0"/>
              <a:t>Director of Licensing, WARF </a:t>
            </a:r>
          </a:p>
          <a:p>
            <a:pPr>
              <a:lnSpc>
                <a:spcPct val="80000"/>
              </a:lnSpc>
            </a:pPr>
            <a:r>
              <a:rPr lang="en-US" sz="1400" b="1" dirty="0"/>
              <a:t>Michael Falk,</a:t>
            </a:r>
            <a:r>
              <a:rPr lang="en-US" sz="1400" dirty="0"/>
              <a:t/>
            </a:r>
            <a:br>
              <a:rPr lang="en-US" sz="1400" dirty="0"/>
            </a:br>
            <a:r>
              <a:rPr lang="en-US" sz="1400" dirty="0"/>
              <a:t>Ex-officio, Chair MIR Program Committee, WARF Chief of Staff </a:t>
            </a:r>
          </a:p>
          <a:p>
            <a:pPr>
              <a:lnSpc>
                <a:spcPct val="80000"/>
              </a:lnSpc>
            </a:pPr>
            <a:r>
              <a:rPr lang="en-US" sz="1400" b="1" dirty="0"/>
              <a:t>Alan Fish,</a:t>
            </a:r>
            <a:br>
              <a:rPr lang="en-US" sz="1400" b="1" dirty="0"/>
            </a:br>
            <a:r>
              <a:rPr lang="en-US" sz="1400" dirty="0"/>
              <a:t>Associate Vice Chancellor,</a:t>
            </a:r>
            <a:br>
              <a:rPr lang="en-US" sz="1400" dirty="0"/>
            </a:br>
            <a:r>
              <a:rPr lang="en-US" sz="1400" dirty="0"/>
              <a:t>Planning and Management </a:t>
            </a:r>
          </a:p>
          <a:p>
            <a:pPr>
              <a:lnSpc>
                <a:spcPct val="80000"/>
              </a:lnSpc>
            </a:pPr>
            <a:r>
              <a:rPr lang="en-US" sz="1400" b="1" dirty="0"/>
              <a:t>Lewis Gilbert,</a:t>
            </a:r>
            <a:r>
              <a:rPr lang="en-US" sz="1400" dirty="0"/>
              <a:t/>
            </a:r>
            <a:br>
              <a:rPr lang="en-US" sz="1400" dirty="0"/>
            </a:br>
            <a:r>
              <a:rPr lang="en-US" sz="1400" dirty="0"/>
              <a:t>Associate Director, Nelson Institute </a:t>
            </a:r>
          </a:p>
          <a:p>
            <a:pPr>
              <a:lnSpc>
                <a:spcPct val="80000"/>
              </a:lnSpc>
            </a:pPr>
            <a:r>
              <a:rPr lang="en-US" sz="1400" b="1" dirty="0"/>
              <a:t>Carl Gulbrandsen,</a:t>
            </a:r>
            <a:br>
              <a:rPr lang="en-US" sz="1400" b="1" dirty="0"/>
            </a:br>
            <a:r>
              <a:rPr lang="en-US" sz="1400" dirty="0"/>
              <a:t>Chair, Managing Director, WARF</a:t>
            </a:r>
          </a:p>
          <a:p>
            <a:pPr>
              <a:lnSpc>
                <a:spcPct val="80000"/>
              </a:lnSpc>
            </a:pPr>
            <a:r>
              <a:rPr lang="en-US" sz="1400" b="1" dirty="0"/>
              <a:t>Gregory Moses,</a:t>
            </a:r>
            <a:br>
              <a:rPr lang="en-US" sz="1400" b="1" dirty="0"/>
            </a:br>
            <a:r>
              <a:rPr lang="en-US" sz="1400" dirty="0"/>
              <a:t>Professor, College of Engineering</a:t>
            </a:r>
          </a:p>
        </p:txBody>
      </p:sp>
      <p:sp>
        <p:nvSpPr>
          <p:cNvPr id="25604" name="Rectangle 4"/>
          <p:cNvSpPr>
            <a:spLocks noChangeArrowheads="1"/>
          </p:cNvSpPr>
          <p:nvPr/>
        </p:nvSpPr>
        <p:spPr bwMode="auto">
          <a:xfrm>
            <a:off x="4800600" y="1295400"/>
            <a:ext cx="3886200" cy="4800600"/>
          </a:xfrm>
          <a:prstGeom prst="rect">
            <a:avLst/>
          </a:prstGeom>
          <a:noFill/>
          <a:ln w="9525">
            <a:noFill/>
            <a:miter lim="800000"/>
            <a:headEnd/>
            <a:tailEnd/>
          </a:ln>
          <a:effectLst/>
        </p:spPr>
        <p:txBody>
          <a:bodyPr/>
          <a:lstStyle/>
          <a:p>
            <a:pPr marL="342900" indent="-342900" algn="l">
              <a:lnSpc>
                <a:spcPct val="80000"/>
              </a:lnSpc>
              <a:spcBef>
                <a:spcPct val="20000"/>
              </a:spcBef>
              <a:buClr>
                <a:srgbClr val="A01414"/>
              </a:buClr>
              <a:buFontTx/>
              <a:buChar char="•"/>
            </a:pPr>
            <a:r>
              <a:rPr lang="en-US" sz="1400" b="1"/>
              <a:t>Rick Moss,</a:t>
            </a:r>
            <a:br>
              <a:rPr lang="en-US" sz="1400" b="1"/>
            </a:br>
            <a:r>
              <a:rPr lang="en-US" sz="1400"/>
              <a:t>Professor and Chair of the Department of Physiology </a:t>
            </a:r>
          </a:p>
          <a:p>
            <a:pPr marL="342900" indent="-342900" algn="l">
              <a:lnSpc>
                <a:spcPct val="80000"/>
              </a:lnSpc>
              <a:spcBef>
                <a:spcPct val="20000"/>
              </a:spcBef>
              <a:buClr>
                <a:srgbClr val="A01414"/>
              </a:buClr>
              <a:buFontTx/>
              <a:buChar char="•"/>
            </a:pPr>
            <a:r>
              <a:rPr lang="en-US" sz="1400" b="1"/>
              <a:t>Dan Okoli,</a:t>
            </a:r>
            <a:r>
              <a:rPr lang="en-US" sz="1400"/>
              <a:t/>
            </a:r>
            <a:br>
              <a:rPr lang="en-US" sz="1400"/>
            </a:br>
            <a:r>
              <a:rPr lang="en-US" sz="1400"/>
              <a:t>University Architect </a:t>
            </a:r>
          </a:p>
          <a:p>
            <a:pPr marL="342900" indent="-342900" algn="l">
              <a:lnSpc>
                <a:spcPct val="80000"/>
              </a:lnSpc>
              <a:spcBef>
                <a:spcPct val="20000"/>
              </a:spcBef>
              <a:buClr>
                <a:srgbClr val="A01414"/>
              </a:buClr>
              <a:buFontTx/>
              <a:buChar char="•"/>
            </a:pPr>
            <a:r>
              <a:rPr lang="en-US" sz="1400" b="1"/>
              <a:t>Paul Peercy,</a:t>
            </a:r>
            <a:br>
              <a:rPr lang="en-US" sz="1400" b="1"/>
            </a:br>
            <a:r>
              <a:rPr lang="en-US" sz="1400"/>
              <a:t>Dean, College of Engineering </a:t>
            </a:r>
          </a:p>
          <a:p>
            <a:pPr marL="342900" indent="-342900" algn="l">
              <a:lnSpc>
                <a:spcPct val="80000"/>
              </a:lnSpc>
              <a:spcBef>
                <a:spcPct val="20000"/>
              </a:spcBef>
              <a:buClr>
                <a:srgbClr val="A01414"/>
              </a:buClr>
              <a:buFontTx/>
              <a:buChar char="•"/>
            </a:pPr>
            <a:r>
              <a:rPr lang="en-US" sz="1400" b="1"/>
              <a:t>Judy Peterson,</a:t>
            </a:r>
            <a:br>
              <a:rPr lang="en-US" sz="1400" b="1"/>
            </a:br>
            <a:r>
              <a:rPr lang="en-US" sz="1400"/>
              <a:t>Researcher, College of Agriculture and Life Sciences, Bacteriology </a:t>
            </a:r>
          </a:p>
          <a:p>
            <a:pPr marL="342900" indent="-342900" algn="l">
              <a:lnSpc>
                <a:spcPct val="80000"/>
              </a:lnSpc>
              <a:spcBef>
                <a:spcPct val="20000"/>
              </a:spcBef>
              <a:buClr>
                <a:srgbClr val="A01414"/>
              </a:buClr>
              <a:buFontTx/>
              <a:buChar char="•"/>
            </a:pPr>
            <a:r>
              <a:rPr lang="en-US" sz="1400" b="1"/>
              <a:t>Roberto Rengel,</a:t>
            </a:r>
            <a:r>
              <a:rPr lang="en-US" sz="1400"/>
              <a:t/>
            </a:r>
            <a:br>
              <a:rPr lang="en-US" sz="1400"/>
            </a:br>
            <a:r>
              <a:rPr lang="en-US" sz="1400"/>
              <a:t>Professor, School of Human Ecology </a:t>
            </a:r>
          </a:p>
          <a:p>
            <a:pPr marL="342900" indent="-342900" algn="l">
              <a:lnSpc>
                <a:spcPct val="80000"/>
              </a:lnSpc>
              <a:spcBef>
                <a:spcPct val="20000"/>
              </a:spcBef>
              <a:buClr>
                <a:srgbClr val="A01414"/>
              </a:buClr>
              <a:buFontTx/>
              <a:buChar char="•"/>
            </a:pPr>
            <a:r>
              <a:rPr lang="en-US" sz="1400" b="1"/>
              <a:t>Marsha Seltzer,</a:t>
            </a:r>
            <a:br>
              <a:rPr lang="en-US" sz="1400" b="1"/>
            </a:br>
            <a:r>
              <a:rPr lang="en-US" sz="1400"/>
              <a:t>Ex-officio, WID Interim Director, Chair WID Program Committee </a:t>
            </a:r>
          </a:p>
          <a:p>
            <a:pPr marL="342900" indent="-342900" algn="l">
              <a:lnSpc>
                <a:spcPct val="80000"/>
              </a:lnSpc>
              <a:spcBef>
                <a:spcPct val="20000"/>
              </a:spcBef>
              <a:buClr>
                <a:srgbClr val="A01414"/>
              </a:buClr>
              <a:buFontTx/>
              <a:buChar char="•"/>
            </a:pPr>
            <a:r>
              <a:rPr lang="en-US" sz="1400" b="1"/>
              <a:t>Julie Underwood,</a:t>
            </a:r>
            <a:br>
              <a:rPr lang="en-US" sz="1400" b="1"/>
            </a:br>
            <a:r>
              <a:rPr lang="en-US" sz="1400"/>
              <a:t>Dean, School of  Education </a:t>
            </a:r>
          </a:p>
          <a:p>
            <a:pPr marL="342900" indent="-342900" algn="l">
              <a:lnSpc>
                <a:spcPct val="80000"/>
              </a:lnSpc>
              <a:spcBef>
                <a:spcPct val="20000"/>
              </a:spcBef>
              <a:buClr>
                <a:srgbClr val="A01414"/>
              </a:buClr>
              <a:buFontTx/>
              <a:buChar char="•"/>
            </a:pPr>
            <a:r>
              <a:rPr lang="en-US" sz="1400" b="1"/>
              <a:t>Stephen Wright,</a:t>
            </a:r>
            <a:br>
              <a:rPr lang="en-US" sz="1400" b="1"/>
            </a:br>
            <a:r>
              <a:rPr lang="en-US" sz="1400"/>
              <a:t>Professor, College of Engineering, Department of Computer Science </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a:solidFill>
                  <a:srgbClr val="CC0033"/>
                </a:solidFill>
              </a:rPr>
              <a:t>Campus Workshops</a:t>
            </a:r>
          </a:p>
        </p:txBody>
      </p:sp>
      <p:sp>
        <p:nvSpPr>
          <p:cNvPr id="28676" name="Rectangle 4"/>
          <p:cNvSpPr>
            <a:spLocks noGrp="1" noChangeArrowheads="1"/>
          </p:cNvSpPr>
          <p:nvPr>
            <p:ph type="body" idx="1"/>
          </p:nvPr>
        </p:nvSpPr>
        <p:spPr/>
        <p:txBody>
          <a:bodyPr/>
          <a:lstStyle/>
          <a:p>
            <a:endParaRPr lang="en-US"/>
          </a:p>
        </p:txBody>
      </p:sp>
      <p:pic>
        <p:nvPicPr>
          <p:cNvPr id="28677" name="Picture 5" descr="Workshops02"/>
          <p:cNvPicPr>
            <a:picLocks noChangeAspect="1" noChangeArrowheads="1"/>
          </p:cNvPicPr>
          <p:nvPr/>
        </p:nvPicPr>
        <p:blipFill>
          <a:blip r:embed="rId3"/>
          <a:srcRect/>
          <a:stretch>
            <a:fillRect/>
          </a:stretch>
        </p:blipFill>
        <p:spPr bwMode="auto">
          <a:xfrm>
            <a:off x="685800" y="1219200"/>
            <a:ext cx="8328025" cy="1919288"/>
          </a:xfrm>
          <a:prstGeom prst="rect">
            <a:avLst/>
          </a:prstGeom>
          <a:noFill/>
          <a:ln w="9525">
            <a:noFill/>
            <a:miter lim="800000"/>
            <a:headEnd/>
            <a:tailEnd/>
          </a:ln>
        </p:spPr>
      </p:pic>
      <p:pic>
        <p:nvPicPr>
          <p:cNvPr id="28678" name="Picture 6" descr="Workshops01"/>
          <p:cNvPicPr>
            <a:picLocks noChangeAspect="1" noChangeArrowheads="1"/>
          </p:cNvPicPr>
          <p:nvPr/>
        </p:nvPicPr>
        <p:blipFill>
          <a:blip r:embed="rId4"/>
          <a:srcRect/>
          <a:stretch>
            <a:fillRect/>
          </a:stretch>
        </p:blipFill>
        <p:spPr bwMode="auto">
          <a:xfrm>
            <a:off x="685800" y="3200400"/>
            <a:ext cx="8328025" cy="19192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Rectangle 6"/>
          <p:cNvSpPr>
            <a:spLocks noGrp="1" noChangeArrowheads="1"/>
          </p:cNvSpPr>
          <p:nvPr>
            <p:ph type="title"/>
          </p:nvPr>
        </p:nvSpPr>
        <p:spPr>
          <a:xfrm>
            <a:off x="685800" y="274638"/>
            <a:ext cx="8458200" cy="563562"/>
          </a:xfrm>
          <a:noFill/>
          <a:ln/>
        </p:spPr>
        <p:txBody>
          <a:bodyPr/>
          <a:lstStyle/>
          <a:p>
            <a:r>
              <a:rPr lang="en-US" sz="2400" dirty="0">
                <a:solidFill>
                  <a:srgbClr val="CC0033"/>
                </a:solidFill>
              </a:rPr>
              <a:t>Wisconsin Institutes for Discovery Program Committee </a:t>
            </a:r>
          </a:p>
        </p:txBody>
      </p:sp>
      <p:sp>
        <p:nvSpPr>
          <p:cNvPr id="55303" name="Rectangle 7"/>
          <p:cNvSpPr>
            <a:spLocks noGrp="1" noChangeArrowheads="1"/>
          </p:cNvSpPr>
          <p:nvPr>
            <p:ph type="body" idx="1"/>
          </p:nvPr>
        </p:nvSpPr>
        <p:spPr>
          <a:xfrm>
            <a:off x="685800" y="1295400"/>
            <a:ext cx="3886200" cy="5124450"/>
          </a:xfrm>
          <a:noFill/>
          <a:ln/>
        </p:spPr>
        <p:txBody>
          <a:bodyPr/>
          <a:lstStyle/>
          <a:p>
            <a:pPr>
              <a:lnSpc>
                <a:spcPct val="80000"/>
              </a:lnSpc>
            </a:pPr>
            <a:r>
              <a:rPr lang="en-US" sz="1400" b="1"/>
              <a:t>Marsha Mailick Seltzer</a:t>
            </a:r>
            <a:br>
              <a:rPr lang="en-US" sz="1400" b="1"/>
            </a:br>
            <a:r>
              <a:rPr lang="en-US" sz="1400"/>
              <a:t>Chair</a:t>
            </a:r>
          </a:p>
          <a:p>
            <a:pPr>
              <a:lnSpc>
                <a:spcPct val="80000"/>
              </a:lnSpc>
            </a:pPr>
            <a:r>
              <a:rPr lang="en-US" sz="1400" b="1"/>
              <a:t>Rose Barroilhet</a:t>
            </a:r>
            <a:br>
              <a:rPr lang="en-US" sz="1400" b="1"/>
            </a:br>
            <a:r>
              <a:rPr lang="en-US" sz="1400"/>
              <a:t>Consultant, WARF</a:t>
            </a:r>
          </a:p>
          <a:p>
            <a:pPr>
              <a:lnSpc>
                <a:spcPct val="80000"/>
              </a:lnSpc>
            </a:pPr>
            <a:r>
              <a:rPr lang="en-US" sz="1400" b="1"/>
              <a:t>Laurie Beth Clark</a:t>
            </a:r>
            <a:br>
              <a:rPr lang="en-US" sz="1400" b="1"/>
            </a:br>
            <a:r>
              <a:rPr lang="en-US" sz="1400"/>
              <a:t>Associate Vice Chancellor for Faculty &amp; Staff, and Professor of Art </a:t>
            </a:r>
          </a:p>
          <a:p>
            <a:pPr>
              <a:lnSpc>
                <a:spcPct val="80000"/>
              </a:lnSpc>
            </a:pPr>
            <a:r>
              <a:rPr lang="en-US" sz="1400" b="1"/>
              <a:t>Paul DeLuca</a:t>
            </a:r>
            <a:br>
              <a:rPr lang="en-US" sz="1400" b="1"/>
            </a:br>
            <a:r>
              <a:rPr lang="en-US" sz="1400"/>
              <a:t>Vice Dean for Research, SMPH, and Professor of Medical Physics </a:t>
            </a:r>
          </a:p>
          <a:p>
            <a:pPr>
              <a:lnSpc>
                <a:spcPct val="80000"/>
              </a:lnSpc>
            </a:pPr>
            <a:r>
              <a:rPr lang="en-US" sz="1400" b="1"/>
              <a:t>Walter Dickey</a:t>
            </a:r>
            <a:br>
              <a:rPr lang="en-US" sz="1400" b="1"/>
            </a:br>
            <a:r>
              <a:rPr lang="en-US" sz="1400"/>
              <a:t>Professor, Law School</a:t>
            </a:r>
          </a:p>
          <a:p>
            <a:pPr>
              <a:lnSpc>
                <a:spcPct val="80000"/>
              </a:lnSpc>
            </a:pPr>
            <a:r>
              <a:rPr lang="en-US" sz="1400" b="1"/>
              <a:t>Susan Ellis Weismer</a:t>
            </a:r>
            <a:br>
              <a:rPr lang="en-US" sz="1400" b="1"/>
            </a:br>
            <a:r>
              <a:rPr lang="en-US" sz="1400"/>
              <a:t>Associate Dean for Research, L&amp;S, and Professor Communicative Disorders</a:t>
            </a:r>
          </a:p>
          <a:p>
            <a:pPr>
              <a:lnSpc>
                <a:spcPct val="80000"/>
              </a:lnSpc>
            </a:pPr>
            <a:r>
              <a:rPr lang="en-US" sz="1400" b="1"/>
              <a:t>Michael Falk</a:t>
            </a:r>
            <a:br>
              <a:rPr lang="en-US" sz="1400" b="1"/>
            </a:br>
            <a:r>
              <a:rPr lang="en-US" sz="1400"/>
              <a:t>Chief of Staff, WARF</a:t>
            </a:r>
          </a:p>
          <a:p>
            <a:pPr>
              <a:lnSpc>
                <a:spcPct val="80000"/>
              </a:lnSpc>
            </a:pPr>
            <a:r>
              <a:rPr lang="en-US" sz="1400" b="1"/>
              <a:t>Adam Gamoran</a:t>
            </a:r>
            <a:br>
              <a:rPr lang="en-US" sz="1400" b="1"/>
            </a:br>
            <a:r>
              <a:rPr lang="en-US" sz="1400"/>
              <a:t>Director, Wisconsin Center for Educational Research and Professor of Sociology</a:t>
            </a:r>
          </a:p>
          <a:p>
            <a:pPr>
              <a:lnSpc>
                <a:spcPct val="80000"/>
              </a:lnSpc>
            </a:pPr>
            <a:r>
              <a:rPr lang="en-US" sz="1400" b="1"/>
              <a:t>Jo Handelsman</a:t>
            </a:r>
            <a:br>
              <a:rPr lang="en-US" sz="1400" b="1"/>
            </a:br>
            <a:r>
              <a:rPr lang="en-US" sz="1400"/>
              <a:t>Chair, Department of Bacteriology, CALS</a:t>
            </a:r>
          </a:p>
        </p:txBody>
      </p:sp>
      <p:sp>
        <p:nvSpPr>
          <p:cNvPr id="55304" name="Rectangle 8"/>
          <p:cNvSpPr>
            <a:spLocks noChangeArrowheads="1"/>
          </p:cNvSpPr>
          <p:nvPr/>
        </p:nvSpPr>
        <p:spPr bwMode="auto">
          <a:xfrm>
            <a:off x="4800600" y="1295400"/>
            <a:ext cx="3886200" cy="4800600"/>
          </a:xfrm>
          <a:prstGeom prst="rect">
            <a:avLst/>
          </a:prstGeom>
          <a:noFill/>
          <a:ln w="9525">
            <a:noFill/>
            <a:miter lim="800000"/>
            <a:headEnd/>
            <a:tailEnd/>
          </a:ln>
          <a:effectLst/>
        </p:spPr>
        <p:txBody>
          <a:bodyPr/>
          <a:lstStyle/>
          <a:p>
            <a:pPr marL="342900" indent="-342900" algn="l">
              <a:spcBef>
                <a:spcPct val="20000"/>
              </a:spcBef>
              <a:buClr>
                <a:srgbClr val="A01414"/>
              </a:buClr>
              <a:buFontTx/>
              <a:buChar char="•"/>
            </a:pPr>
            <a:r>
              <a:rPr lang="en-US" sz="1400" b="1"/>
              <a:t>Miron Livny</a:t>
            </a:r>
            <a:r>
              <a:rPr lang="en-US" sz="1400"/>
              <a:t/>
            </a:r>
            <a:br>
              <a:rPr lang="en-US" sz="1400"/>
            </a:br>
            <a:r>
              <a:rPr lang="en-US" sz="1400"/>
              <a:t>Professor of Computer Science, L&amp;S </a:t>
            </a:r>
          </a:p>
          <a:p>
            <a:pPr marL="342900" indent="-342900" algn="l">
              <a:spcBef>
                <a:spcPct val="20000"/>
              </a:spcBef>
              <a:buClr>
                <a:srgbClr val="A01414"/>
              </a:buClr>
              <a:buFontTx/>
              <a:buChar char="•"/>
            </a:pPr>
            <a:r>
              <a:rPr lang="en-US" sz="1400" b="1"/>
              <a:t>Richard Moss</a:t>
            </a:r>
            <a:br>
              <a:rPr lang="en-US" sz="1400" b="1"/>
            </a:br>
            <a:r>
              <a:rPr lang="en-US" sz="1400"/>
              <a:t>Professor of Physiology, SMPH </a:t>
            </a:r>
          </a:p>
          <a:p>
            <a:pPr marL="342900" indent="-342900" algn="l">
              <a:spcBef>
                <a:spcPct val="20000"/>
              </a:spcBef>
              <a:buClr>
                <a:srgbClr val="A01414"/>
              </a:buClr>
              <a:buFontTx/>
              <a:buChar char="•"/>
            </a:pPr>
            <a:r>
              <a:rPr lang="en-US" sz="1400" b="1"/>
              <a:t>Donna Paulnock</a:t>
            </a:r>
            <a:br>
              <a:rPr lang="en-US" sz="1400" b="1"/>
            </a:br>
            <a:r>
              <a:rPr lang="en-US" sz="1400"/>
              <a:t>Associate Dean for Biological Sciences, Graduate School, and Professor of Medical Microbiology, SMPH</a:t>
            </a:r>
          </a:p>
          <a:p>
            <a:pPr marL="342900" indent="-342900" algn="l">
              <a:spcBef>
                <a:spcPct val="20000"/>
              </a:spcBef>
              <a:buClr>
                <a:srgbClr val="A01414"/>
              </a:buClr>
              <a:buFontTx/>
              <a:buChar char="•"/>
            </a:pPr>
            <a:r>
              <a:rPr lang="en-US" sz="1400" b="1"/>
              <a:t>Paul Peercy</a:t>
            </a:r>
            <a:br>
              <a:rPr lang="en-US" sz="1400" b="1"/>
            </a:br>
            <a:r>
              <a:rPr lang="en-US" sz="1400"/>
              <a:t>Dean, College of Engineering and Professor of Materials Science and Engineering</a:t>
            </a:r>
          </a:p>
          <a:p>
            <a:pPr marL="342900" indent="-342900" algn="l">
              <a:spcBef>
                <a:spcPct val="20000"/>
              </a:spcBef>
              <a:buClr>
                <a:srgbClr val="A01414"/>
              </a:buClr>
              <a:buFontTx/>
              <a:buChar char="•"/>
            </a:pPr>
            <a:r>
              <a:rPr lang="en-US" sz="1400" b="1"/>
              <a:t>Chris Thorn</a:t>
            </a:r>
            <a:br>
              <a:rPr lang="en-US" sz="1400" b="1"/>
            </a:br>
            <a:r>
              <a:rPr lang="en-US" sz="1400"/>
              <a:t>Assistant Scientist, Information Technology, WCER </a:t>
            </a:r>
          </a:p>
          <a:p>
            <a:pPr marL="342900" indent="-342900" algn="l">
              <a:spcBef>
                <a:spcPct val="20000"/>
              </a:spcBef>
              <a:buClr>
                <a:srgbClr val="A01414"/>
              </a:buClr>
              <a:buFontTx/>
              <a:buChar char="•"/>
            </a:pPr>
            <a:r>
              <a:rPr lang="en-US" sz="1400" b="1"/>
              <a:t>Herb Wang</a:t>
            </a:r>
            <a:br>
              <a:rPr lang="en-US" sz="1400" b="1"/>
            </a:br>
            <a:r>
              <a:rPr lang="en-US" sz="1400"/>
              <a:t>Associate Dean for Natural Sciences, L&amp;S, and Professor of Geology and Geophysics</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Content Placeholder 3"/>
          <p:cNvSpPr>
            <a:spLocks noGrp="1"/>
          </p:cNvSpPr>
          <p:nvPr>
            <p:ph sz="half" idx="2"/>
          </p:nvPr>
        </p:nvSpPr>
        <p:spPr>
          <a:xfrm>
            <a:off x="609600" y="3048000"/>
            <a:ext cx="2667000" cy="3124200"/>
          </a:xfrm>
        </p:spPr>
        <p:txBody>
          <a:bodyPr/>
          <a:lstStyle/>
          <a:p>
            <a:pPr>
              <a:buNone/>
            </a:pPr>
            <a:r>
              <a:rPr lang="en-US" sz="1400" dirty="0" smtClean="0">
                <a:latin typeface="Times"/>
                <a:ea typeface="ＭＳ Ｐゴシック" pitchFamily="34" charset="-128"/>
              </a:rPr>
              <a:t>Private board of trustees</a:t>
            </a:r>
          </a:p>
          <a:p>
            <a:pPr>
              <a:buNone/>
            </a:pPr>
            <a:endParaRPr lang="en-US" sz="800" dirty="0" smtClean="0">
              <a:latin typeface="Times"/>
              <a:ea typeface="ＭＳ Ｐゴシック" pitchFamily="34" charset="-128"/>
            </a:endParaRPr>
          </a:p>
          <a:p>
            <a:pPr>
              <a:buNone/>
            </a:pPr>
            <a:r>
              <a:rPr lang="en-US" sz="1400" dirty="0" smtClean="0">
                <a:latin typeface="Times"/>
                <a:ea typeface="ＭＳ Ｐゴシック" pitchFamily="34" charset="-128"/>
              </a:rPr>
              <a:t>Not-for-profit biomedical </a:t>
            </a:r>
          </a:p>
          <a:p>
            <a:pPr>
              <a:buNone/>
            </a:pPr>
            <a:r>
              <a:rPr lang="en-US" sz="1400" dirty="0" smtClean="0">
                <a:latin typeface="Times"/>
                <a:ea typeface="ＭＳ Ｐゴシック" pitchFamily="34" charset="-128"/>
              </a:rPr>
              <a:t>research  organization</a:t>
            </a:r>
          </a:p>
          <a:p>
            <a:pPr>
              <a:buNone/>
            </a:pPr>
            <a:endParaRPr lang="en-US" sz="800" dirty="0" smtClean="0">
              <a:latin typeface="Times"/>
              <a:ea typeface="ＭＳ Ｐゴシック" pitchFamily="34" charset="-128"/>
            </a:endParaRPr>
          </a:p>
          <a:p>
            <a:pPr>
              <a:buNone/>
            </a:pPr>
            <a:r>
              <a:rPr lang="en-US" sz="1400" dirty="0" smtClean="0">
                <a:latin typeface="Times"/>
                <a:ea typeface="ＭＳ Ｐゴシック" pitchFamily="34" charset="-128"/>
              </a:rPr>
              <a:t>Executive Director Sang Kim</a:t>
            </a:r>
          </a:p>
          <a:p>
            <a:pPr>
              <a:buNone/>
            </a:pPr>
            <a:endParaRPr lang="en-US" sz="800" dirty="0" smtClean="0">
              <a:latin typeface="Times"/>
              <a:ea typeface="ＭＳ Ｐゴシック" pitchFamily="34" charset="-128"/>
            </a:endParaRPr>
          </a:p>
          <a:p>
            <a:pPr>
              <a:buNone/>
            </a:pPr>
            <a:r>
              <a:rPr lang="en-US" sz="1400" dirty="0" smtClean="0">
                <a:latin typeface="Times"/>
                <a:ea typeface="ＭＳ Ｐゴシック" pitchFamily="34" charset="-128"/>
                <a:cs typeface="Times New Roman" pitchFamily="18" charset="0"/>
              </a:rPr>
              <a:t>Theme of “Discovery  to</a:t>
            </a:r>
          </a:p>
          <a:p>
            <a:pPr>
              <a:buNone/>
            </a:pPr>
            <a:r>
              <a:rPr lang="en-US" sz="1400" dirty="0" smtClean="0">
                <a:latin typeface="Times"/>
                <a:ea typeface="ＭＳ Ｐゴシック" pitchFamily="34" charset="-128"/>
                <a:cs typeface="Times New Roman" pitchFamily="18" charset="0"/>
              </a:rPr>
              <a:t>Delivery” focuses on discoveries </a:t>
            </a:r>
          </a:p>
          <a:p>
            <a:pPr>
              <a:buNone/>
            </a:pPr>
            <a:r>
              <a:rPr lang="en-US" sz="1400" dirty="0" smtClean="0">
                <a:latin typeface="Times"/>
                <a:ea typeface="ＭＳ Ｐゴシック" pitchFamily="34" charset="-128"/>
                <a:cs typeface="Times New Roman" pitchFamily="18" charset="0"/>
              </a:rPr>
              <a:t>with potential to deliver</a:t>
            </a:r>
          </a:p>
          <a:p>
            <a:endParaRPr lang="en-US" sz="1400" dirty="0" smtClean="0">
              <a:latin typeface="Times"/>
              <a:ea typeface="ＭＳ Ｐゴシック" pitchFamily="34" charset="-128"/>
            </a:endParaRPr>
          </a:p>
          <a:p>
            <a:endParaRPr lang="en-US" sz="1400" dirty="0" smtClean="0">
              <a:latin typeface="Times"/>
              <a:ea typeface="ＭＳ Ｐゴシック" pitchFamily="34" charset="-128"/>
            </a:endParaRPr>
          </a:p>
          <a:p>
            <a:endParaRPr lang="en-US" sz="1400" dirty="0" smtClean="0">
              <a:latin typeface="Times"/>
              <a:ea typeface="ＭＳ Ｐゴシック" pitchFamily="34" charset="-128"/>
            </a:endParaRPr>
          </a:p>
          <a:p>
            <a:endParaRPr lang="en-US" sz="1400" dirty="0" smtClean="0">
              <a:latin typeface="Times"/>
              <a:ea typeface="ＭＳ Ｐゴシック" pitchFamily="34" charset="-128"/>
            </a:endParaRPr>
          </a:p>
        </p:txBody>
      </p:sp>
      <p:sp>
        <p:nvSpPr>
          <p:cNvPr id="7174" name="Content Placeholder 5"/>
          <p:cNvSpPr>
            <a:spLocks noGrp="1"/>
          </p:cNvSpPr>
          <p:nvPr>
            <p:ph sz="quarter" idx="4"/>
          </p:nvPr>
        </p:nvSpPr>
        <p:spPr>
          <a:xfrm>
            <a:off x="6172200" y="3048000"/>
            <a:ext cx="2971800" cy="3124200"/>
          </a:xfrm>
        </p:spPr>
        <p:txBody>
          <a:bodyPr/>
          <a:lstStyle/>
          <a:p>
            <a:pPr>
              <a:buNone/>
            </a:pPr>
            <a:endParaRPr lang="en-US" sz="800" dirty="0" smtClean="0">
              <a:latin typeface="Times"/>
              <a:ea typeface="ＭＳ Ｐゴシック" pitchFamily="34" charset="-128"/>
            </a:endParaRPr>
          </a:p>
          <a:p>
            <a:pPr>
              <a:buNone/>
            </a:pPr>
            <a:r>
              <a:rPr lang="en-US" sz="1600" dirty="0" smtClean="0">
                <a:latin typeface="Times"/>
                <a:ea typeface="ＭＳ Ｐゴシック" pitchFamily="34" charset="-128"/>
              </a:rPr>
              <a:t>	</a:t>
            </a:r>
            <a:r>
              <a:rPr lang="en-US" sz="1400" dirty="0" smtClean="0">
                <a:latin typeface="Times"/>
                <a:ea typeface="ＭＳ Ｐゴシック" pitchFamily="34" charset="-128"/>
              </a:rPr>
              <a:t>Governed by UW Board of Regents</a:t>
            </a:r>
          </a:p>
          <a:p>
            <a:pPr>
              <a:buNone/>
            </a:pPr>
            <a:endParaRPr lang="en-US" sz="800" dirty="0" smtClean="0">
              <a:latin typeface="Times"/>
              <a:ea typeface="ＭＳ Ｐゴシック" pitchFamily="34" charset="-128"/>
            </a:endParaRPr>
          </a:p>
          <a:p>
            <a:pPr>
              <a:buNone/>
            </a:pPr>
            <a:r>
              <a:rPr lang="en-US" sz="1400" dirty="0" smtClean="0">
                <a:latin typeface="Times"/>
                <a:ea typeface="ＭＳ Ｐゴシック" pitchFamily="34" charset="-128"/>
              </a:rPr>
              <a:t>	Part of UW-Madison</a:t>
            </a:r>
            <a:endParaRPr lang="en-US" sz="800" dirty="0" smtClean="0">
              <a:latin typeface="Times"/>
              <a:ea typeface="ＭＳ Ｐゴシック" pitchFamily="34" charset="-128"/>
            </a:endParaRPr>
          </a:p>
          <a:p>
            <a:pPr>
              <a:buNone/>
            </a:pPr>
            <a:endParaRPr lang="en-US" sz="800" dirty="0" smtClean="0">
              <a:latin typeface="Times"/>
              <a:ea typeface="ＭＳ Ｐゴシック" pitchFamily="34" charset="-128"/>
            </a:endParaRPr>
          </a:p>
          <a:p>
            <a:pPr>
              <a:buNone/>
            </a:pPr>
            <a:r>
              <a:rPr lang="en-US" sz="1400" dirty="0" smtClean="0">
                <a:latin typeface="Times"/>
                <a:ea typeface="ＭＳ Ｐゴシック" pitchFamily="34" charset="-128"/>
              </a:rPr>
              <a:t>	Interim Director John Wiley</a:t>
            </a:r>
          </a:p>
          <a:p>
            <a:pPr>
              <a:buNone/>
            </a:pPr>
            <a:endParaRPr lang="en-US" sz="800" dirty="0" smtClean="0">
              <a:latin typeface="Times"/>
              <a:ea typeface="ＭＳ Ｐゴシック" pitchFamily="34" charset="-128"/>
            </a:endParaRPr>
          </a:p>
          <a:p>
            <a:pPr>
              <a:buNone/>
            </a:pPr>
            <a:r>
              <a:rPr lang="en-US" sz="1400" dirty="0" smtClean="0">
                <a:latin typeface="Times"/>
                <a:ea typeface="ＭＳ Ｐゴシック" pitchFamily="34" charset="-128"/>
                <a:cs typeface="Times New Roman" pitchFamily="18" charset="0"/>
              </a:rPr>
              <a:t>	Five research themes selected </a:t>
            </a:r>
          </a:p>
          <a:p>
            <a:pPr>
              <a:buNone/>
            </a:pPr>
            <a:r>
              <a:rPr lang="en-US" sz="1400" dirty="0" smtClean="0">
                <a:latin typeface="Times"/>
                <a:ea typeface="ＭＳ Ｐゴシック" pitchFamily="34" charset="-128"/>
                <a:cs typeface="Times New Roman" pitchFamily="18" charset="0"/>
              </a:rPr>
              <a:t>        from campus competition</a:t>
            </a:r>
          </a:p>
        </p:txBody>
      </p:sp>
      <p:sp>
        <p:nvSpPr>
          <p:cNvPr id="9" name="Content Placeholder 5"/>
          <p:cNvSpPr txBox="1">
            <a:spLocks/>
          </p:cNvSpPr>
          <p:nvPr/>
        </p:nvSpPr>
        <p:spPr bwMode="auto">
          <a:xfrm>
            <a:off x="3048000" y="3200400"/>
            <a:ext cx="2971800" cy="312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endParaRPr lang="en-US" sz="800" kern="0" dirty="0" smtClean="0">
              <a:latin typeface="Times"/>
              <a:cs typeface="Times New Roman" pitchFamily="18" charset="0"/>
            </a:endParaRPr>
          </a:p>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endParaRPr lang="en-US" sz="800" kern="0" dirty="0" smtClean="0">
              <a:latin typeface="Times"/>
              <a:cs typeface="Times New Roman" pitchFamily="18" charset="0"/>
            </a:endParaRPr>
          </a:p>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r>
              <a:rPr lang="en-US" sz="800" kern="0" dirty="0" smtClean="0">
                <a:latin typeface="Times"/>
                <a:cs typeface="Times New Roman" pitchFamily="18" charset="0"/>
              </a:rPr>
              <a:t>       </a:t>
            </a:r>
            <a:r>
              <a:rPr lang="en-US" sz="1400" kern="0" dirty="0" smtClean="0">
                <a:latin typeface="Times"/>
                <a:cs typeface="Times New Roman" pitchFamily="18" charset="0"/>
              </a:rPr>
              <a:t>Managed and owned by WARF</a:t>
            </a:r>
          </a:p>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endParaRPr kumimoji="0" lang="en-US" sz="800" b="0" i="0" u="none" strike="noStrike" kern="0" cap="none" spc="0" normalizeH="0" baseline="0" noProof="0" dirty="0" smtClean="0">
              <a:ln>
                <a:noFill/>
              </a:ln>
              <a:solidFill>
                <a:schemeClr val="tx1"/>
              </a:solidFill>
              <a:effectLst/>
              <a:uLnTx/>
              <a:uFillTx/>
              <a:latin typeface="Times"/>
              <a:ea typeface="ＭＳ Ｐゴシック" pitchFamily="34" charset="-128"/>
              <a:cs typeface="Times New Roman" pitchFamily="18" charset="0"/>
            </a:endParaRPr>
          </a:p>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r>
              <a:rPr lang="en-US" sz="1400" kern="0" dirty="0" smtClean="0">
                <a:latin typeface="Times"/>
                <a:cs typeface="Times New Roman" pitchFamily="18" charset="0"/>
              </a:rPr>
              <a:t>  WARF Director of Programming</a:t>
            </a:r>
          </a:p>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r>
              <a:rPr kumimoji="0" lang="en-US" sz="1400" b="0" i="0" u="none" strike="noStrike" kern="0" cap="none" spc="0" normalizeH="0" baseline="0" noProof="0" dirty="0" smtClean="0">
                <a:ln>
                  <a:noFill/>
                </a:ln>
                <a:solidFill>
                  <a:schemeClr val="tx1"/>
                </a:solidFill>
                <a:effectLst/>
                <a:uLnTx/>
                <a:uFillTx/>
                <a:latin typeface="Times"/>
                <a:ea typeface="ＭＳ Ｐゴシック" pitchFamily="34" charset="-128"/>
                <a:cs typeface="Times New Roman" pitchFamily="18" charset="0"/>
              </a:rPr>
              <a:t>                  Laura</a:t>
            </a:r>
            <a:r>
              <a:rPr kumimoji="0" lang="en-US" sz="1400" b="0" i="0" u="none" strike="noStrike" kern="0" cap="none" spc="0" normalizeH="0" noProof="0" dirty="0" smtClean="0">
                <a:ln>
                  <a:noFill/>
                </a:ln>
                <a:solidFill>
                  <a:schemeClr val="tx1"/>
                </a:solidFill>
                <a:effectLst/>
                <a:uLnTx/>
                <a:uFillTx/>
                <a:latin typeface="Times"/>
                <a:ea typeface="ＭＳ Ｐゴシック" pitchFamily="34" charset="-128"/>
                <a:cs typeface="Times New Roman" pitchFamily="18" charset="0"/>
              </a:rPr>
              <a:t> Heisler</a:t>
            </a:r>
          </a:p>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endParaRPr lang="en-US" sz="800" kern="0" baseline="0" dirty="0" smtClean="0">
              <a:latin typeface="Times"/>
              <a:cs typeface="Times New Roman" pitchFamily="18" charset="0"/>
            </a:endParaRPr>
          </a:p>
          <a:p>
            <a:pPr marL="342900" marR="0" lvl="0" indent="-342900" algn="l" defTabSz="914400" rtl="0" eaLnBrk="0" fontAlgn="base" latinLnBrk="0" hangingPunct="0">
              <a:lnSpc>
                <a:spcPct val="100000"/>
              </a:lnSpc>
              <a:spcBef>
                <a:spcPct val="20000"/>
              </a:spcBef>
              <a:spcAft>
                <a:spcPct val="0"/>
              </a:spcAft>
              <a:buClr>
                <a:srgbClr val="A01414"/>
              </a:buClr>
              <a:buSzTx/>
              <a:buFontTx/>
              <a:buNone/>
              <a:tabLst/>
              <a:defRPr/>
            </a:pPr>
            <a:r>
              <a:rPr kumimoji="0" lang="en-US" sz="1400" b="0" i="0" u="none" strike="noStrike" kern="0" cap="none" spc="0" normalizeH="0" noProof="0" dirty="0" smtClean="0">
                <a:ln>
                  <a:noFill/>
                </a:ln>
                <a:solidFill>
                  <a:schemeClr val="tx1"/>
                </a:solidFill>
                <a:effectLst/>
                <a:uLnTx/>
                <a:uFillTx/>
                <a:latin typeface="Times"/>
                <a:ea typeface="ＭＳ Ｐゴシック" pitchFamily="34" charset="-128"/>
                <a:cs typeface="Times New Roman" pitchFamily="18" charset="0"/>
              </a:rPr>
              <a:t>      Explore. Engage. </a:t>
            </a:r>
            <a:r>
              <a:rPr kumimoji="0" lang="en-US" sz="1400" b="0" i="0" u="none" strike="noStrike" kern="0" cap="none" spc="0" normalizeH="0" noProof="0" dirty="0" smtClean="0">
                <a:ln>
                  <a:noFill/>
                </a:ln>
                <a:solidFill>
                  <a:srgbClr val="D51713"/>
                </a:solidFill>
                <a:effectLst/>
                <a:uLnTx/>
                <a:uFillTx/>
                <a:latin typeface="Times"/>
                <a:ea typeface="ＭＳ Ｐゴシック" pitchFamily="34" charset="-128"/>
                <a:cs typeface="Times New Roman" pitchFamily="18" charset="0"/>
              </a:rPr>
              <a:t>Discover!</a:t>
            </a:r>
            <a:endParaRPr kumimoji="0" lang="en-US" sz="1400" b="0" i="0" u="none" strike="noStrike" kern="0" cap="none" spc="0" normalizeH="0" baseline="0" noProof="0" dirty="0" smtClean="0">
              <a:ln>
                <a:noFill/>
              </a:ln>
              <a:solidFill>
                <a:srgbClr val="D51713"/>
              </a:solidFill>
              <a:effectLst/>
              <a:uLnTx/>
              <a:uFillTx/>
              <a:latin typeface="Times"/>
              <a:ea typeface="ＭＳ Ｐゴシック" pitchFamily="34" charset="-128"/>
              <a:cs typeface="Times New Roman" pitchFamily="18" charset="0"/>
            </a:endParaRPr>
          </a:p>
          <a:p>
            <a:pPr marL="342900" marR="0" lvl="0" indent="-342900" algn="l" defTabSz="914400" rtl="0" eaLnBrk="0" fontAlgn="base" latinLnBrk="0" hangingPunct="0">
              <a:lnSpc>
                <a:spcPct val="100000"/>
              </a:lnSpc>
              <a:spcBef>
                <a:spcPct val="20000"/>
              </a:spcBef>
              <a:spcAft>
                <a:spcPct val="0"/>
              </a:spcAft>
              <a:buClr>
                <a:srgbClr val="A01414"/>
              </a:buClr>
              <a:buSzTx/>
              <a:buFontTx/>
              <a:buChar char="•"/>
              <a:tabLst/>
              <a:defRPr/>
            </a:pPr>
            <a:endParaRPr kumimoji="0" lang="en-US" sz="2000" b="0" i="0" u="none" strike="noStrike" kern="0" cap="none" spc="0" normalizeH="0" baseline="0" noProof="0" dirty="0" smtClean="0">
              <a:ln>
                <a:noFill/>
              </a:ln>
              <a:solidFill>
                <a:schemeClr val="tx1"/>
              </a:solidFill>
              <a:effectLst/>
              <a:uLnTx/>
              <a:uFillTx/>
              <a:latin typeface="Times"/>
              <a:ea typeface="ＭＳ Ｐゴシック" pitchFamily="34" charset="-128"/>
              <a:cs typeface="ＭＳ Ｐゴシック" pitchFamily="-65" charset="-128"/>
            </a:endParaRPr>
          </a:p>
          <a:p>
            <a:pPr marL="342900" marR="0" lvl="0" indent="-342900" algn="l" defTabSz="914400" rtl="0" eaLnBrk="0" fontAlgn="base" latinLnBrk="0" hangingPunct="0">
              <a:lnSpc>
                <a:spcPct val="100000"/>
              </a:lnSpc>
              <a:spcBef>
                <a:spcPct val="20000"/>
              </a:spcBef>
              <a:spcAft>
                <a:spcPct val="0"/>
              </a:spcAft>
              <a:buClr>
                <a:srgbClr val="A01414"/>
              </a:buClr>
              <a:buSzTx/>
              <a:buFontTx/>
              <a:buChar char="•"/>
              <a:tabLst/>
              <a:defRPr/>
            </a:pPr>
            <a:endParaRPr kumimoji="0" lang="en-US" sz="2000" b="0" i="0" u="none" strike="noStrike" kern="0" cap="none" spc="0" normalizeH="0" baseline="0" noProof="0" dirty="0" smtClean="0">
              <a:ln>
                <a:noFill/>
              </a:ln>
              <a:solidFill>
                <a:schemeClr val="tx1"/>
              </a:solidFill>
              <a:effectLst/>
              <a:uLnTx/>
              <a:uFillTx/>
              <a:latin typeface="Times"/>
              <a:ea typeface="ＭＳ Ｐゴシック" pitchFamily="34" charset="-128"/>
              <a:cs typeface="ＭＳ Ｐゴシック" pitchFamily="-65" charset="-128"/>
            </a:endParaRPr>
          </a:p>
          <a:p>
            <a:pPr marL="342900" marR="0" lvl="0" indent="-342900" algn="l" defTabSz="914400" rtl="0" eaLnBrk="0" fontAlgn="base" latinLnBrk="0" hangingPunct="0">
              <a:lnSpc>
                <a:spcPct val="100000"/>
              </a:lnSpc>
              <a:spcBef>
                <a:spcPct val="20000"/>
              </a:spcBef>
              <a:spcAft>
                <a:spcPct val="0"/>
              </a:spcAft>
              <a:buClr>
                <a:srgbClr val="A01414"/>
              </a:buClr>
              <a:buSzTx/>
              <a:buFontTx/>
              <a:buChar char="•"/>
              <a:tabLst/>
              <a:defRPr/>
            </a:pPr>
            <a:endParaRPr kumimoji="0" lang="en-US" sz="2000" b="0" i="0" u="none" strike="noStrike" kern="0" cap="none" spc="0" normalizeH="0" baseline="0" noProof="0" dirty="0" smtClean="0">
              <a:ln>
                <a:noFill/>
              </a:ln>
              <a:solidFill>
                <a:schemeClr val="tx1"/>
              </a:solidFill>
              <a:effectLst/>
              <a:uLnTx/>
              <a:uFillTx/>
              <a:latin typeface="Times"/>
              <a:ea typeface="ＭＳ Ｐゴシック" pitchFamily="34" charset="-128"/>
              <a:cs typeface="ＭＳ Ｐゴシック" pitchFamily="-65" charset="-128"/>
            </a:endParaRPr>
          </a:p>
        </p:txBody>
      </p:sp>
      <p:grpSp>
        <p:nvGrpSpPr>
          <p:cNvPr id="10" name="Group 9"/>
          <p:cNvGrpSpPr/>
          <p:nvPr/>
        </p:nvGrpSpPr>
        <p:grpSpPr>
          <a:xfrm>
            <a:off x="-1066799" y="857455"/>
            <a:ext cx="11201399" cy="2300136"/>
            <a:chOff x="-1066799" y="857455"/>
            <a:chExt cx="11201399" cy="2300136"/>
          </a:xfrm>
        </p:grpSpPr>
        <p:sp>
          <p:nvSpPr>
            <p:cNvPr id="13" name="Rectangle 12"/>
            <p:cNvSpPr/>
            <p:nvPr/>
          </p:nvSpPr>
          <p:spPr>
            <a:xfrm>
              <a:off x="-1066799" y="2438401"/>
              <a:ext cx="5333999" cy="243623"/>
            </a:xfrm>
            <a:prstGeom prst="rect">
              <a:avLst/>
            </a:prstGeom>
            <a:gradFill flip="none" rotWithShape="1">
              <a:gsLst>
                <a:gs pos="15000">
                  <a:schemeClr val="tx1">
                    <a:lumMod val="50000"/>
                    <a:lumOff val="50000"/>
                    <a:tint val="66000"/>
                    <a:satMod val="160000"/>
                    <a:alpha val="0"/>
                  </a:schemeClr>
                </a:gs>
                <a:gs pos="50000">
                  <a:schemeClr val="tx1">
                    <a:lumMod val="50000"/>
                    <a:lumOff val="50000"/>
                    <a:tint val="44500"/>
                    <a:satMod val="160000"/>
                  </a:schemeClr>
                </a:gs>
                <a:gs pos="100000">
                  <a:schemeClr val="tx1">
                    <a:lumMod val="50000"/>
                    <a:lumOff val="50000"/>
                    <a:tint val="23500"/>
                    <a:satMod val="160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0800000">
              <a:off x="5638800" y="2438401"/>
              <a:ext cx="4495800" cy="243623"/>
            </a:xfrm>
            <a:prstGeom prst="rect">
              <a:avLst/>
            </a:prstGeom>
            <a:gradFill flip="none" rotWithShape="1">
              <a:gsLst>
                <a:gs pos="0">
                  <a:srgbClr val="CC0033">
                    <a:alpha val="30000"/>
                  </a:srgbClr>
                </a:gs>
                <a:gs pos="100000">
                  <a:srgbClr val="FFFFFF">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2" descr="\\.PSF\.Mac\Users\dcournoyer\Desktop\OpenProjects\WIDs-Collaboration-TownCenter.png"/>
            <p:cNvPicPr>
              <a:picLocks noChangeAspect="1" noChangeArrowheads="1"/>
            </p:cNvPicPr>
            <p:nvPr/>
          </p:nvPicPr>
          <p:blipFill>
            <a:blip r:embed="rId3"/>
            <a:srcRect/>
            <a:stretch>
              <a:fillRect/>
            </a:stretch>
          </p:blipFill>
          <p:spPr bwMode="auto">
            <a:xfrm>
              <a:off x="0" y="857455"/>
              <a:ext cx="9015412" cy="2300136"/>
            </a:xfrm>
            <a:prstGeom prst="rect">
              <a:avLst/>
            </a:prstGeom>
            <a:noFill/>
          </p:spPr>
        </p:pic>
      </p:grpSp>
      <p:sp>
        <p:nvSpPr>
          <p:cNvPr id="18" name="Rectangle 2"/>
          <p:cNvSpPr>
            <a:spLocks noGrp="1" noChangeArrowheads="1"/>
          </p:cNvSpPr>
          <p:nvPr>
            <p:ph type="title"/>
          </p:nvPr>
        </p:nvSpPr>
        <p:spPr>
          <a:xfrm>
            <a:off x="228600" y="0"/>
            <a:ext cx="8686800" cy="914400"/>
          </a:xfrm>
        </p:spPr>
        <p:txBody>
          <a:bodyPr/>
          <a:lstStyle/>
          <a:p>
            <a:pPr eaLnBrk="1" hangingPunct="1"/>
            <a:endParaRPr lang="en-US" sz="4000" dirty="0" smtClean="0">
              <a:solidFill>
                <a:srgbClr val="CC0033"/>
              </a:solidFill>
              <a:latin typeface="Times" pitchFamily="18" charset="0"/>
            </a:endParaRPr>
          </a:p>
        </p:txBody>
      </p:sp>
      <p:pic>
        <p:nvPicPr>
          <p:cNvPr id="11" name="Picture 11" descr="CURVE"/>
          <p:cNvPicPr>
            <a:picLocks noChangeAspect="1" noChangeArrowheads="1"/>
          </p:cNvPicPr>
          <p:nvPr/>
        </p:nvPicPr>
        <p:blipFill>
          <a:blip r:embed="rId4"/>
          <a:srcRect/>
          <a:stretch>
            <a:fillRect/>
          </a:stretch>
        </p:blipFill>
        <p:spPr bwMode="auto">
          <a:xfrm>
            <a:off x="0" y="-381000"/>
            <a:ext cx="762000" cy="7620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85800" y="1341437"/>
            <a:ext cx="8001000" cy="4830763"/>
          </a:xfrm>
        </p:spPr>
        <p:txBody>
          <a:bodyPr/>
          <a:lstStyle/>
          <a:p>
            <a:r>
              <a:rPr lang="en-US" sz="2800" dirty="0" smtClean="0">
                <a:latin typeface="Times" pitchFamily="18" charset="0"/>
              </a:rPr>
              <a:t>Private:  </a:t>
            </a:r>
            <a:r>
              <a:rPr lang="en-US" sz="2800" dirty="0" err="1" smtClean="0">
                <a:latin typeface="Times" pitchFamily="18" charset="0"/>
              </a:rPr>
              <a:t>Morgridge</a:t>
            </a:r>
            <a:r>
              <a:rPr lang="en-US" sz="2800" dirty="0" smtClean="0">
                <a:latin typeface="Times" pitchFamily="18" charset="0"/>
              </a:rPr>
              <a:t> Institute</a:t>
            </a:r>
          </a:p>
          <a:p>
            <a:pPr lvl="1"/>
            <a:r>
              <a:rPr lang="en-US" sz="2400" dirty="0" smtClean="0">
                <a:latin typeface="Times" pitchFamily="18" charset="0"/>
              </a:rPr>
              <a:t>“Top down”</a:t>
            </a:r>
          </a:p>
          <a:p>
            <a:pPr lvl="1"/>
            <a:r>
              <a:rPr lang="en-US" sz="2400" dirty="0" smtClean="0">
                <a:latin typeface="Times" pitchFamily="18" charset="0"/>
              </a:rPr>
              <a:t>Laser focus</a:t>
            </a:r>
          </a:p>
          <a:p>
            <a:pPr>
              <a:buNone/>
            </a:pPr>
            <a:endParaRPr lang="en-US" sz="1200" dirty="0" smtClean="0">
              <a:latin typeface="Times" pitchFamily="18" charset="0"/>
            </a:endParaRPr>
          </a:p>
          <a:p>
            <a:r>
              <a:rPr lang="en-US" sz="2800" dirty="0" smtClean="0">
                <a:latin typeface="Times" pitchFamily="18" charset="0"/>
              </a:rPr>
              <a:t>Public:   Wisconsin Institute</a:t>
            </a:r>
          </a:p>
          <a:p>
            <a:pPr lvl="1"/>
            <a:r>
              <a:rPr lang="en-US" sz="2400" dirty="0" smtClean="0">
                <a:latin typeface="Times" pitchFamily="18" charset="0"/>
              </a:rPr>
              <a:t>“Bottom up”</a:t>
            </a:r>
          </a:p>
          <a:p>
            <a:pPr lvl="1"/>
            <a:r>
              <a:rPr lang="en-US" sz="2400" dirty="0" smtClean="0">
                <a:latin typeface="Times" pitchFamily="18" charset="0"/>
              </a:rPr>
              <a:t>“Casting a wide net”</a:t>
            </a:r>
          </a:p>
          <a:p>
            <a:pPr lvl="1"/>
            <a:r>
              <a:rPr lang="en-US" sz="2400" dirty="0" smtClean="0">
                <a:latin typeface="Times" pitchFamily="18" charset="0"/>
              </a:rPr>
              <a:t>Early detection of the next big thing</a:t>
            </a:r>
            <a:br>
              <a:rPr lang="en-US" sz="2400" dirty="0" smtClean="0">
                <a:latin typeface="Times" pitchFamily="18" charset="0"/>
              </a:rPr>
            </a:br>
            <a:endParaRPr lang="en-US" sz="2400" dirty="0" smtClean="0">
              <a:latin typeface="Times" pitchFamily="18" charset="0"/>
            </a:endParaRPr>
          </a:p>
          <a:p>
            <a:r>
              <a:rPr lang="en-US" sz="2800" dirty="0" smtClean="0">
                <a:latin typeface="Times" pitchFamily="18" charset="0"/>
              </a:rPr>
              <a:t>A meeting place to blend best attributes</a:t>
            </a:r>
          </a:p>
        </p:txBody>
      </p:sp>
      <p:sp>
        <p:nvSpPr>
          <p:cNvPr id="2" name="Title 1"/>
          <p:cNvSpPr>
            <a:spLocks noGrp="1"/>
          </p:cNvSpPr>
          <p:nvPr>
            <p:ph type="title"/>
          </p:nvPr>
        </p:nvSpPr>
        <p:spPr/>
        <p:txBody>
          <a:bodyPr/>
          <a:lstStyle/>
          <a:p>
            <a:r>
              <a:rPr lang="en-US" sz="2800" dirty="0" smtClean="0">
                <a:solidFill>
                  <a:srgbClr val="CC0033"/>
                </a:solidFill>
              </a:rPr>
              <a:t>The Public-Private Partnership</a:t>
            </a:r>
            <a:endParaRPr lang="en-US" sz="2800" dirty="0">
              <a:solidFill>
                <a:srgbClr val="CC0033"/>
              </a:solidFill>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8" descr="CrossRoads1.png"/>
          <p:cNvPicPr>
            <a:picLocks noChangeAspect="1"/>
          </p:cNvPicPr>
          <p:nvPr/>
        </p:nvPicPr>
        <p:blipFill>
          <a:blip r:embed="rId3"/>
          <a:srcRect/>
          <a:stretch>
            <a:fillRect/>
          </a:stretch>
        </p:blipFill>
        <p:spPr bwMode="auto">
          <a:xfrm>
            <a:off x="762000" y="971550"/>
            <a:ext cx="7848600" cy="5886450"/>
          </a:xfrm>
          <a:prstGeom prst="rect">
            <a:avLst/>
          </a:prstGeom>
          <a:noFill/>
          <a:ln w="9525">
            <a:noFill/>
            <a:miter lim="800000"/>
            <a:headEnd/>
            <a:tailEnd/>
          </a:ln>
        </p:spPr>
      </p:pic>
      <p:pic>
        <p:nvPicPr>
          <p:cNvPr id="18435" name="Picture 11" descr="CURVE"/>
          <p:cNvPicPr>
            <a:picLocks noChangeAspect="1" noChangeArrowheads="1"/>
          </p:cNvPicPr>
          <p:nvPr/>
        </p:nvPicPr>
        <p:blipFill>
          <a:blip r:embed="rId4"/>
          <a:srcRect/>
          <a:stretch>
            <a:fillRect/>
          </a:stretch>
        </p:blipFill>
        <p:spPr bwMode="auto">
          <a:xfrm>
            <a:off x="0" y="-381000"/>
            <a:ext cx="762000" cy="7620000"/>
          </a:xfrm>
          <a:prstGeom prst="rect">
            <a:avLst/>
          </a:prstGeom>
          <a:noFill/>
          <a:ln w="9525">
            <a:noFill/>
            <a:miter lim="800000"/>
            <a:headEnd/>
            <a:tailEnd/>
          </a:ln>
        </p:spPr>
      </p:pic>
      <p:sp>
        <p:nvSpPr>
          <p:cNvPr id="18436" name="Title 5"/>
          <p:cNvSpPr>
            <a:spLocks noGrp="1"/>
          </p:cNvSpPr>
          <p:nvPr>
            <p:ph type="title"/>
          </p:nvPr>
        </p:nvSpPr>
        <p:spPr/>
        <p:txBody>
          <a:bodyPr/>
          <a:lstStyle/>
          <a:p>
            <a:r>
              <a:rPr lang="en-US" sz="2800" smtClean="0">
                <a:solidFill>
                  <a:srgbClr val="CC0033"/>
                </a:solidFill>
                <a:ea typeface="ＭＳ Ｐゴシック" pitchFamily="-80" charset="-128"/>
              </a:rPr>
              <a:t>Purposeful Design to Foster Interaction</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ChangeArrowheads="1"/>
          </p:cNvSpPr>
          <p:nvPr/>
        </p:nvSpPr>
        <p:spPr bwMode="auto">
          <a:xfrm>
            <a:off x="1065213" y="160338"/>
            <a:ext cx="7732712" cy="381000"/>
          </a:xfrm>
          <a:prstGeom prst="rect">
            <a:avLst/>
          </a:prstGeom>
          <a:noFill/>
          <a:ln w="9525">
            <a:noFill/>
            <a:miter lim="800000"/>
            <a:headEnd/>
            <a:tailEnd/>
          </a:ln>
        </p:spPr>
        <p:txBody>
          <a:bodyPr anchor="ctr"/>
          <a:lstStyle/>
          <a:p>
            <a:r>
              <a:rPr lang="en-US" sz="2000">
                <a:solidFill>
                  <a:schemeClr val="tx2"/>
                </a:solidFill>
              </a:rPr>
              <a:t>Aerial View From Southwest</a:t>
            </a:r>
          </a:p>
        </p:txBody>
      </p:sp>
      <p:pic>
        <p:nvPicPr>
          <p:cNvPr id="35843" name="Picture 7" descr="axon_Composite copy"/>
          <p:cNvPicPr>
            <a:picLocks noChangeAspect="1" noChangeArrowheads="1"/>
          </p:cNvPicPr>
          <p:nvPr/>
        </p:nvPicPr>
        <p:blipFill>
          <a:blip r:embed="rId3"/>
          <a:srcRect l="1582" t="2380" r="5000" b="6873"/>
          <a:stretch>
            <a:fillRect/>
          </a:stretch>
        </p:blipFill>
        <p:spPr bwMode="auto">
          <a:xfrm>
            <a:off x="838200" y="1567776"/>
            <a:ext cx="7467600" cy="3628786"/>
          </a:xfrm>
          <a:prstGeom prst="rect">
            <a:avLst/>
          </a:prstGeom>
          <a:noFill/>
          <a:ln w="9525">
            <a:noFill/>
            <a:miter lim="800000"/>
            <a:headEnd/>
            <a:tailEnd/>
          </a:ln>
        </p:spPr>
      </p:pic>
      <p:pic>
        <p:nvPicPr>
          <p:cNvPr id="35844" name="Picture 15" descr="OP Logo Base copy"/>
          <p:cNvPicPr>
            <a:picLocks noChangeAspect="1" noChangeArrowheads="1"/>
          </p:cNvPicPr>
          <p:nvPr/>
        </p:nvPicPr>
        <p:blipFill>
          <a:blip r:embed="rId4"/>
          <a:srcRect/>
          <a:stretch>
            <a:fillRect/>
          </a:stretch>
        </p:blipFill>
        <p:spPr bwMode="auto">
          <a:xfrm>
            <a:off x="4572000" y="6618288"/>
            <a:ext cx="1003300" cy="152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WIDMIR_Ext_SW.jpg"/>
          <p:cNvPicPr>
            <a:picLocks noChangeAspect="1"/>
          </p:cNvPicPr>
          <p:nvPr/>
        </p:nvPicPr>
        <p:blipFill>
          <a:blip r:embed="rId3"/>
          <a:srcRect/>
          <a:stretch>
            <a:fillRect/>
          </a:stretch>
        </p:blipFill>
        <p:spPr bwMode="auto">
          <a:xfrm>
            <a:off x="-2362200" y="0"/>
            <a:ext cx="13716000" cy="6858000"/>
          </a:xfrm>
          <a:prstGeom prst="rect">
            <a:avLst/>
          </a:prstGeom>
          <a:noFill/>
          <a:ln w="9525">
            <a:noFill/>
            <a:miter lim="800000"/>
            <a:headEnd/>
            <a:tailEnd/>
          </a:ln>
        </p:spPr>
      </p:pic>
      <p:pic>
        <p:nvPicPr>
          <p:cNvPr id="6147" name="Content Placeholder 4" descr="Private-Collaboration-Public.png"/>
          <p:cNvPicPr>
            <a:picLocks noGrp="1" noChangeAspect="1"/>
          </p:cNvPicPr>
          <p:nvPr>
            <p:ph idx="1"/>
          </p:nvPr>
        </p:nvPicPr>
        <p:blipFill>
          <a:blip r:embed="rId4"/>
          <a:srcRect/>
          <a:stretch>
            <a:fillRect/>
          </a:stretch>
        </p:blipFill>
        <p:spPr>
          <a:xfrm>
            <a:off x="1752600" y="0"/>
            <a:ext cx="7162800" cy="1887538"/>
          </a:xfrm>
        </p:spPr>
      </p:pic>
      <p:sp>
        <p:nvSpPr>
          <p:cNvPr id="6148" name="TextBox 3"/>
          <p:cNvSpPr txBox="1">
            <a:spLocks noChangeArrowheads="1"/>
          </p:cNvSpPr>
          <p:nvPr/>
        </p:nvSpPr>
        <p:spPr bwMode="auto">
          <a:xfrm>
            <a:off x="304800" y="6172200"/>
            <a:ext cx="5638800" cy="882650"/>
          </a:xfrm>
          <a:prstGeom prst="rect">
            <a:avLst/>
          </a:prstGeom>
          <a:noFill/>
          <a:ln w="9525">
            <a:noFill/>
            <a:miter lim="800000"/>
            <a:headEnd/>
            <a:tailEnd/>
          </a:ln>
        </p:spPr>
        <p:txBody>
          <a:bodyPr>
            <a:spAutoFit/>
          </a:bodyPr>
          <a:lstStyle/>
          <a:p>
            <a:r>
              <a:rPr lang="en-US" sz="2000" baseline="30000">
                <a:latin typeface="Times"/>
              </a:rPr>
              <a:t>            </a:t>
            </a:r>
          </a:p>
          <a:p>
            <a:r>
              <a:rPr lang="en-US" sz="2000" baseline="30000">
                <a:latin typeface="Times"/>
              </a:rPr>
              <a:t>       Twin institutes under one roof</a:t>
            </a:r>
            <a:r>
              <a:rPr lang="en-US" sz="2000">
                <a:latin typeface="Times"/>
              </a:rPr>
              <a:t> </a:t>
            </a:r>
            <a:r>
              <a:rPr lang="en-US" sz="2000" baseline="30000">
                <a:latin typeface="Times"/>
              </a:rPr>
              <a:t>on the UW-Madison campus</a:t>
            </a:r>
          </a:p>
          <a:p>
            <a:endParaRPr 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1046163" y="150813"/>
            <a:ext cx="7732712" cy="381000"/>
          </a:xfrm>
          <a:prstGeom prst="rect">
            <a:avLst/>
          </a:prstGeom>
          <a:noFill/>
          <a:ln w="9525">
            <a:noFill/>
            <a:miter lim="800000"/>
            <a:headEnd/>
            <a:tailEnd/>
          </a:ln>
        </p:spPr>
        <p:txBody>
          <a:bodyPr anchor="ctr"/>
          <a:lstStyle/>
          <a:p>
            <a:r>
              <a:rPr lang="en-US" sz="2000">
                <a:solidFill>
                  <a:schemeClr val="tx2"/>
                </a:solidFill>
              </a:rPr>
              <a:t>View From South At Orchard Street</a:t>
            </a:r>
          </a:p>
        </p:txBody>
      </p:sp>
      <p:pic>
        <p:nvPicPr>
          <p:cNvPr id="37892" name="Picture 15" descr="OP Logo Base copy"/>
          <p:cNvPicPr>
            <a:picLocks noChangeAspect="1" noChangeArrowheads="1"/>
          </p:cNvPicPr>
          <p:nvPr/>
        </p:nvPicPr>
        <p:blipFill>
          <a:blip r:embed="rId3"/>
          <a:srcRect/>
          <a:stretch>
            <a:fillRect/>
          </a:stretch>
        </p:blipFill>
        <p:spPr bwMode="auto">
          <a:xfrm>
            <a:off x="4572000" y="6618288"/>
            <a:ext cx="1003300" cy="152400"/>
          </a:xfrm>
          <a:prstGeom prst="rect">
            <a:avLst/>
          </a:prstGeom>
          <a:noFill/>
          <a:ln w="9525">
            <a:noFill/>
            <a:miter lim="800000"/>
            <a:headEnd/>
            <a:tailEnd/>
          </a:ln>
        </p:spPr>
      </p:pic>
      <p:pic>
        <p:nvPicPr>
          <p:cNvPr id="5" name="Picture 5" descr="WIDs_Orchard.jpg"/>
          <p:cNvPicPr>
            <a:picLocks noChangeAspect="1"/>
          </p:cNvPicPr>
          <p:nvPr/>
        </p:nvPicPr>
        <p:blipFill>
          <a:blip r:embed="rId4"/>
          <a:srcRect/>
          <a:stretch>
            <a:fillRect/>
          </a:stretch>
        </p:blipFill>
        <p:spPr bwMode="auto">
          <a:xfrm>
            <a:off x="762000" y="1051609"/>
            <a:ext cx="7924800" cy="501989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sz="2800" dirty="0">
                <a:solidFill>
                  <a:srgbClr val="CC0033"/>
                </a:solidFill>
              </a:rPr>
              <a:t>Cross Section of Institutes</a:t>
            </a:r>
          </a:p>
        </p:txBody>
      </p:sp>
      <p:sp>
        <p:nvSpPr>
          <p:cNvPr id="30723" name="Rectangle 3"/>
          <p:cNvSpPr>
            <a:spLocks noGrp="1" noChangeArrowheads="1"/>
          </p:cNvSpPr>
          <p:nvPr>
            <p:ph type="body" idx="1"/>
          </p:nvPr>
        </p:nvSpPr>
        <p:spPr/>
        <p:txBody>
          <a:bodyPr/>
          <a:lstStyle/>
          <a:p>
            <a:endParaRPr lang="en-US"/>
          </a:p>
        </p:txBody>
      </p:sp>
      <p:grpSp>
        <p:nvGrpSpPr>
          <p:cNvPr id="2" name="Group 7"/>
          <p:cNvGrpSpPr>
            <a:grpSpLocks/>
          </p:cNvGrpSpPr>
          <p:nvPr/>
        </p:nvGrpSpPr>
        <p:grpSpPr bwMode="auto">
          <a:xfrm>
            <a:off x="685800" y="1219200"/>
            <a:ext cx="8229600" cy="4114800"/>
            <a:chOff x="-96" y="672"/>
            <a:chExt cx="5952" cy="2976"/>
          </a:xfrm>
        </p:grpSpPr>
        <p:sp>
          <p:nvSpPr>
            <p:cNvPr id="30726" name="Rectangle 6"/>
            <p:cNvSpPr>
              <a:spLocks noChangeArrowheads="1"/>
            </p:cNvSpPr>
            <p:nvPr/>
          </p:nvSpPr>
          <p:spPr bwMode="auto">
            <a:xfrm>
              <a:off x="-96" y="672"/>
              <a:ext cx="5952" cy="2976"/>
            </a:xfrm>
            <a:prstGeom prst="rect">
              <a:avLst/>
            </a:prstGeom>
            <a:solidFill>
              <a:schemeClr val="bg1"/>
            </a:solidFill>
            <a:ln w="9525">
              <a:solidFill>
                <a:schemeClr val="tx1"/>
              </a:solidFill>
              <a:miter lim="800000"/>
              <a:headEnd/>
              <a:tailEnd/>
            </a:ln>
            <a:effectLst/>
          </p:spPr>
          <p:txBody>
            <a:bodyPr wrap="none" anchor="ctr"/>
            <a:lstStyle/>
            <a:p>
              <a:endParaRPr lang="en-US"/>
            </a:p>
          </p:txBody>
        </p:sp>
        <p:pic>
          <p:nvPicPr>
            <p:cNvPr id="30724" name="Picture 4" descr="section"/>
            <p:cNvPicPr>
              <a:picLocks noChangeAspect="1" noChangeArrowheads="1"/>
            </p:cNvPicPr>
            <p:nvPr/>
          </p:nvPicPr>
          <p:blipFill>
            <a:blip r:embed="rId3"/>
            <a:srcRect l="29094" t="37990" r="40942" b="39212"/>
            <a:stretch>
              <a:fillRect/>
            </a:stretch>
          </p:blipFill>
          <p:spPr bwMode="auto">
            <a:xfrm>
              <a:off x="0" y="715"/>
              <a:ext cx="5054" cy="2884"/>
            </a:xfrm>
            <a:prstGeom prst="rect">
              <a:avLst/>
            </a:prstGeom>
            <a:noFill/>
          </p:spPr>
        </p:pic>
        <p:pic>
          <p:nvPicPr>
            <p:cNvPr id="30725" name="Picture 5" descr="section"/>
            <p:cNvPicPr>
              <a:picLocks noChangeAspect="1" noChangeArrowheads="1"/>
            </p:cNvPicPr>
            <p:nvPr/>
          </p:nvPicPr>
          <p:blipFill>
            <a:blip r:embed="rId3"/>
            <a:srcRect l="75687" t="37990" r="20081" b="39212"/>
            <a:stretch>
              <a:fillRect/>
            </a:stretch>
          </p:blipFill>
          <p:spPr bwMode="auto">
            <a:xfrm>
              <a:off x="5046" y="716"/>
              <a:ext cx="714" cy="2884"/>
            </a:xfrm>
            <a:prstGeom prst="rect">
              <a:avLst/>
            </a:prstGeom>
            <a:noFill/>
          </p:spPr>
        </p:pic>
      </p:gr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ChangeArrowheads="1"/>
          </p:cNvSpPr>
          <p:nvPr/>
        </p:nvSpPr>
        <p:spPr bwMode="auto">
          <a:xfrm>
            <a:off x="1143000" y="1066800"/>
            <a:ext cx="7315200" cy="5408613"/>
          </a:xfrm>
          <a:prstGeom prst="rect">
            <a:avLst/>
          </a:prstGeom>
          <a:solidFill>
            <a:schemeClr val="bg1"/>
          </a:solidFill>
          <a:ln w="9525">
            <a:noFill/>
            <a:round/>
            <a:headEnd/>
            <a:tailEnd/>
          </a:ln>
        </p:spPr>
        <p:txBody>
          <a:bodyPr/>
          <a:lstStyle/>
          <a:p>
            <a:pPr algn="r"/>
            <a:endParaRPr lang="en-US"/>
          </a:p>
        </p:txBody>
      </p:sp>
      <p:pic>
        <p:nvPicPr>
          <p:cNvPr id="25603" name="Picture 7" descr="WIDMIR-HORZ"/>
          <p:cNvPicPr>
            <a:picLocks noChangeAspect="1" noChangeArrowheads="1"/>
          </p:cNvPicPr>
          <p:nvPr/>
        </p:nvPicPr>
        <p:blipFill>
          <a:blip r:embed="rId3"/>
          <a:srcRect/>
          <a:stretch>
            <a:fillRect/>
          </a:stretch>
        </p:blipFill>
        <p:spPr bwMode="auto">
          <a:xfrm>
            <a:off x="6553200" y="6475413"/>
            <a:ext cx="2514600" cy="306387"/>
          </a:xfrm>
          <a:prstGeom prst="rect">
            <a:avLst/>
          </a:prstGeom>
          <a:noFill/>
          <a:ln w="9525">
            <a:noFill/>
            <a:miter lim="800000"/>
            <a:headEnd/>
            <a:tailEnd/>
          </a:ln>
        </p:spPr>
      </p:pic>
      <p:pic>
        <p:nvPicPr>
          <p:cNvPr id="25604" name="Picture 3" descr="GreenSpace1.png"/>
          <p:cNvPicPr>
            <a:picLocks noChangeAspect="1"/>
          </p:cNvPicPr>
          <p:nvPr/>
        </p:nvPicPr>
        <p:blipFill>
          <a:blip r:embed="rId4"/>
          <a:srcRect/>
          <a:stretch>
            <a:fillRect/>
          </a:stretch>
        </p:blipFill>
        <p:spPr bwMode="auto">
          <a:xfrm>
            <a:off x="762000" y="1052513"/>
            <a:ext cx="8382000" cy="5140325"/>
          </a:xfrm>
          <a:prstGeom prst="rect">
            <a:avLst/>
          </a:prstGeom>
          <a:noFill/>
          <a:ln w="9525">
            <a:noFill/>
            <a:miter lim="800000"/>
            <a:headEnd/>
            <a:tailEnd/>
          </a:ln>
        </p:spPr>
      </p:pic>
      <p:pic>
        <p:nvPicPr>
          <p:cNvPr id="25605" name="Picture 11" descr="CURVE"/>
          <p:cNvPicPr>
            <a:picLocks noChangeAspect="1" noChangeArrowheads="1"/>
          </p:cNvPicPr>
          <p:nvPr/>
        </p:nvPicPr>
        <p:blipFill>
          <a:blip r:embed="rId5"/>
          <a:srcRect/>
          <a:stretch>
            <a:fillRect/>
          </a:stretch>
        </p:blipFill>
        <p:spPr bwMode="auto">
          <a:xfrm>
            <a:off x="0" y="-381000"/>
            <a:ext cx="762000" cy="7620000"/>
          </a:xfrm>
          <a:prstGeom prst="rect">
            <a:avLst/>
          </a:prstGeom>
          <a:noFill/>
          <a:ln w="9525">
            <a:noFill/>
            <a:miter lim="800000"/>
            <a:headEnd/>
            <a:tailEnd/>
          </a:ln>
        </p:spPr>
      </p:pic>
      <p:sp>
        <p:nvSpPr>
          <p:cNvPr id="25606" name="Title 5"/>
          <p:cNvSpPr>
            <a:spLocks noGrp="1"/>
          </p:cNvSpPr>
          <p:nvPr>
            <p:ph type="title"/>
          </p:nvPr>
        </p:nvSpPr>
        <p:spPr/>
        <p:txBody>
          <a:bodyPr/>
          <a:lstStyle/>
          <a:p>
            <a:r>
              <a:rPr lang="en-US" sz="2800" smtClean="0">
                <a:solidFill>
                  <a:srgbClr val="CC0033"/>
                </a:solidFill>
                <a:ea typeface="ＭＳ Ｐゴシック" pitchFamily="-80" charset="-128"/>
              </a:rPr>
              <a:t>Green Building Practices and Spaces</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28600" y="-304800"/>
            <a:ext cx="9525000" cy="1524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65" charset="0"/>
            </a:endParaRPr>
          </a:p>
        </p:txBody>
      </p:sp>
      <p:sp>
        <p:nvSpPr>
          <p:cNvPr id="4098" name="Title 1"/>
          <p:cNvSpPr>
            <a:spLocks noGrp="1"/>
          </p:cNvSpPr>
          <p:nvPr>
            <p:ph type="title"/>
          </p:nvPr>
        </p:nvSpPr>
        <p:spPr/>
        <p:txBody>
          <a:bodyPr/>
          <a:lstStyle/>
          <a:p>
            <a:pPr eaLnBrk="1" hangingPunct="1"/>
            <a:r>
              <a:rPr lang="en-US" sz="4000" dirty="0" smtClean="0">
                <a:solidFill>
                  <a:srgbClr val="CC0033"/>
                </a:solidFill>
                <a:latin typeface="Times" pitchFamily="18" charset="0"/>
              </a:rPr>
              <a:t>Town Center</a:t>
            </a:r>
          </a:p>
        </p:txBody>
      </p:sp>
      <p:sp>
        <p:nvSpPr>
          <p:cNvPr id="4099" name="Content Placeholder 2"/>
          <p:cNvSpPr>
            <a:spLocks noGrp="1"/>
          </p:cNvSpPr>
          <p:nvPr>
            <p:ph idx="1"/>
          </p:nvPr>
        </p:nvSpPr>
        <p:spPr/>
        <p:txBody>
          <a:bodyPr/>
          <a:lstStyle/>
          <a:p>
            <a:pPr eaLnBrk="1" hangingPunct="1"/>
            <a:endParaRPr lang="en-US" smtClean="0"/>
          </a:p>
        </p:txBody>
      </p:sp>
      <p:pic>
        <p:nvPicPr>
          <p:cNvPr id="4100" name="Picture 3" descr="TownCenter2.jpg"/>
          <p:cNvPicPr>
            <a:picLocks noChangeAspect="1"/>
          </p:cNvPicPr>
          <p:nvPr/>
        </p:nvPicPr>
        <p:blipFill>
          <a:blip r:embed="rId3"/>
          <a:srcRect/>
          <a:stretch>
            <a:fillRect/>
          </a:stretch>
        </p:blipFill>
        <p:spPr bwMode="auto">
          <a:xfrm>
            <a:off x="0" y="1106488"/>
            <a:ext cx="9144000" cy="57515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ChangeArrowheads="1"/>
          </p:cNvSpPr>
          <p:nvPr/>
        </p:nvSpPr>
        <p:spPr bwMode="auto">
          <a:xfrm>
            <a:off x="0" y="0"/>
            <a:ext cx="9144000" cy="6858000"/>
          </a:xfrm>
          <a:prstGeom prst="rect">
            <a:avLst/>
          </a:prstGeom>
          <a:solidFill>
            <a:schemeClr val="bg1"/>
          </a:solidFill>
          <a:ln w="9525">
            <a:noFill/>
            <a:round/>
            <a:headEnd/>
            <a:tailEnd/>
          </a:ln>
        </p:spPr>
        <p:txBody>
          <a:bodyPr/>
          <a:lstStyle/>
          <a:p>
            <a:pPr algn="r"/>
            <a:endParaRPr lang="en-US"/>
          </a:p>
        </p:txBody>
      </p:sp>
      <p:pic>
        <p:nvPicPr>
          <p:cNvPr id="20483" name="Picture 7" descr="WIDMIR-HORZ"/>
          <p:cNvPicPr>
            <a:picLocks noChangeAspect="1" noChangeArrowheads="1"/>
          </p:cNvPicPr>
          <p:nvPr/>
        </p:nvPicPr>
        <p:blipFill>
          <a:blip r:embed="rId3"/>
          <a:srcRect/>
          <a:stretch>
            <a:fillRect/>
          </a:stretch>
        </p:blipFill>
        <p:spPr bwMode="auto">
          <a:xfrm>
            <a:off x="6553200" y="6475413"/>
            <a:ext cx="2514600" cy="306387"/>
          </a:xfrm>
          <a:prstGeom prst="rect">
            <a:avLst/>
          </a:prstGeom>
          <a:noFill/>
          <a:ln w="9525">
            <a:noFill/>
            <a:miter lim="800000"/>
            <a:headEnd/>
            <a:tailEnd/>
          </a:ln>
        </p:spPr>
      </p:pic>
      <p:sp>
        <p:nvSpPr>
          <p:cNvPr id="5" name="Rectangle 4"/>
          <p:cNvSpPr/>
          <p:nvPr/>
        </p:nvSpPr>
        <p:spPr bwMode="auto">
          <a:xfrm>
            <a:off x="-228600" y="-304800"/>
            <a:ext cx="9525000" cy="1524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65" charset="0"/>
            </a:endParaRPr>
          </a:p>
        </p:txBody>
      </p:sp>
      <p:sp>
        <p:nvSpPr>
          <p:cNvPr id="6" name="Title 1"/>
          <p:cNvSpPr>
            <a:spLocks noGrp="1"/>
          </p:cNvSpPr>
          <p:nvPr>
            <p:ph type="title"/>
          </p:nvPr>
        </p:nvSpPr>
        <p:spPr>
          <a:xfrm>
            <a:off x="685800" y="274638"/>
            <a:ext cx="8001000" cy="563562"/>
          </a:xfrm>
        </p:spPr>
        <p:txBody>
          <a:bodyPr/>
          <a:lstStyle/>
          <a:p>
            <a:pPr eaLnBrk="1" hangingPunct="1"/>
            <a:r>
              <a:rPr lang="en-US" sz="4000" dirty="0" smtClean="0">
                <a:solidFill>
                  <a:srgbClr val="CC0033"/>
                </a:solidFill>
                <a:latin typeface="Times" pitchFamily="18" charset="0"/>
              </a:rPr>
              <a:t>Upper Level Research Floor</a:t>
            </a:r>
          </a:p>
        </p:txBody>
      </p:sp>
      <p:pic>
        <p:nvPicPr>
          <p:cNvPr id="20484" name="Picture 5" descr="BluePrint2.jpg"/>
          <p:cNvPicPr>
            <a:picLocks noChangeAspect="1"/>
          </p:cNvPicPr>
          <p:nvPr/>
        </p:nvPicPr>
        <p:blipFill>
          <a:blip r:embed="rId4"/>
          <a:srcRect/>
          <a:stretch>
            <a:fillRect/>
          </a:stretch>
        </p:blipFill>
        <p:spPr bwMode="auto">
          <a:xfrm>
            <a:off x="0" y="892175"/>
            <a:ext cx="9144000" cy="59658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descr="CrossRoads2.png"/>
          <p:cNvPicPr>
            <a:picLocks noChangeAspect="1"/>
          </p:cNvPicPr>
          <p:nvPr/>
        </p:nvPicPr>
        <p:blipFill>
          <a:blip r:embed="rId3"/>
          <a:srcRect/>
          <a:stretch>
            <a:fillRect/>
          </a:stretch>
        </p:blipFill>
        <p:spPr bwMode="auto">
          <a:xfrm>
            <a:off x="914400" y="685800"/>
            <a:ext cx="7315200" cy="5486400"/>
          </a:xfrm>
          <a:prstGeom prst="rect">
            <a:avLst/>
          </a:prstGeom>
          <a:noFill/>
          <a:ln w="9525">
            <a:noFill/>
            <a:miter lim="800000"/>
            <a:headEnd/>
            <a:tailEnd/>
          </a:ln>
        </p:spPr>
      </p:pic>
      <p:pic>
        <p:nvPicPr>
          <p:cNvPr id="19459" name="Picture 11" descr="CURVE"/>
          <p:cNvPicPr>
            <a:picLocks noChangeAspect="1" noChangeArrowheads="1"/>
          </p:cNvPicPr>
          <p:nvPr/>
        </p:nvPicPr>
        <p:blipFill>
          <a:blip r:embed="rId4"/>
          <a:srcRect/>
          <a:stretch>
            <a:fillRect/>
          </a:stretch>
        </p:blipFill>
        <p:spPr bwMode="auto">
          <a:xfrm>
            <a:off x="0" y="-381000"/>
            <a:ext cx="762000" cy="7620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wer Level-axon.jpg"/>
          <p:cNvPicPr>
            <a:picLocks noChangeAspect="1"/>
          </p:cNvPicPr>
          <p:nvPr/>
        </p:nvPicPr>
        <p:blipFill>
          <a:blip r:embed="rId3"/>
          <a:stretch>
            <a:fillRect/>
          </a:stretch>
        </p:blipFill>
        <p:spPr>
          <a:xfrm>
            <a:off x="1066800" y="1143000"/>
            <a:ext cx="7010400" cy="5257800"/>
          </a:xfrm>
          <a:prstGeom prst="rect">
            <a:avLst/>
          </a:prstGeom>
        </p:spPr>
      </p:pic>
      <p:sp>
        <p:nvSpPr>
          <p:cNvPr id="6" name="Title 1"/>
          <p:cNvSpPr txBox="1">
            <a:spLocks/>
          </p:cNvSpPr>
          <p:nvPr/>
        </p:nvSpPr>
        <p:spPr bwMode="auto">
          <a:xfrm>
            <a:off x="838200" y="427038"/>
            <a:ext cx="80010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rgbClr val="CC0033"/>
                </a:solidFill>
                <a:effectLst/>
                <a:uLnTx/>
                <a:uFillTx/>
                <a:latin typeface="Times" pitchFamily="18" charset="0"/>
                <a:ea typeface="ＭＳ Ｐゴシック" pitchFamily="-65" charset="-128"/>
                <a:cs typeface="Times"/>
              </a:rPr>
              <a:t>Lower Level Research Floor</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427038"/>
            <a:ext cx="80010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rgbClr val="CC0033"/>
                </a:solidFill>
                <a:effectLst/>
                <a:uLnTx/>
                <a:uFillTx/>
                <a:latin typeface="Times" pitchFamily="18" charset="0"/>
                <a:ea typeface="ＭＳ Ｐゴシック" pitchFamily="-65" charset="-128"/>
                <a:cs typeface="Times"/>
              </a:rPr>
              <a:t>Lower Level Research Floor Detail</a:t>
            </a:r>
          </a:p>
        </p:txBody>
      </p:sp>
      <p:pic>
        <p:nvPicPr>
          <p:cNvPr id="4" name="Picture 3" descr="Lower Level cropped.jpg"/>
          <p:cNvPicPr>
            <a:picLocks noChangeAspect="1"/>
          </p:cNvPicPr>
          <p:nvPr/>
        </p:nvPicPr>
        <p:blipFill>
          <a:blip r:embed="rId3"/>
          <a:stretch>
            <a:fillRect/>
          </a:stretch>
        </p:blipFill>
        <p:spPr>
          <a:xfrm>
            <a:off x="1219200" y="1143000"/>
            <a:ext cx="6705600" cy="5029200"/>
          </a:xfrm>
          <a:prstGeom prst="rect">
            <a:avLst/>
          </a:prstGeom>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descr="2009-09-01 LOWER LEVEL IMAGES.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desk10000.jpg"/>
          <p:cNvPicPr>
            <a:picLocks noChangeAspect="1"/>
          </p:cNvPicPr>
          <p:nvPr/>
        </p:nvPicPr>
        <p:blipFill>
          <a:blip r:embed="rId3" cstate="print"/>
          <a:srcRect/>
          <a:stretch>
            <a:fillRect/>
          </a:stretch>
        </p:blipFill>
        <p:spPr bwMode="auto">
          <a:xfrm>
            <a:off x="764945" y="838200"/>
            <a:ext cx="8026758" cy="5181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Three-Way_Funding.jpg"/>
          <p:cNvPicPr>
            <a:picLocks noChangeAspect="1"/>
          </p:cNvPicPr>
          <p:nvPr/>
        </p:nvPicPr>
        <p:blipFill>
          <a:blip r:embed="rId3"/>
          <a:srcRect/>
          <a:stretch>
            <a:fillRect/>
          </a:stretch>
        </p:blipFill>
        <p:spPr bwMode="auto">
          <a:xfrm>
            <a:off x="3465513" y="1600200"/>
            <a:ext cx="5638800" cy="4525963"/>
          </a:xfrm>
          <a:prstGeom prst="rect">
            <a:avLst/>
          </a:prstGeom>
          <a:noFill/>
          <a:ln w="9525">
            <a:noFill/>
            <a:miter lim="800000"/>
            <a:headEnd/>
            <a:tailEnd/>
          </a:ln>
        </p:spPr>
      </p:pic>
      <p:pic>
        <p:nvPicPr>
          <p:cNvPr id="4099" name="Picture 11" descr="CURVE"/>
          <p:cNvPicPr>
            <a:picLocks noChangeAspect="1" noChangeArrowheads="1"/>
          </p:cNvPicPr>
          <p:nvPr/>
        </p:nvPicPr>
        <p:blipFill>
          <a:blip r:embed="rId4"/>
          <a:srcRect/>
          <a:stretch>
            <a:fillRect/>
          </a:stretch>
        </p:blipFill>
        <p:spPr bwMode="auto">
          <a:xfrm>
            <a:off x="0" y="-381000"/>
            <a:ext cx="762000" cy="7620000"/>
          </a:xfrm>
          <a:prstGeom prst="rect">
            <a:avLst/>
          </a:prstGeom>
          <a:noFill/>
          <a:ln w="9525">
            <a:noFill/>
            <a:miter lim="800000"/>
            <a:headEnd/>
            <a:tailEnd/>
          </a:ln>
        </p:spPr>
      </p:pic>
      <p:sp>
        <p:nvSpPr>
          <p:cNvPr id="4100" name="Title 3"/>
          <p:cNvSpPr>
            <a:spLocks noGrp="1"/>
          </p:cNvSpPr>
          <p:nvPr>
            <p:ph type="title"/>
          </p:nvPr>
        </p:nvSpPr>
        <p:spPr>
          <a:xfrm>
            <a:off x="762000" y="0"/>
            <a:ext cx="2813050" cy="1435100"/>
          </a:xfrm>
        </p:spPr>
        <p:txBody>
          <a:bodyPr/>
          <a:lstStyle/>
          <a:p>
            <a:r>
              <a:rPr lang="en-US" dirty="0" smtClean="0">
                <a:ea typeface="ＭＳ Ｐゴシック" pitchFamily="34" charset="-128"/>
              </a:rPr>
              <a:t>   </a:t>
            </a:r>
          </a:p>
        </p:txBody>
      </p:sp>
      <p:sp>
        <p:nvSpPr>
          <p:cNvPr id="4101" name="Content Placeholder 4"/>
          <p:cNvSpPr>
            <a:spLocks noGrp="1"/>
          </p:cNvSpPr>
          <p:nvPr>
            <p:ph idx="1"/>
          </p:nvPr>
        </p:nvSpPr>
        <p:spPr>
          <a:xfrm>
            <a:off x="496887" y="152400"/>
            <a:ext cx="8647113" cy="1142999"/>
          </a:xfrm>
        </p:spPr>
        <p:txBody>
          <a:bodyPr/>
          <a:lstStyle/>
          <a:p>
            <a:pPr algn="ctr">
              <a:buFontTx/>
              <a:buNone/>
            </a:pPr>
            <a:r>
              <a:rPr lang="en-US" dirty="0" smtClean="0">
                <a:solidFill>
                  <a:srgbClr val="CC0033"/>
                </a:solidFill>
                <a:latin typeface="Times"/>
                <a:ea typeface="ＭＳ Ｐゴシック" pitchFamily="34" charset="-128"/>
              </a:rPr>
              <a:t>Project of Partners:</a:t>
            </a:r>
          </a:p>
          <a:p>
            <a:pPr algn="ctr">
              <a:buFontTx/>
              <a:buNone/>
            </a:pPr>
            <a:r>
              <a:rPr lang="en-US" dirty="0" smtClean="0">
                <a:solidFill>
                  <a:srgbClr val="CC0033"/>
                </a:solidFill>
                <a:latin typeface="Times"/>
                <a:ea typeface="ＭＳ Ｐゴシック" pitchFamily="34" charset="-128"/>
              </a:rPr>
              <a:t>Wisconsin Institutes for Discovery</a:t>
            </a:r>
          </a:p>
          <a:p>
            <a:pPr algn="ctr">
              <a:buFontTx/>
              <a:buNone/>
            </a:pPr>
            <a:r>
              <a:rPr lang="en-US" dirty="0" smtClean="0">
                <a:solidFill>
                  <a:srgbClr val="CC0033"/>
                </a:solidFill>
                <a:latin typeface="Times"/>
                <a:ea typeface="ＭＳ Ｐゴシック" pitchFamily="34" charset="-128"/>
              </a:rPr>
              <a:t>   </a:t>
            </a:r>
          </a:p>
        </p:txBody>
      </p:sp>
      <p:sp>
        <p:nvSpPr>
          <p:cNvPr id="4102" name="Text Placeholder 5"/>
          <p:cNvSpPr>
            <a:spLocks noGrp="1"/>
          </p:cNvSpPr>
          <p:nvPr>
            <p:ph type="body" sz="half" idx="2"/>
          </p:nvPr>
        </p:nvSpPr>
        <p:spPr>
          <a:xfrm>
            <a:off x="609600" y="1435100"/>
            <a:ext cx="2855913" cy="4856163"/>
          </a:xfrm>
        </p:spPr>
        <p:txBody>
          <a:bodyPr/>
          <a:lstStyle/>
          <a:p>
            <a:r>
              <a:rPr lang="en-US" sz="1800" b="1" dirty="0" smtClean="0">
                <a:solidFill>
                  <a:srgbClr val="CC0033"/>
                </a:solidFill>
                <a:ea typeface="ＭＳ Ｐゴシック" pitchFamily="34" charset="-128"/>
              </a:rPr>
              <a:t>2004</a:t>
            </a:r>
          </a:p>
          <a:p>
            <a:endParaRPr lang="en-US" sz="800" b="1" dirty="0" smtClean="0">
              <a:solidFill>
                <a:srgbClr val="CC0033"/>
              </a:solidFill>
              <a:ea typeface="ＭＳ Ｐゴシック" pitchFamily="34" charset="-128"/>
            </a:endParaRPr>
          </a:p>
          <a:p>
            <a:pPr>
              <a:buFontTx/>
              <a:buChar char="•"/>
            </a:pPr>
            <a:r>
              <a:rPr lang="en-US" sz="1200" dirty="0" smtClean="0">
                <a:latin typeface="Times"/>
                <a:ea typeface="ＭＳ Ｐゴシック" pitchFamily="34" charset="-128"/>
              </a:rPr>
              <a:t> Vision  of  </a:t>
            </a:r>
            <a:r>
              <a:rPr lang="en-US" sz="1200" b="1" dirty="0" smtClean="0">
                <a:latin typeface="Times"/>
                <a:ea typeface="ＭＳ Ｐゴシック" pitchFamily="34" charset="-128"/>
              </a:rPr>
              <a:t>John &amp; </a:t>
            </a:r>
            <a:r>
              <a:rPr lang="en-US" sz="1200" b="1" dirty="0" err="1" smtClean="0">
                <a:latin typeface="Times"/>
                <a:ea typeface="ＭＳ Ｐゴシック" pitchFamily="34" charset="-128"/>
              </a:rPr>
              <a:t>Tashia</a:t>
            </a:r>
            <a:r>
              <a:rPr lang="en-US" sz="1200" b="1" dirty="0" smtClean="0">
                <a:latin typeface="Times"/>
                <a:ea typeface="ＭＳ Ｐゴシック" pitchFamily="34" charset="-128"/>
              </a:rPr>
              <a:t> </a:t>
            </a:r>
            <a:r>
              <a:rPr lang="en-US" sz="1200" b="1" dirty="0" err="1" smtClean="0">
                <a:latin typeface="Times"/>
                <a:ea typeface="ＭＳ Ｐゴシック" pitchFamily="34" charset="-128"/>
              </a:rPr>
              <a:t>Morgridge</a:t>
            </a:r>
            <a:endParaRPr lang="en-US" sz="1200" b="1" dirty="0" smtClean="0">
              <a:latin typeface="Times"/>
              <a:ea typeface="ＭＳ Ｐゴシック" pitchFamily="34" charset="-128"/>
            </a:endParaRPr>
          </a:p>
          <a:p>
            <a:endParaRPr lang="en-US" sz="800" dirty="0" smtClean="0">
              <a:latin typeface="Times"/>
              <a:ea typeface="ＭＳ Ｐゴシック" pitchFamily="34" charset="-128"/>
            </a:endParaRPr>
          </a:p>
          <a:p>
            <a:pPr>
              <a:buFontTx/>
              <a:buChar char="•"/>
            </a:pPr>
            <a:r>
              <a:rPr lang="en-US" sz="1200" b="1" dirty="0" smtClean="0">
                <a:latin typeface="Times"/>
                <a:ea typeface="ＭＳ Ｐゴシック" pitchFamily="34" charset="-128"/>
              </a:rPr>
              <a:t> Governor Jim Doyle </a:t>
            </a:r>
            <a:r>
              <a:rPr lang="en-US" sz="1200" dirty="0" smtClean="0">
                <a:latin typeface="Times"/>
                <a:ea typeface="ＭＳ Ｐゴシック" pitchFamily="34" charset="-128"/>
              </a:rPr>
              <a:t>proposes</a:t>
            </a:r>
            <a:br>
              <a:rPr lang="en-US" sz="1200" dirty="0" smtClean="0">
                <a:latin typeface="Times"/>
                <a:ea typeface="ＭＳ Ｐゴシック" pitchFamily="34" charset="-128"/>
              </a:rPr>
            </a:br>
            <a:r>
              <a:rPr lang="en-US" sz="1200" dirty="0" smtClean="0">
                <a:latin typeface="Times"/>
                <a:ea typeface="ＭＳ Ｐゴシック" pitchFamily="34" charset="-128"/>
              </a:rPr>
              <a:t>  research enterprise to strengthen</a:t>
            </a:r>
            <a:br>
              <a:rPr lang="en-US" sz="1200" dirty="0" smtClean="0">
                <a:latin typeface="Times"/>
                <a:ea typeface="ＭＳ Ｐゴシック" pitchFamily="34" charset="-128"/>
              </a:rPr>
            </a:br>
            <a:r>
              <a:rPr lang="en-US" sz="1200" dirty="0" smtClean="0">
                <a:latin typeface="Times"/>
                <a:ea typeface="ＭＳ Ｐゴシック" pitchFamily="34" charset="-128"/>
              </a:rPr>
              <a:t>  state’s position in science and</a:t>
            </a:r>
            <a:br>
              <a:rPr lang="en-US" sz="1200" dirty="0" smtClean="0">
                <a:latin typeface="Times"/>
                <a:ea typeface="ＭＳ Ｐゴシック" pitchFamily="34" charset="-128"/>
              </a:rPr>
            </a:br>
            <a:r>
              <a:rPr lang="en-US" sz="1200" dirty="0" smtClean="0">
                <a:latin typeface="Times"/>
                <a:ea typeface="ＭＳ Ｐゴシック" pitchFamily="34" charset="-128"/>
              </a:rPr>
              <a:t>  technology and stimulate the</a:t>
            </a:r>
            <a:br>
              <a:rPr lang="en-US" sz="1200" dirty="0" smtClean="0">
                <a:latin typeface="Times"/>
                <a:ea typeface="ＭＳ Ｐゴシック" pitchFamily="34" charset="-128"/>
              </a:rPr>
            </a:br>
            <a:r>
              <a:rPr lang="en-US" sz="1200" dirty="0" smtClean="0">
                <a:latin typeface="Times"/>
                <a:ea typeface="ＭＳ Ｐゴシック" pitchFamily="34" charset="-128"/>
              </a:rPr>
              <a:t>  economy</a:t>
            </a:r>
          </a:p>
          <a:p>
            <a:endParaRPr lang="en-US" sz="1200" dirty="0" smtClean="0">
              <a:latin typeface="Times"/>
              <a:ea typeface="ＭＳ Ｐゴシック" pitchFamily="34" charset="-128"/>
            </a:endParaRPr>
          </a:p>
          <a:p>
            <a:r>
              <a:rPr lang="en-US" sz="1800" b="1" dirty="0" smtClean="0">
                <a:solidFill>
                  <a:srgbClr val="CC0033"/>
                </a:solidFill>
                <a:latin typeface="+mj-lt"/>
                <a:ea typeface="ＭＳ Ｐゴシック" pitchFamily="34" charset="-128"/>
              </a:rPr>
              <a:t>2006</a:t>
            </a:r>
          </a:p>
          <a:p>
            <a:endParaRPr lang="en-US" sz="800" b="1" dirty="0" smtClean="0">
              <a:solidFill>
                <a:srgbClr val="CC0033"/>
              </a:solidFill>
              <a:latin typeface="Times"/>
              <a:ea typeface="ＭＳ Ｐゴシック" pitchFamily="34" charset="-128"/>
            </a:endParaRPr>
          </a:p>
          <a:p>
            <a:pPr>
              <a:buFontTx/>
              <a:buChar char="•"/>
            </a:pPr>
            <a:r>
              <a:rPr lang="en-US" sz="1200" dirty="0" smtClean="0">
                <a:latin typeface="Times"/>
                <a:ea typeface="ＭＳ Ｐゴシック" pitchFamily="34" charset="-128"/>
              </a:rPr>
              <a:t> Announcement of gifts and funding </a:t>
            </a:r>
          </a:p>
          <a:p>
            <a:r>
              <a:rPr lang="en-US" sz="1200" b="1" dirty="0" smtClean="0">
                <a:latin typeface="Times"/>
                <a:ea typeface="ＭＳ Ｐゴシック" pitchFamily="34" charset="-128"/>
              </a:rPr>
              <a:t>           The </a:t>
            </a:r>
            <a:r>
              <a:rPr lang="en-US" sz="1200" b="1" dirty="0" err="1" smtClean="0">
                <a:latin typeface="Times"/>
                <a:ea typeface="ＭＳ Ｐゴシック" pitchFamily="34" charset="-128"/>
              </a:rPr>
              <a:t>Morgridges</a:t>
            </a:r>
            <a:endParaRPr lang="en-US" sz="1200" b="1" dirty="0" smtClean="0">
              <a:latin typeface="Times"/>
              <a:ea typeface="ＭＳ Ｐゴシック" pitchFamily="34" charset="-128"/>
            </a:endParaRPr>
          </a:p>
          <a:p>
            <a:r>
              <a:rPr lang="en-US" sz="1200" b="1" dirty="0" smtClean="0">
                <a:latin typeface="Times"/>
                <a:ea typeface="ＭＳ Ｐゴシック" pitchFamily="34" charset="-128"/>
              </a:rPr>
              <a:t>                                          	$50 million</a:t>
            </a:r>
          </a:p>
          <a:p>
            <a:pPr lvl="1"/>
            <a:r>
              <a:rPr lang="en-US" dirty="0" smtClean="0">
                <a:latin typeface="Times"/>
                <a:ea typeface="ＭＳ Ｐゴシック" pitchFamily="34" charset="-128"/>
              </a:rPr>
              <a:t>Matched by </a:t>
            </a:r>
          </a:p>
          <a:p>
            <a:pPr lvl="1"/>
            <a:r>
              <a:rPr lang="en-US" b="1" dirty="0" smtClean="0">
                <a:latin typeface="Times"/>
                <a:ea typeface="ＭＳ Ｐゴシック" pitchFamily="34" charset="-128"/>
              </a:rPr>
              <a:t>Wisconsin Alumni Research Foundation (WARF)					$50 million</a:t>
            </a:r>
          </a:p>
          <a:p>
            <a:pPr lvl="1"/>
            <a:endParaRPr lang="en-US" b="1" dirty="0" smtClean="0">
              <a:latin typeface="Times"/>
              <a:ea typeface="ＭＳ Ｐゴシック" pitchFamily="34" charset="-128"/>
            </a:endParaRPr>
          </a:p>
          <a:p>
            <a:pPr lvl="1"/>
            <a:r>
              <a:rPr lang="en-US" b="1" dirty="0" smtClean="0">
                <a:latin typeface="Times"/>
                <a:ea typeface="ＭＳ Ｐゴシック" pitchFamily="34" charset="-128"/>
              </a:rPr>
              <a:t>State of Wisconsin			$50 million</a:t>
            </a:r>
          </a:p>
          <a:p>
            <a:endParaRPr lang="en-US" dirty="0" smtClean="0">
              <a:ea typeface="ＭＳ Ｐゴシック" pitchFamily="34" charset="-128"/>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ChangeArrowheads="1"/>
          </p:cNvSpPr>
          <p:nvPr/>
        </p:nvSpPr>
        <p:spPr bwMode="auto">
          <a:xfrm>
            <a:off x="0" y="0"/>
            <a:ext cx="9144000" cy="6858000"/>
          </a:xfrm>
          <a:prstGeom prst="rect">
            <a:avLst/>
          </a:prstGeom>
          <a:solidFill>
            <a:schemeClr val="bg1"/>
          </a:solidFill>
          <a:ln w="9525">
            <a:noFill/>
            <a:round/>
            <a:headEnd/>
            <a:tailEnd/>
          </a:ln>
        </p:spPr>
        <p:txBody>
          <a:bodyPr/>
          <a:lstStyle/>
          <a:p>
            <a:pPr algn="r"/>
            <a:endParaRPr lang="en-US"/>
          </a:p>
        </p:txBody>
      </p:sp>
      <p:pic>
        <p:nvPicPr>
          <p:cNvPr id="26627" name="Picture 7" descr="WIDMIR-HORZ"/>
          <p:cNvPicPr>
            <a:picLocks noChangeAspect="1" noChangeArrowheads="1"/>
          </p:cNvPicPr>
          <p:nvPr/>
        </p:nvPicPr>
        <p:blipFill>
          <a:blip r:embed="rId3"/>
          <a:srcRect/>
          <a:stretch>
            <a:fillRect/>
          </a:stretch>
        </p:blipFill>
        <p:spPr bwMode="auto">
          <a:xfrm>
            <a:off x="6553200" y="6475413"/>
            <a:ext cx="2514600" cy="306387"/>
          </a:xfrm>
          <a:prstGeom prst="rect">
            <a:avLst/>
          </a:prstGeom>
          <a:noFill/>
          <a:ln w="9525">
            <a:noFill/>
            <a:miter lim="800000"/>
            <a:headEnd/>
            <a:tailEnd/>
          </a:ln>
        </p:spPr>
      </p:pic>
      <p:pic>
        <p:nvPicPr>
          <p:cNvPr id="26628" name="Picture 6" descr="GreenSpace2.png"/>
          <p:cNvPicPr>
            <a:picLocks noChangeAspect="1"/>
          </p:cNvPicPr>
          <p:nvPr/>
        </p:nvPicPr>
        <p:blipFill>
          <a:blip r:embed="rId4"/>
          <a:srcRect/>
          <a:stretch>
            <a:fillRect/>
          </a:stretch>
        </p:blipFill>
        <p:spPr bwMode="auto">
          <a:xfrm>
            <a:off x="914400" y="1161256"/>
            <a:ext cx="7315200" cy="3803652"/>
          </a:xfrm>
          <a:prstGeom prst="rect">
            <a:avLst/>
          </a:prstGeom>
          <a:noFill/>
          <a:ln w="9525">
            <a:noFill/>
            <a:miter lim="800000"/>
            <a:headEnd/>
            <a:tailEnd/>
          </a:ln>
        </p:spPr>
      </p:pic>
      <p:pic>
        <p:nvPicPr>
          <p:cNvPr id="26629" name="Picture 11" descr="CURVE"/>
          <p:cNvPicPr>
            <a:picLocks noChangeAspect="1" noChangeArrowheads="1"/>
          </p:cNvPicPr>
          <p:nvPr/>
        </p:nvPicPr>
        <p:blipFill>
          <a:blip r:embed="rId5"/>
          <a:srcRect/>
          <a:stretch>
            <a:fillRect/>
          </a:stretch>
        </p:blipFill>
        <p:spPr bwMode="auto">
          <a:xfrm>
            <a:off x="0" y="-381000"/>
            <a:ext cx="762000" cy="7620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7" descr="WIDMIR-HORZ"/>
          <p:cNvPicPr>
            <a:picLocks noChangeAspect="1" noChangeArrowheads="1"/>
          </p:cNvPicPr>
          <p:nvPr/>
        </p:nvPicPr>
        <p:blipFill>
          <a:blip r:embed="rId3"/>
          <a:srcRect/>
          <a:stretch>
            <a:fillRect/>
          </a:stretch>
        </p:blipFill>
        <p:spPr bwMode="auto">
          <a:xfrm>
            <a:off x="6553200" y="6475413"/>
            <a:ext cx="2514600" cy="306387"/>
          </a:xfrm>
          <a:prstGeom prst="rect">
            <a:avLst/>
          </a:prstGeom>
          <a:noFill/>
          <a:ln w="9525">
            <a:noFill/>
            <a:miter lim="800000"/>
            <a:headEnd/>
            <a:tailEnd/>
          </a:ln>
        </p:spPr>
      </p:pic>
      <p:pic>
        <p:nvPicPr>
          <p:cNvPr id="24580" name="Picture 5" descr="Forum.jpg"/>
          <p:cNvPicPr>
            <a:picLocks noChangeAspect="1"/>
          </p:cNvPicPr>
          <p:nvPr/>
        </p:nvPicPr>
        <p:blipFill>
          <a:blip r:embed="rId4"/>
          <a:srcRect/>
          <a:stretch>
            <a:fillRect/>
          </a:stretch>
        </p:blipFill>
        <p:spPr bwMode="auto">
          <a:xfrm>
            <a:off x="868919" y="454818"/>
            <a:ext cx="8046481" cy="533638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endParaRPr lang="en-US" smtClean="0"/>
          </a:p>
        </p:txBody>
      </p:sp>
      <p:sp>
        <p:nvSpPr>
          <p:cNvPr id="7171" name="Content Placeholder 2"/>
          <p:cNvSpPr>
            <a:spLocks noGrp="1"/>
          </p:cNvSpPr>
          <p:nvPr>
            <p:ph idx="1"/>
          </p:nvPr>
        </p:nvSpPr>
        <p:spPr/>
        <p:txBody>
          <a:bodyPr/>
          <a:lstStyle/>
          <a:p>
            <a:pPr eaLnBrk="1" hangingPunct="1"/>
            <a:endParaRPr lang="en-US" smtClean="0"/>
          </a:p>
        </p:txBody>
      </p:sp>
      <p:pic>
        <p:nvPicPr>
          <p:cNvPr id="7172" name="Picture 2" descr="C:\Documents and Settings\dcournoyer\Desktop\ForPPT\first-clinic.jpg"/>
          <p:cNvPicPr>
            <a:picLocks noChangeAspect="1" noChangeArrowheads="1"/>
          </p:cNvPicPr>
          <p:nvPr/>
        </p:nvPicPr>
        <p:blipFill>
          <a:blip r:embed="rId3" cstate="print"/>
          <a:srcRect/>
          <a:stretch>
            <a:fillRect/>
          </a:stretch>
        </p:blipFill>
        <p:spPr bwMode="auto">
          <a:xfrm>
            <a:off x="864271" y="997472"/>
            <a:ext cx="7567860" cy="486992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5874" name="Picture 2" descr="Board1"/>
          <p:cNvPicPr>
            <a:picLocks noChangeAspect="1" noChangeArrowheads="1"/>
          </p:cNvPicPr>
          <p:nvPr/>
        </p:nvPicPr>
        <p:blipFill>
          <a:blip r:embed="rId3">
            <a:lum bright="-6000"/>
          </a:blip>
          <a:srcRect/>
          <a:stretch>
            <a:fillRect/>
          </a:stretch>
        </p:blipFill>
        <p:spPr bwMode="auto">
          <a:xfrm>
            <a:off x="838488" y="1325788"/>
            <a:ext cx="7467024" cy="4115938"/>
          </a:xfrm>
          <a:prstGeom prst="rect">
            <a:avLst/>
          </a:prstGeom>
          <a:noFill/>
        </p:spPr>
      </p:pic>
      <p:sp>
        <p:nvSpPr>
          <p:cNvPr id="4815875" name="Rectangle 3"/>
          <p:cNvSpPr>
            <a:spLocks noChangeArrowheads="1"/>
          </p:cNvSpPr>
          <p:nvPr/>
        </p:nvSpPr>
        <p:spPr bwMode="auto">
          <a:xfrm>
            <a:off x="762000" y="60325"/>
            <a:ext cx="8382000" cy="381000"/>
          </a:xfrm>
          <a:prstGeom prst="rect">
            <a:avLst/>
          </a:prstGeom>
          <a:noFill/>
          <a:ln w="9525">
            <a:noFill/>
            <a:miter lim="800000"/>
            <a:headEnd/>
            <a:tailEnd/>
          </a:ln>
        </p:spPr>
        <p:txBody>
          <a:bodyPr anchor="ctr"/>
          <a:lstStyle/>
          <a:p>
            <a:pPr eaLnBrk="1" hangingPunct="1"/>
            <a:r>
              <a:rPr lang="en-US" sz="2000" dirty="0">
                <a:solidFill>
                  <a:schemeClr val="tx2"/>
                </a:solidFill>
              </a:rPr>
              <a:t>Town Center Character: View of South Atrium From 2</a:t>
            </a:r>
            <a:r>
              <a:rPr lang="en-US" sz="2000" baseline="30000" dirty="0">
                <a:solidFill>
                  <a:schemeClr val="tx2"/>
                </a:solidFill>
              </a:rPr>
              <a:t>nd</a:t>
            </a:r>
            <a:r>
              <a:rPr lang="en-US" sz="2000" dirty="0">
                <a:solidFill>
                  <a:schemeClr val="tx2"/>
                </a:solidFill>
              </a:rPr>
              <a:t> Level</a:t>
            </a:r>
          </a:p>
        </p:txBody>
      </p:sp>
      <p:sp>
        <p:nvSpPr>
          <p:cNvPr id="4815876" name="Text Box 4"/>
          <p:cNvSpPr txBox="1">
            <a:spLocks noChangeArrowheads="1"/>
          </p:cNvSpPr>
          <p:nvPr/>
        </p:nvSpPr>
        <p:spPr bwMode="auto">
          <a:xfrm>
            <a:off x="8955088" y="6577013"/>
            <a:ext cx="241300" cy="214312"/>
          </a:xfrm>
          <a:prstGeom prst="rect">
            <a:avLst/>
          </a:prstGeom>
          <a:noFill/>
          <a:ln w="9525">
            <a:noFill/>
            <a:miter lim="800000"/>
            <a:headEnd/>
            <a:tailEnd/>
          </a:ln>
          <a:effectLst/>
        </p:spPr>
        <p:txBody>
          <a:bodyPr wrap="none">
            <a:spAutoFit/>
          </a:bodyPr>
          <a:lstStyle/>
          <a:p>
            <a:r>
              <a:rPr lang="en-US" sz="800"/>
              <a:t>7</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dirty="0" smtClean="0"/>
              <a:t>The Forum</a:t>
            </a:r>
          </a:p>
        </p:txBody>
      </p:sp>
      <p:pic>
        <p:nvPicPr>
          <p:cNvPr id="8196" name="Picture 2" descr="C:\Documents and Settings\dcournoyer\Desktop\ForPPT\forum_out_down.jpg"/>
          <p:cNvPicPr>
            <a:picLocks noChangeAspect="1" noChangeArrowheads="1"/>
          </p:cNvPicPr>
          <p:nvPr/>
        </p:nvPicPr>
        <p:blipFill>
          <a:blip r:embed="rId3" cstate="print"/>
          <a:srcRect/>
          <a:stretch>
            <a:fillRect/>
          </a:stretch>
        </p:blipFill>
        <p:spPr bwMode="auto">
          <a:xfrm>
            <a:off x="990600" y="960450"/>
            <a:ext cx="7696200" cy="49831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dirty="0" smtClean="0"/>
              <a:t>The Forum… Walls Up</a:t>
            </a:r>
          </a:p>
        </p:txBody>
      </p:sp>
      <p:pic>
        <p:nvPicPr>
          <p:cNvPr id="5" name="Picture 3" descr="C:\Documents and Settings\dcournoyer\Desktop\ForPPT\forum_out_up.jpg"/>
          <p:cNvPicPr>
            <a:picLocks noChangeAspect="1" noChangeArrowheads="1"/>
          </p:cNvPicPr>
          <p:nvPr/>
        </p:nvPicPr>
        <p:blipFill>
          <a:blip r:embed="rId3" cstate="print"/>
          <a:srcRect/>
          <a:stretch>
            <a:fillRect/>
          </a:stretch>
        </p:blipFill>
        <p:spPr bwMode="auto">
          <a:xfrm>
            <a:off x="990603" y="960450"/>
            <a:ext cx="7696197" cy="49831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dcournoyer\Desktop\ForPPT\northatrium.jpg"/>
          <p:cNvPicPr>
            <a:picLocks noChangeAspect="1" noChangeArrowheads="1"/>
          </p:cNvPicPr>
          <p:nvPr/>
        </p:nvPicPr>
        <p:blipFill>
          <a:blip r:embed="rId3" cstate="print"/>
          <a:srcRect/>
          <a:stretch>
            <a:fillRect/>
          </a:stretch>
        </p:blipFill>
        <p:spPr bwMode="auto">
          <a:xfrm>
            <a:off x="996104" y="1066800"/>
            <a:ext cx="7828068" cy="4724400"/>
          </a:xfrm>
          <a:prstGeom prst="rect">
            <a:avLst/>
          </a:prstGeom>
          <a:noFill/>
          <a:ln w="9525">
            <a:noFill/>
            <a:miter lim="800000"/>
            <a:headEnd/>
            <a:tailEnd/>
          </a:ln>
        </p:spPr>
      </p:pic>
      <p:sp>
        <p:nvSpPr>
          <p:cNvPr id="3" name="Title 1"/>
          <p:cNvSpPr txBox="1">
            <a:spLocks/>
          </p:cNvSpPr>
          <p:nvPr/>
        </p:nvSpPr>
        <p:spPr bwMode="auto">
          <a:xfrm>
            <a:off x="685800" y="274638"/>
            <a:ext cx="80010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0" cap="none" spc="0" normalizeH="0" baseline="0" noProof="0" dirty="0" smtClean="0">
                <a:ln>
                  <a:noFill/>
                </a:ln>
                <a:solidFill>
                  <a:schemeClr val="tx1"/>
                </a:solidFill>
                <a:effectLst/>
                <a:uLnTx/>
                <a:uFillTx/>
                <a:latin typeface="Times"/>
                <a:ea typeface="ＭＳ Ｐゴシック" pitchFamily="-65" charset="-128"/>
                <a:cs typeface="Times"/>
              </a:rPr>
              <a:t>North Atrium</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WIDs-Collaboration-TownCenter.png"/>
          <p:cNvPicPr>
            <a:picLocks noChangeAspect="1"/>
          </p:cNvPicPr>
          <p:nvPr/>
        </p:nvPicPr>
        <p:blipFill>
          <a:blip r:embed="rId3"/>
          <a:stretch>
            <a:fillRect/>
          </a:stretch>
        </p:blipFill>
        <p:spPr>
          <a:xfrm>
            <a:off x="-228600" y="1676400"/>
            <a:ext cx="9614625" cy="2438400"/>
          </a:xfrm>
          <a:prstGeom prst="rect">
            <a:avLst/>
          </a:prstGeom>
        </p:spPr>
      </p:pic>
      <p:cxnSp>
        <p:nvCxnSpPr>
          <p:cNvPr id="12" name="Straight Connector 11"/>
          <p:cNvCxnSpPr/>
          <p:nvPr/>
        </p:nvCxnSpPr>
        <p:spPr bwMode="auto">
          <a:xfrm rot="10800000">
            <a:off x="152400" y="3881434"/>
            <a:ext cx="3352800" cy="1588"/>
          </a:xfrm>
          <a:prstGeom prst="line">
            <a:avLst/>
          </a:prstGeom>
          <a:solidFill>
            <a:schemeClr val="accent1"/>
          </a:solidFill>
          <a:ln w="3175" cap="flat" cmpd="sng" algn="ctr">
            <a:solidFill>
              <a:srgbClr val="CC0033"/>
            </a:solidFill>
            <a:prstDash val="solid"/>
            <a:round/>
            <a:headEnd type="none" w="med" len="med"/>
            <a:tailEnd type="none" w="med" len="med"/>
          </a:ln>
          <a:effectLst/>
        </p:spPr>
      </p:cxnSp>
      <p:cxnSp>
        <p:nvCxnSpPr>
          <p:cNvPr id="13" name="Straight Connector 12"/>
          <p:cNvCxnSpPr/>
          <p:nvPr/>
        </p:nvCxnSpPr>
        <p:spPr bwMode="auto">
          <a:xfrm rot="10800000" flipV="1">
            <a:off x="5638800" y="3879847"/>
            <a:ext cx="3505200" cy="1588"/>
          </a:xfrm>
          <a:prstGeom prst="line">
            <a:avLst/>
          </a:prstGeom>
          <a:solidFill>
            <a:schemeClr val="accent1"/>
          </a:solidFill>
          <a:ln w="3175" cap="flat" cmpd="sng" algn="ctr">
            <a:solidFill>
              <a:srgbClr val="CC0033"/>
            </a:solidFill>
            <a:prstDash val="solid"/>
            <a:round/>
            <a:headEnd type="none" w="med" len="med"/>
            <a:tailEnd type="none" w="med" len="med"/>
          </a:ln>
          <a:effectLst/>
        </p:spPr>
      </p:cxnSp>
      <p:pic>
        <p:nvPicPr>
          <p:cNvPr id="15" name="Picture 11" descr="CURVE"/>
          <p:cNvPicPr>
            <a:picLocks noChangeAspect="1" noChangeArrowheads="1"/>
          </p:cNvPicPr>
          <p:nvPr/>
        </p:nvPicPr>
        <p:blipFill>
          <a:blip r:embed="rId4"/>
          <a:srcRect/>
          <a:stretch>
            <a:fillRect/>
          </a:stretch>
        </p:blipFill>
        <p:spPr bwMode="auto">
          <a:xfrm>
            <a:off x="0" y="-381000"/>
            <a:ext cx="762000" cy="7620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7" name="Picture 9" descr="WID_LOGO"/>
          <p:cNvPicPr>
            <a:picLocks noChangeAspect="1" noChangeArrowheads="1"/>
          </p:cNvPicPr>
          <p:nvPr/>
        </p:nvPicPr>
        <p:blipFill>
          <a:blip r:embed="rId3"/>
          <a:srcRect/>
          <a:stretch>
            <a:fillRect/>
          </a:stretch>
        </p:blipFill>
        <p:spPr bwMode="auto">
          <a:xfrm>
            <a:off x="1635125" y="1543050"/>
            <a:ext cx="5832475" cy="2724150"/>
          </a:xfrm>
          <a:prstGeom prst="rect">
            <a:avLst/>
          </a:prstGeom>
          <a:noFill/>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a:spLocks noGrp="1"/>
          </p:cNvSpPr>
          <p:nvPr>
            <p:ph type="subTitle" idx="1"/>
          </p:nvPr>
        </p:nvSpPr>
        <p:spPr>
          <a:xfrm>
            <a:off x="457200" y="4191000"/>
            <a:ext cx="8534400" cy="609600"/>
          </a:xfrm>
        </p:spPr>
        <p:txBody>
          <a:bodyPr/>
          <a:lstStyle/>
          <a:p>
            <a:r>
              <a:rPr lang="en-US" sz="3200" dirty="0" smtClean="0">
                <a:latin typeface="Times" pitchFamily="18" charset="0"/>
              </a:rPr>
              <a:t>Questions or Comments?</a:t>
            </a:r>
            <a:endParaRPr lang="en-US" sz="3200" dirty="0">
              <a:latin typeface="Times" pitchFamily="18" charset="0"/>
            </a:endParaRPr>
          </a:p>
        </p:txBody>
      </p:sp>
      <p:pic>
        <p:nvPicPr>
          <p:cNvPr id="5" name="Picture 8" descr="wid_mir_W-Mvert"/>
          <p:cNvPicPr>
            <a:picLocks noChangeAspect="1" noChangeArrowheads="1"/>
          </p:cNvPicPr>
          <p:nvPr/>
        </p:nvPicPr>
        <p:blipFill>
          <a:blip r:embed="rId3"/>
          <a:srcRect/>
          <a:stretch>
            <a:fillRect/>
          </a:stretch>
        </p:blipFill>
        <p:spPr bwMode="auto">
          <a:xfrm>
            <a:off x="2209800" y="533400"/>
            <a:ext cx="4724400" cy="31956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z="3200" dirty="0" smtClean="0">
                <a:solidFill>
                  <a:srgbClr val="CC0033"/>
                </a:solidFill>
                <a:ea typeface="ＭＳ Ｐゴシック" pitchFamily="34" charset="-128"/>
              </a:rPr>
              <a:t>Vision Inspired by Wisconsin Idea</a:t>
            </a:r>
          </a:p>
        </p:txBody>
      </p:sp>
      <p:sp>
        <p:nvSpPr>
          <p:cNvPr id="5123" name="Content Placeholder 2"/>
          <p:cNvSpPr>
            <a:spLocks noGrp="1"/>
          </p:cNvSpPr>
          <p:nvPr>
            <p:ph idx="1"/>
          </p:nvPr>
        </p:nvSpPr>
        <p:spPr>
          <a:xfrm>
            <a:off x="685800" y="838200"/>
            <a:ext cx="8458200" cy="5287963"/>
          </a:xfrm>
        </p:spPr>
        <p:txBody>
          <a:bodyPr/>
          <a:lstStyle/>
          <a:p>
            <a:pPr algn="ctr">
              <a:buFontTx/>
              <a:buNone/>
            </a:pPr>
            <a:r>
              <a:rPr lang="en-US" sz="2000" dirty="0" smtClean="0">
                <a:ea typeface="ＭＳ Ｐゴシック" pitchFamily="34" charset="-128"/>
              </a:rPr>
              <a:t>Strengthen Wisconsin as world class center for research and commercialization to improve economy and lives of citizens.</a:t>
            </a:r>
          </a:p>
          <a:p>
            <a:pPr>
              <a:buFontTx/>
              <a:buNone/>
            </a:pPr>
            <a:endParaRPr lang="en-US" sz="800" b="1" dirty="0" smtClean="0">
              <a:solidFill>
                <a:srgbClr val="CC0033"/>
              </a:solidFill>
              <a:ea typeface="ＭＳ Ｐゴシック" pitchFamily="34" charset="-128"/>
            </a:endParaRPr>
          </a:p>
          <a:p>
            <a:pPr>
              <a:buFontTx/>
              <a:buNone/>
            </a:pPr>
            <a:endParaRPr lang="en-US" sz="800" b="1" dirty="0" smtClean="0">
              <a:solidFill>
                <a:srgbClr val="CC0033"/>
              </a:solidFill>
              <a:ea typeface="ＭＳ Ｐゴシック" pitchFamily="34" charset="-128"/>
            </a:endParaRPr>
          </a:p>
          <a:p>
            <a:pPr>
              <a:buFontTx/>
              <a:buNone/>
            </a:pPr>
            <a:r>
              <a:rPr lang="en-US" b="1" dirty="0" smtClean="0">
                <a:solidFill>
                  <a:srgbClr val="CC0033"/>
                </a:solidFill>
                <a:ea typeface="ＭＳ Ｐゴシック" pitchFamily="34" charset="-128"/>
              </a:rPr>
              <a:t>Collaboration</a:t>
            </a:r>
          </a:p>
          <a:p>
            <a:pPr>
              <a:buFontTx/>
              <a:buNone/>
            </a:pPr>
            <a:r>
              <a:rPr lang="en-US" sz="1600" dirty="0" smtClean="0">
                <a:ea typeface="ＭＳ Ｐゴシック" pitchFamily="34" charset="-128"/>
              </a:rPr>
              <a:t>Spark research collaborations across the sciences that accelerate breakthrough </a:t>
            </a:r>
          </a:p>
          <a:p>
            <a:pPr>
              <a:buFontTx/>
              <a:buNone/>
            </a:pPr>
            <a:r>
              <a:rPr lang="en-US" sz="1600" dirty="0" smtClean="0">
                <a:ea typeface="ＭＳ Ｐゴシック" pitchFamily="34" charset="-128"/>
              </a:rPr>
              <a:t>discoveries to improve human health</a:t>
            </a:r>
          </a:p>
          <a:p>
            <a:pPr>
              <a:buFontTx/>
              <a:buNone/>
            </a:pPr>
            <a:endParaRPr lang="en-US" sz="1200" dirty="0" smtClean="0">
              <a:ea typeface="ＭＳ Ｐゴシック" pitchFamily="34" charset="-128"/>
            </a:endParaRPr>
          </a:p>
          <a:p>
            <a:pPr>
              <a:buFontTx/>
              <a:buNone/>
            </a:pPr>
            <a:r>
              <a:rPr lang="en-US" b="1" dirty="0" smtClean="0">
                <a:solidFill>
                  <a:srgbClr val="CC0033"/>
                </a:solidFill>
                <a:ea typeface="ＭＳ Ｐゴシック" pitchFamily="34" charset="-128"/>
              </a:rPr>
              <a:t>Interaction</a:t>
            </a:r>
          </a:p>
          <a:p>
            <a:pPr>
              <a:buFontTx/>
              <a:buNone/>
            </a:pPr>
            <a:r>
              <a:rPr lang="en-US" sz="1600" dirty="0" smtClean="0">
                <a:ea typeface="ＭＳ Ｐゴシック" pitchFamily="34" charset="-128"/>
              </a:rPr>
              <a:t>Foster interaction between public and </a:t>
            </a:r>
          </a:p>
          <a:p>
            <a:pPr>
              <a:buFontTx/>
              <a:buNone/>
            </a:pPr>
            <a:r>
              <a:rPr lang="en-US" sz="1600" dirty="0" smtClean="0">
                <a:ea typeface="ＭＳ Ｐゴシック" pitchFamily="34" charset="-128"/>
              </a:rPr>
              <a:t>private research that breaks down</a:t>
            </a:r>
          </a:p>
          <a:p>
            <a:pPr>
              <a:buFontTx/>
              <a:buNone/>
            </a:pPr>
            <a:r>
              <a:rPr lang="en-US" sz="1600" dirty="0" smtClean="0">
                <a:ea typeface="ＭＳ Ｐゴシック" pitchFamily="34" charset="-128"/>
              </a:rPr>
              <a:t>barriers between researchers, labs &amp;</a:t>
            </a:r>
          </a:p>
          <a:p>
            <a:pPr>
              <a:buFontTx/>
              <a:buNone/>
            </a:pPr>
            <a:r>
              <a:rPr lang="en-US" sz="1600" dirty="0" smtClean="0">
                <a:ea typeface="ＭＳ Ｐゴシック" pitchFamily="34" charset="-128"/>
              </a:rPr>
              <a:t>scientific disciplines</a:t>
            </a:r>
          </a:p>
          <a:p>
            <a:pPr>
              <a:buFontTx/>
              <a:buNone/>
            </a:pPr>
            <a:endParaRPr lang="en-US" sz="1200" dirty="0" smtClean="0">
              <a:ea typeface="ＭＳ Ｐゴシック" pitchFamily="34" charset="-128"/>
            </a:endParaRPr>
          </a:p>
          <a:p>
            <a:pPr>
              <a:buFontTx/>
              <a:buNone/>
            </a:pPr>
            <a:r>
              <a:rPr lang="en-US" b="1" dirty="0" smtClean="0">
                <a:solidFill>
                  <a:srgbClr val="CC0033"/>
                </a:solidFill>
                <a:ea typeface="ＭＳ Ｐゴシック" pitchFamily="34" charset="-128"/>
              </a:rPr>
              <a:t>Community</a:t>
            </a:r>
          </a:p>
          <a:p>
            <a:pPr>
              <a:buFontTx/>
              <a:buNone/>
            </a:pPr>
            <a:r>
              <a:rPr lang="en-US" sz="1600" dirty="0" smtClean="0">
                <a:ea typeface="ＭＳ Ｐゴシック" pitchFamily="34" charset="-128"/>
              </a:rPr>
              <a:t>Develop vibrant public space on campus </a:t>
            </a:r>
          </a:p>
          <a:p>
            <a:pPr>
              <a:buFontTx/>
              <a:buNone/>
            </a:pPr>
            <a:r>
              <a:rPr lang="en-US" sz="1600" dirty="0" smtClean="0">
                <a:ea typeface="ＭＳ Ｐゴシック" pitchFamily="34" charset="-128"/>
              </a:rPr>
              <a:t>that builds community and engages the </a:t>
            </a:r>
          </a:p>
          <a:p>
            <a:pPr>
              <a:buFontTx/>
              <a:buNone/>
            </a:pPr>
            <a:r>
              <a:rPr lang="en-US" sz="1600" dirty="0" smtClean="0">
                <a:ea typeface="ＭＳ Ｐゴシック" pitchFamily="34" charset="-128"/>
              </a:rPr>
              <a:t>public in the sciences and humanities</a:t>
            </a:r>
          </a:p>
          <a:p>
            <a:pPr>
              <a:buFontTx/>
              <a:buNone/>
            </a:pPr>
            <a:endParaRPr lang="en-US" sz="2000" dirty="0" smtClean="0">
              <a:ea typeface="ＭＳ Ｐゴシック" pitchFamily="34" charset="-128"/>
            </a:endParaRPr>
          </a:p>
          <a:p>
            <a:endParaRPr lang="en-US" sz="2000" dirty="0" smtClean="0">
              <a:ea typeface="ＭＳ Ｐゴシック" pitchFamily="34" charset="-128"/>
            </a:endParaRPr>
          </a:p>
          <a:p>
            <a:endParaRPr lang="en-US" sz="2000" dirty="0" smtClean="0">
              <a:ea typeface="ＭＳ Ｐゴシック" pitchFamily="34" charset="-128"/>
            </a:endParaRPr>
          </a:p>
        </p:txBody>
      </p:sp>
      <p:pic>
        <p:nvPicPr>
          <p:cNvPr id="5124" name="Picture 3" descr="AdvancingHumanHealth.jpg"/>
          <p:cNvPicPr>
            <a:picLocks noChangeAspect="1"/>
          </p:cNvPicPr>
          <p:nvPr/>
        </p:nvPicPr>
        <p:blipFill>
          <a:blip r:embed="rId3"/>
          <a:srcRect/>
          <a:stretch>
            <a:fillRect/>
          </a:stretch>
        </p:blipFill>
        <p:spPr bwMode="auto">
          <a:xfrm>
            <a:off x="4495800" y="2514600"/>
            <a:ext cx="4648200" cy="34861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a:solidFill>
                  <a:srgbClr val="D51713"/>
                </a:solidFill>
              </a:rPr>
              <a:t>Benchmark Facilities</a:t>
            </a:r>
          </a:p>
        </p:txBody>
      </p:sp>
      <p:sp>
        <p:nvSpPr>
          <p:cNvPr id="35843" name="Rectangle 3"/>
          <p:cNvSpPr>
            <a:spLocks noGrp="1" noChangeArrowheads="1"/>
          </p:cNvSpPr>
          <p:nvPr>
            <p:ph type="body" idx="1"/>
          </p:nvPr>
        </p:nvSpPr>
        <p:spPr>
          <a:xfrm>
            <a:off x="685800" y="1143000"/>
            <a:ext cx="8001000" cy="5181600"/>
          </a:xfrm>
        </p:spPr>
        <p:txBody>
          <a:bodyPr/>
          <a:lstStyle/>
          <a:p>
            <a:pPr lvl="1"/>
            <a:r>
              <a:rPr lang="en-US" sz="2000" b="1" dirty="0"/>
              <a:t>Stanley Hall</a:t>
            </a:r>
            <a:br>
              <a:rPr lang="en-US" sz="2000" b="1" dirty="0"/>
            </a:br>
            <a:r>
              <a:rPr lang="en-US" sz="2000" dirty="0"/>
              <a:t>UC Berkeley</a:t>
            </a:r>
            <a:br>
              <a:rPr lang="en-US" sz="2000" dirty="0"/>
            </a:br>
            <a:endParaRPr lang="en-US" sz="2000" dirty="0"/>
          </a:p>
          <a:p>
            <a:pPr lvl="1"/>
            <a:r>
              <a:rPr lang="en-US" sz="2000" b="1" dirty="0"/>
              <a:t>Bioscience Research</a:t>
            </a:r>
            <a:br>
              <a:rPr lang="en-US" sz="2000" b="1" dirty="0"/>
            </a:br>
            <a:r>
              <a:rPr lang="en-US" sz="2000" dirty="0"/>
              <a:t>University of Michigan</a:t>
            </a:r>
            <a:br>
              <a:rPr lang="en-US" sz="2000" dirty="0"/>
            </a:br>
            <a:endParaRPr lang="en-US" sz="2000" dirty="0"/>
          </a:p>
          <a:p>
            <a:pPr lvl="1"/>
            <a:r>
              <a:rPr lang="en-US" sz="2000" b="1" dirty="0" err="1"/>
              <a:t>Biodesign</a:t>
            </a:r>
            <a:r>
              <a:rPr lang="en-US" sz="2000" b="1" dirty="0"/>
              <a:t> Institute</a:t>
            </a:r>
            <a:br>
              <a:rPr lang="en-US" sz="2000" b="1" dirty="0"/>
            </a:br>
            <a:r>
              <a:rPr lang="en-US" sz="2000" dirty="0"/>
              <a:t>Arizona State</a:t>
            </a:r>
            <a:br>
              <a:rPr lang="en-US" sz="2000" dirty="0"/>
            </a:br>
            <a:endParaRPr lang="en-US" sz="2000" dirty="0"/>
          </a:p>
          <a:p>
            <a:pPr lvl="1"/>
            <a:r>
              <a:rPr lang="en-US" sz="2000" b="1" dirty="0" err="1"/>
              <a:t>BioX</a:t>
            </a:r>
            <a:r>
              <a:rPr lang="en-US" sz="2000" b="1" dirty="0"/>
              <a:t> Program</a:t>
            </a:r>
            <a:br>
              <a:rPr lang="en-US" sz="2000" b="1" dirty="0"/>
            </a:br>
            <a:r>
              <a:rPr lang="en-US" sz="2000" dirty="0"/>
              <a:t>Clark Center</a:t>
            </a:r>
            <a:br>
              <a:rPr lang="en-US" sz="2000" dirty="0"/>
            </a:br>
            <a:r>
              <a:rPr lang="en-US" sz="2000" dirty="0"/>
              <a:t>Stanford University</a:t>
            </a:r>
            <a:br>
              <a:rPr lang="en-US" sz="2000" dirty="0"/>
            </a:br>
            <a:endParaRPr lang="en-US" sz="2000" dirty="0"/>
          </a:p>
          <a:p>
            <a:pPr lvl="1"/>
            <a:r>
              <a:rPr lang="en-US" sz="2000" b="1" dirty="0"/>
              <a:t>Howard Hughes</a:t>
            </a:r>
            <a:br>
              <a:rPr lang="en-US" sz="2000" b="1" dirty="0"/>
            </a:br>
            <a:r>
              <a:rPr lang="en-US" sz="2000" dirty="0" err="1"/>
              <a:t>Janelia</a:t>
            </a:r>
            <a:r>
              <a:rPr lang="en-US" sz="2000" dirty="0"/>
              <a:t> Farms</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z="3200" dirty="0" smtClean="0">
                <a:solidFill>
                  <a:srgbClr val="CC0033"/>
                </a:solidFill>
                <a:ea typeface="ＭＳ Ｐゴシック" pitchFamily="34" charset="-128"/>
              </a:rPr>
              <a:t>Located in Heart of UW-Madison Campus</a:t>
            </a:r>
          </a:p>
        </p:txBody>
      </p:sp>
      <p:pic>
        <p:nvPicPr>
          <p:cNvPr id="6" name="Content Placeholder 4" descr="Map_BIG.jpg"/>
          <p:cNvPicPr>
            <a:picLocks noGrp="1" noChangeAspect="1"/>
          </p:cNvPicPr>
          <p:nvPr>
            <p:ph idx="1"/>
          </p:nvPr>
        </p:nvPicPr>
        <p:blipFill>
          <a:blip r:embed="rId3"/>
          <a:srcRect/>
          <a:stretch>
            <a:fillRect/>
          </a:stretch>
        </p:blipFill>
        <p:spPr>
          <a:xfrm>
            <a:off x="1270000" y="838200"/>
            <a:ext cx="7283450" cy="5462588"/>
          </a:xfrm>
        </p:spPr>
      </p:pic>
      <p:grpSp>
        <p:nvGrpSpPr>
          <p:cNvPr id="7" name="Group 6"/>
          <p:cNvGrpSpPr/>
          <p:nvPr/>
        </p:nvGrpSpPr>
        <p:grpSpPr>
          <a:xfrm>
            <a:off x="6172200" y="4603750"/>
            <a:ext cx="2305050" cy="1263650"/>
            <a:chOff x="6172200" y="4603750"/>
            <a:chExt cx="2305050" cy="1263650"/>
          </a:xfrm>
        </p:grpSpPr>
        <p:pic>
          <p:nvPicPr>
            <p:cNvPr id="8" name="Picture 7" descr="WIDsLOGO.png"/>
            <p:cNvPicPr>
              <a:picLocks noChangeAspect="1"/>
            </p:cNvPicPr>
            <p:nvPr/>
          </p:nvPicPr>
          <p:blipFill>
            <a:blip r:embed="rId4"/>
            <a:srcRect/>
            <a:stretch>
              <a:fillRect/>
            </a:stretch>
          </p:blipFill>
          <p:spPr bwMode="auto">
            <a:xfrm>
              <a:off x="6172200" y="4603750"/>
              <a:ext cx="419100" cy="425450"/>
            </a:xfrm>
            <a:prstGeom prst="rect">
              <a:avLst/>
            </a:prstGeom>
            <a:noFill/>
            <a:ln w="9525">
              <a:noFill/>
              <a:miter lim="800000"/>
              <a:headEnd/>
              <a:tailEnd/>
            </a:ln>
          </p:spPr>
        </p:pic>
        <p:grpSp>
          <p:nvGrpSpPr>
            <p:cNvPr id="9" name="Group 6"/>
            <p:cNvGrpSpPr/>
            <p:nvPr/>
          </p:nvGrpSpPr>
          <p:grpSpPr>
            <a:xfrm>
              <a:off x="7620000" y="5518150"/>
              <a:ext cx="857250" cy="349250"/>
              <a:chOff x="7620000" y="5518150"/>
              <a:chExt cx="857250" cy="349250"/>
            </a:xfrm>
          </p:grpSpPr>
          <p:sp>
            <p:nvSpPr>
              <p:cNvPr id="10" name="Rounded Rectangular Callout 5"/>
              <p:cNvSpPr>
                <a:spLocks noChangeArrowheads="1"/>
              </p:cNvSpPr>
              <p:nvPr/>
            </p:nvSpPr>
            <p:spPr bwMode="auto">
              <a:xfrm>
                <a:off x="7620000" y="5518150"/>
                <a:ext cx="762000" cy="349250"/>
              </a:xfrm>
              <a:prstGeom prst="wedgeRoundRectCallout">
                <a:avLst>
                  <a:gd name="adj1" fmla="val -46218"/>
                  <a:gd name="adj2" fmla="val -133653"/>
                  <a:gd name="adj3" fmla="val 16667"/>
                </a:avLst>
              </a:prstGeom>
              <a:solidFill>
                <a:srgbClr val="D02247"/>
              </a:solidFill>
              <a:ln w="9525" algn="ctr">
                <a:noFill/>
                <a:round/>
                <a:headEnd/>
                <a:tailEnd/>
              </a:ln>
            </p:spPr>
            <p:txBody>
              <a:bodyPr/>
              <a:lstStyle/>
              <a:p>
                <a:pPr algn="r"/>
                <a:endParaRPr lang="en-US"/>
              </a:p>
            </p:txBody>
          </p:sp>
          <p:sp>
            <p:nvSpPr>
              <p:cNvPr id="11" name="TextBox 6"/>
              <p:cNvSpPr txBox="1">
                <a:spLocks noChangeArrowheads="1"/>
              </p:cNvSpPr>
              <p:nvPr/>
            </p:nvSpPr>
            <p:spPr bwMode="auto">
              <a:xfrm>
                <a:off x="7620000" y="5529263"/>
                <a:ext cx="857250" cy="338137"/>
              </a:xfrm>
              <a:prstGeom prst="rect">
                <a:avLst/>
              </a:prstGeom>
              <a:noFill/>
              <a:ln w="9525">
                <a:noFill/>
                <a:miter lim="800000"/>
                <a:headEnd/>
                <a:tailEnd/>
              </a:ln>
            </p:spPr>
            <p:txBody>
              <a:bodyPr>
                <a:spAutoFit/>
              </a:bodyPr>
              <a:lstStyle/>
              <a:p>
                <a:r>
                  <a:rPr lang="en-US" sz="800" b="1" dirty="0">
                    <a:solidFill>
                      <a:schemeClr val="bg1"/>
                    </a:solidFill>
                  </a:rPr>
                  <a:t>WCER /</a:t>
                </a:r>
              </a:p>
              <a:p>
                <a:r>
                  <a:rPr lang="en-US" sz="800" b="1" dirty="0">
                    <a:solidFill>
                      <a:schemeClr val="bg1"/>
                    </a:solidFill>
                  </a:rPr>
                  <a:t>EDUCATION</a:t>
                </a:r>
              </a:p>
            </p:txBody>
          </p:sp>
        </p:grpSp>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Content Placeholder 4" descr="Map_BIG.jpg"/>
          <p:cNvPicPr>
            <a:picLocks noGrp="1" noChangeAspect="1"/>
          </p:cNvPicPr>
          <p:nvPr>
            <p:ph idx="1"/>
          </p:nvPr>
        </p:nvPicPr>
        <p:blipFill>
          <a:blip r:embed="rId3"/>
          <a:srcRect/>
          <a:stretch>
            <a:fillRect/>
          </a:stretch>
        </p:blipFill>
        <p:spPr>
          <a:xfrm>
            <a:off x="0" y="0"/>
            <a:ext cx="9144000" cy="6858000"/>
          </a:xfrm>
        </p:spPr>
      </p:pic>
      <p:sp>
        <p:nvSpPr>
          <p:cNvPr id="13315" name="Rectangle 4"/>
          <p:cNvSpPr>
            <a:spLocks noChangeArrowheads="1"/>
          </p:cNvSpPr>
          <p:nvPr/>
        </p:nvSpPr>
        <p:spPr bwMode="auto">
          <a:xfrm>
            <a:off x="0" y="0"/>
            <a:ext cx="9144000" cy="6858000"/>
          </a:xfrm>
          <a:prstGeom prst="rect">
            <a:avLst/>
          </a:prstGeom>
          <a:solidFill>
            <a:srgbClr val="CC0033">
              <a:alpha val="74901"/>
            </a:srgbClr>
          </a:solidFill>
          <a:ln w="9525">
            <a:noFill/>
            <a:round/>
            <a:headEnd/>
            <a:tailEnd/>
          </a:ln>
        </p:spPr>
        <p:txBody>
          <a:bodyPr/>
          <a:lstStyle/>
          <a:p>
            <a:pPr algn="r"/>
            <a:endParaRPr lang="en-US"/>
          </a:p>
        </p:txBody>
      </p:sp>
      <p:pic>
        <p:nvPicPr>
          <p:cNvPr id="13316" name="Picture 5" descr="Map_CLOSE.jpg"/>
          <p:cNvPicPr>
            <a:picLocks noChangeAspect="1"/>
          </p:cNvPicPr>
          <p:nvPr/>
        </p:nvPicPr>
        <p:blipFill>
          <a:blip r:embed="rId4"/>
          <a:srcRect/>
          <a:stretch>
            <a:fillRect/>
          </a:stretch>
        </p:blipFill>
        <p:spPr bwMode="auto">
          <a:xfrm>
            <a:off x="1058863" y="0"/>
            <a:ext cx="702627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51713"/>
                </a:solidFill>
              </a:rPr>
              <a:t>Site Before Construction</a:t>
            </a:r>
            <a:endParaRPr lang="en-US" dirty="0">
              <a:solidFill>
                <a:srgbClr val="D51713"/>
              </a:solidFill>
            </a:endParaRPr>
          </a:p>
        </p:txBody>
      </p:sp>
      <p:pic>
        <p:nvPicPr>
          <p:cNvPr id="3" name="Picture 4" descr="WIDMIR-before"/>
          <p:cNvPicPr>
            <a:picLocks noChangeAspect="1" noChangeArrowheads="1"/>
          </p:cNvPicPr>
          <p:nvPr/>
        </p:nvPicPr>
        <p:blipFill>
          <a:blip r:embed="rId3"/>
          <a:srcRect/>
          <a:stretch>
            <a:fillRect/>
          </a:stretch>
        </p:blipFill>
        <p:spPr bwMode="auto">
          <a:xfrm>
            <a:off x="1226576" y="1533525"/>
            <a:ext cx="7079224" cy="352191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51713"/>
                </a:solidFill>
              </a:rPr>
              <a:t>Construction Begins . . . </a:t>
            </a:r>
            <a:endParaRPr lang="en-US" dirty="0">
              <a:solidFill>
                <a:srgbClr val="D51713"/>
              </a:solidFill>
            </a:endParaRPr>
          </a:p>
        </p:txBody>
      </p:sp>
      <p:pic>
        <p:nvPicPr>
          <p:cNvPr id="3" name="Picture 2" descr="_MG_7817.jpg"/>
          <p:cNvPicPr>
            <a:picLocks noChangeAspect="1"/>
          </p:cNvPicPr>
          <p:nvPr/>
        </p:nvPicPr>
        <p:blipFill>
          <a:blip r:embed="rId3"/>
          <a:stretch>
            <a:fillRect/>
          </a:stretch>
        </p:blipFill>
        <p:spPr>
          <a:xfrm>
            <a:off x="1226576" y="990599"/>
            <a:ext cx="7079224" cy="4724401"/>
          </a:xfrm>
          <a:prstGeom prst="rect">
            <a:avLst/>
          </a:prstGeom>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pitchFamily="-6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pitchFamily="-65"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31B9FF9C70A644BBB8AA28B4392FECC" ma:contentTypeVersion="0" ma:contentTypeDescription="Create a new document." ma:contentTypeScope="" ma:versionID="80253cd492bb90426b2a691b023dc06e">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BD3BAFB-A8FD-4EF4-B0B5-FE7200653B1E}">
  <ds:schemaRefs>
    <ds:schemaRef ds:uri="http://schemas.microsoft.com/sharepoint/v3/contenttype/forms"/>
  </ds:schemaRefs>
</ds:datastoreItem>
</file>

<file path=customXml/itemProps2.xml><?xml version="1.0" encoding="utf-8"?>
<ds:datastoreItem xmlns:ds="http://schemas.openxmlformats.org/officeDocument/2006/customXml" ds:itemID="{0CFF6BBA-0DF8-4001-B80A-09B4779BCA3E}">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542402FA-1255-496A-9C6A-B2D077DB42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2508</TotalTime>
  <Words>659</Words>
  <Application>Microsoft Office PowerPoint</Application>
  <PresentationFormat>On-screen Show (4:3)</PresentationFormat>
  <Paragraphs>213</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Default Design</vt:lpstr>
      <vt:lpstr>Slide 1</vt:lpstr>
      <vt:lpstr>Slide 2</vt:lpstr>
      <vt:lpstr>   </vt:lpstr>
      <vt:lpstr>Vision Inspired by Wisconsin Idea</vt:lpstr>
      <vt:lpstr>Benchmark Facilities</vt:lpstr>
      <vt:lpstr>Located in Heart of UW-Madison Campus</vt:lpstr>
      <vt:lpstr>Slide 7</vt:lpstr>
      <vt:lpstr>Site Before Construction</vt:lpstr>
      <vt:lpstr>Construction Begins . . . </vt:lpstr>
      <vt:lpstr>On Schedule for December 2010 Opening</vt:lpstr>
      <vt:lpstr>BREAKTHROUGH   COLLABORATION </vt:lpstr>
      <vt:lpstr>Key Design and Construction Goals</vt:lpstr>
      <vt:lpstr>Wisconsin Institutes for Discovery Building Committee </vt:lpstr>
      <vt:lpstr>Campus Workshops</vt:lpstr>
      <vt:lpstr>Wisconsin Institutes for Discovery Program Committee </vt:lpstr>
      <vt:lpstr>Slide 16</vt:lpstr>
      <vt:lpstr>The Public-Private Partnership</vt:lpstr>
      <vt:lpstr>Purposeful Design to Foster Interaction</vt:lpstr>
      <vt:lpstr>Slide 19</vt:lpstr>
      <vt:lpstr>Slide 20</vt:lpstr>
      <vt:lpstr>Cross Section of Institutes</vt:lpstr>
      <vt:lpstr>Green Building Practices and Spaces</vt:lpstr>
      <vt:lpstr>Town Center</vt:lpstr>
      <vt:lpstr>Upper Level Research Floor</vt:lpstr>
      <vt:lpstr>Slide 25</vt:lpstr>
      <vt:lpstr>Slide 26</vt:lpstr>
      <vt:lpstr>Slide 27</vt:lpstr>
      <vt:lpstr>Slide 28</vt:lpstr>
      <vt:lpstr>Slide 29</vt:lpstr>
      <vt:lpstr>Slide 30</vt:lpstr>
      <vt:lpstr>Slide 31</vt:lpstr>
      <vt:lpstr>Slide 32</vt:lpstr>
      <vt:lpstr>Slide 33</vt:lpstr>
      <vt:lpstr>The Forum</vt:lpstr>
      <vt:lpstr>The Forum… Walls Up</vt:lpstr>
      <vt:lpstr>Slide 36</vt:lpstr>
      <vt:lpstr>Slide 37</vt:lpstr>
      <vt:lpstr>Slide 38</vt:lpstr>
      <vt:lpstr>Slide 39</vt:lpstr>
    </vt:vector>
  </TitlesOfParts>
  <Company>Wisconsin Alumni Research Foundation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dcournoyer</dc:creator>
  <cp:lastModifiedBy>jkelly</cp:lastModifiedBy>
  <cp:revision>374</cp:revision>
  <dcterms:created xsi:type="dcterms:W3CDTF">2009-09-25T21:01:46Z</dcterms:created>
  <dcterms:modified xsi:type="dcterms:W3CDTF">2010-01-19T18:06:32Z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0x010100431B9FF9C70A644BBB8AA28B4392FECC</vt:lpwstr>
  </property>
</Properties>
</file>