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42062400" cy="38404800"/>
  <p:notesSz cx="6858000" cy="9144000"/>
  <p:embeddedFontLst>
    <p:embeddedFont>
      <p:font typeface="Star Trek Future " panose="02000000000000000000" pitchFamily="2" charset="0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marL="0" algn="l" defTabSz="2299048" rtl="0" eaLnBrk="1" latinLnBrk="0" hangingPunct="1">
      <a:defRPr sz="9020" kern="1200">
        <a:solidFill>
          <a:schemeClr val="tx1"/>
        </a:solidFill>
        <a:latin typeface="+mn-lt"/>
        <a:ea typeface="+mn-ea"/>
        <a:cs typeface="+mn-cs"/>
      </a:defRPr>
    </a:lvl1pPr>
    <a:lvl2pPr marL="2299048" algn="l" defTabSz="2299048" rtl="0" eaLnBrk="1" latinLnBrk="0" hangingPunct="1">
      <a:defRPr sz="9020" kern="1200">
        <a:solidFill>
          <a:schemeClr val="tx1"/>
        </a:solidFill>
        <a:latin typeface="+mn-lt"/>
        <a:ea typeface="+mn-ea"/>
        <a:cs typeface="+mn-cs"/>
      </a:defRPr>
    </a:lvl2pPr>
    <a:lvl3pPr marL="4598097" algn="l" defTabSz="2299048" rtl="0" eaLnBrk="1" latinLnBrk="0" hangingPunct="1">
      <a:defRPr sz="9020" kern="1200">
        <a:solidFill>
          <a:schemeClr val="tx1"/>
        </a:solidFill>
        <a:latin typeface="+mn-lt"/>
        <a:ea typeface="+mn-ea"/>
        <a:cs typeface="+mn-cs"/>
      </a:defRPr>
    </a:lvl3pPr>
    <a:lvl4pPr marL="6897145" algn="l" defTabSz="2299048" rtl="0" eaLnBrk="1" latinLnBrk="0" hangingPunct="1">
      <a:defRPr sz="9020" kern="1200">
        <a:solidFill>
          <a:schemeClr val="tx1"/>
        </a:solidFill>
        <a:latin typeface="+mn-lt"/>
        <a:ea typeface="+mn-ea"/>
        <a:cs typeface="+mn-cs"/>
      </a:defRPr>
    </a:lvl4pPr>
    <a:lvl5pPr marL="9196194" algn="l" defTabSz="2299048" rtl="0" eaLnBrk="1" latinLnBrk="0" hangingPunct="1">
      <a:defRPr sz="9020" kern="1200">
        <a:solidFill>
          <a:schemeClr val="tx1"/>
        </a:solidFill>
        <a:latin typeface="+mn-lt"/>
        <a:ea typeface="+mn-ea"/>
        <a:cs typeface="+mn-cs"/>
      </a:defRPr>
    </a:lvl5pPr>
    <a:lvl6pPr marL="11495242" algn="l" defTabSz="2299048" rtl="0" eaLnBrk="1" latinLnBrk="0" hangingPunct="1">
      <a:defRPr sz="9020" kern="1200">
        <a:solidFill>
          <a:schemeClr val="tx1"/>
        </a:solidFill>
        <a:latin typeface="+mn-lt"/>
        <a:ea typeface="+mn-ea"/>
        <a:cs typeface="+mn-cs"/>
      </a:defRPr>
    </a:lvl6pPr>
    <a:lvl7pPr marL="13794290" algn="l" defTabSz="2299048" rtl="0" eaLnBrk="1" latinLnBrk="0" hangingPunct="1">
      <a:defRPr sz="9020" kern="1200">
        <a:solidFill>
          <a:schemeClr val="tx1"/>
        </a:solidFill>
        <a:latin typeface="+mn-lt"/>
        <a:ea typeface="+mn-ea"/>
        <a:cs typeface="+mn-cs"/>
      </a:defRPr>
    </a:lvl7pPr>
    <a:lvl8pPr marL="16093340" algn="l" defTabSz="2299048" rtl="0" eaLnBrk="1" latinLnBrk="0" hangingPunct="1">
      <a:defRPr sz="9020" kern="1200">
        <a:solidFill>
          <a:schemeClr val="tx1"/>
        </a:solidFill>
        <a:latin typeface="+mn-lt"/>
        <a:ea typeface="+mn-ea"/>
        <a:cs typeface="+mn-cs"/>
      </a:defRPr>
    </a:lvl8pPr>
    <a:lvl9pPr marL="18392388" algn="l" defTabSz="2299048" rtl="0" eaLnBrk="1" latinLnBrk="0" hangingPunct="1">
      <a:defRPr sz="90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16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25920" userDrawn="1">
          <p15:clr>
            <a:srgbClr val="A4A3A4"/>
          </p15:clr>
        </p15:guide>
        <p15:guide id="5" orient="horz" pos="576" userDrawn="1">
          <p15:clr>
            <a:srgbClr val="A4A3A4"/>
          </p15:clr>
        </p15:guide>
        <p15:guide id="6" pos="9053" userDrawn="1">
          <p15:clr>
            <a:srgbClr val="A4A3A4"/>
          </p15:clr>
        </p15:guide>
        <p15:guide id="7" pos="17448" userDrawn="1">
          <p15:clr>
            <a:srgbClr val="A4A3A4"/>
          </p15:clr>
        </p15:guide>
        <p15:guide id="8" pos="1728" userDrawn="1">
          <p15:clr>
            <a:srgbClr val="A4A3A4"/>
          </p15:clr>
        </p15:guide>
        <p15:guide id="9" pos="16296" userDrawn="1">
          <p15:clr>
            <a:srgbClr val="A4A3A4"/>
          </p15:clr>
        </p15:guide>
        <p15:guide id="10" pos="24768" userDrawn="1">
          <p15:clr>
            <a:srgbClr val="A4A3A4"/>
          </p15:clr>
        </p15:guide>
        <p15:guide id="11" orient="horz" pos="14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3F3A"/>
    <a:srgbClr val="325D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4044"/>
    <p:restoredTop sz="94732"/>
  </p:normalViewPr>
  <p:slideViewPr>
    <p:cSldViewPr snapToGrid="0" snapToObjects="1">
      <p:cViewPr varScale="1">
        <p:scale>
          <a:sx n="12" d="100"/>
          <a:sy n="12" d="100"/>
        </p:scale>
        <p:origin x="2178" y="150"/>
      </p:cViewPr>
      <p:guideLst>
        <p:guide orient="horz" pos="23616"/>
        <p:guide pos="576"/>
        <p:guide pos="25920"/>
        <p:guide orient="horz" pos="576"/>
        <p:guide pos="9053"/>
        <p:guide pos="17448"/>
        <p:guide pos="1728"/>
        <p:guide pos="16296"/>
        <p:guide pos="24768"/>
        <p:guide orient="horz" pos="14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0E6B0-60EE-A84F-8B5A-20D5EAEF725E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9900" y="1143000"/>
            <a:ext cx="3378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22B04-2848-DE48-A3B5-596CB765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423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1pPr>
    <a:lvl2pPr marL="50292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2pPr>
    <a:lvl3pPr marL="100584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3pPr>
    <a:lvl4pPr marL="150876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4pPr>
    <a:lvl5pPr marL="201168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5pPr>
    <a:lvl6pPr marL="251460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9900" y="1143000"/>
            <a:ext cx="33782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22B04-2848-DE48-A3B5-596CB765CF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79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11930384"/>
            <a:ext cx="35753040" cy="82321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9360" y="21762720"/>
            <a:ext cx="2944368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90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80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70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6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40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30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20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51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735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1980960" y="8205476"/>
            <a:ext cx="37856160" cy="1747596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12480" y="8205476"/>
            <a:ext cx="112867440" cy="1747596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52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84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2640" y="24678642"/>
            <a:ext cx="35753040" cy="7627620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2640" y="16277596"/>
            <a:ext cx="35753040" cy="8401047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90044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80088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7013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601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5022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4026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3030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2035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7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12480" y="47792641"/>
            <a:ext cx="75361800" cy="13517245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475320" y="47792641"/>
            <a:ext cx="75361800" cy="13517245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02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120" y="1537973"/>
            <a:ext cx="3785616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120" y="8596633"/>
            <a:ext cx="18584865" cy="358266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90044" indent="0">
              <a:buNone/>
              <a:defRPr sz="9100" b="1"/>
            </a:lvl2pPr>
            <a:lvl3pPr marL="4180088" indent="0">
              <a:buNone/>
              <a:defRPr sz="8200" b="1"/>
            </a:lvl3pPr>
            <a:lvl4pPr marL="6270132" indent="0">
              <a:buNone/>
              <a:defRPr sz="7300" b="1"/>
            </a:lvl4pPr>
            <a:lvl5pPr marL="8360176" indent="0">
              <a:buNone/>
              <a:defRPr sz="7300" b="1"/>
            </a:lvl5pPr>
            <a:lvl6pPr marL="10450220" indent="0">
              <a:buNone/>
              <a:defRPr sz="7300" b="1"/>
            </a:lvl6pPr>
            <a:lvl7pPr marL="12540264" indent="0">
              <a:buNone/>
              <a:defRPr sz="7300" b="1"/>
            </a:lvl7pPr>
            <a:lvl8pPr marL="14630309" indent="0">
              <a:buNone/>
              <a:defRPr sz="7300" b="1"/>
            </a:lvl8pPr>
            <a:lvl9pPr marL="16720353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3120" y="12179300"/>
            <a:ext cx="18584865" cy="22127213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367117" y="8596633"/>
            <a:ext cx="18592165" cy="358266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90044" indent="0">
              <a:buNone/>
              <a:defRPr sz="9100" b="1"/>
            </a:lvl2pPr>
            <a:lvl3pPr marL="4180088" indent="0">
              <a:buNone/>
              <a:defRPr sz="8200" b="1"/>
            </a:lvl3pPr>
            <a:lvl4pPr marL="6270132" indent="0">
              <a:buNone/>
              <a:defRPr sz="7300" b="1"/>
            </a:lvl4pPr>
            <a:lvl5pPr marL="8360176" indent="0">
              <a:buNone/>
              <a:defRPr sz="7300" b="1"/>
            </a:lvl5pPr>
            <a:lvl6pPr marL="10450220" indent="0">
              <a:buNone/>
              <a:defRPr sz="7300" b="1"/>
            </a:lvl6pPr>
            <a:lvl7pPr marL="12540264" indent="0">
              <a:buNone/>
              <a:defRPr sz="7300" b="1"/>
            </a:lvl7pPr>
            <a:lvl8pPr marL="14630309" indent="0">
              <a:buNone/>
              <a:defRPr sz="7300" b="1"/>
            </a:lvl8pPr>
            <a:lvl9pPr marL="16720353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367117" y="12179300"/>
            <a:ext cx="18592165" cy="22127213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1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322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77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122" y="1529080"/>
            <a:ext cx="13838240" cy="650748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45230" y="1529083"/>
            <a:ext cx="23514050" cy="32777433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3122" y="8036563"/>
            <a:ext cx="13838240" cy="26269953"/>
          </a:xfrm>
        </p:spPr>
        <p:txBody>
          <a:bodyPr/>
          <a:lstStyle>
            <a:lvl1pPr marL="0" indent="0">
              <a:buNone/>
              <a:defRPr sz="6400"/>
            </a:lvl1pPr>
            <a:lvl2pPr marL="2090044" indent="0">
              <a:buNone/>
              <a:defRPr sz="5500"/>
            </a:lvl2pPr>
            <a:lvl3pPr marL="4180088" indent="0">
              <a:buNone/>
              <a:defRPr sz="4600"/>
            </a:lvl3pPr>
            <a:lvl4pPr marL="6270132" indent="0">
              <a:buNone/>
              <a:defRPr sz="4100"/>
            </a:lvl4pPr>
            <a:lvl5pPr marL="8360176" indent="0">
              <a:buNone/>
              <a:defRPr sz="4100"/>
            </a:lvl5pPr>
            <a:lvl6pPr marL="10450220" indent="0">
              <a:buNone/>
              <a:defRPr sz="4100"/>
            </a:lvl6pPr>
            <a:lvl7pPr marL="12540264" indent="0">
              <a:buNone/>
              <a:defRPr sz="4100"/>
            </a:lvl7pPr>
            <a:lvl8pPr marL="14630309" indent="0">
              <a:buNone/>
              <a:defRPr sz="4100"/>
            </a:lvl8pPr>
            <a:lvl9pPr marL="16720353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6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4525" y="26883361"/>
            <a:ext cx="25237440" cy="3173733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244525" y="3431540"/>
            <a:ext cx="25237440" cy="23042880"/>
          </a:xfrm>
        </p:spPr>
        <p:txBody>
          <a:bodyPr/>
          <a:lstStyle>
            <a:lvl1pPr marL="0" indent="0">
              <a:buNone/>
              <a:defRPr sz="14600"/>
            </a:lvl1pPr>
            <a:lvl2pPr marL="2090044" indent="0">
              <a:buNone/>
              <a:defRPr sz="12800"/>
            </a:lvl2pPr>
            <a:lvl3pPr marL="4180088" indent="0">
              <a:buNone/>
              <a:defRPr sz="11000"/>
            </a:lvl3pPr>
            <a:lvl4pPr marL="6270132" indent="0">
              <a:buNone/>
              <a:defRPr sz="9100"/>
            </a:lvl4pPr>
            <a:lvl5pPr marL="8360176" indent="0">
              <a:buNone/>
              <a:defRPr sz="9100"/>
            </a:lvl5pPr>
            <a:lvl6pPr marL="10450220" indent="0">
              <a:buNone/>
              <a:defRPr sz="9100"/>
            </a:lvl6pPr>
            <a:lvl7pPr marL="12540264" indent="0">
              <a:buNone/>
              <a:defRPr sz="9100"/>
            </a:lvl7pPr>
            <a:lvl8pPr marL="14630309" indent="0">
              <a:buNone/>
              <a:defRPr sz="9100"/>
            </a:lvl8pPr>
            <a:lvl9pPr marL="16720353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44525" y="30057094"/>
            <a:ext cx="25237440" cy="4507227"/>
          </a:xfrm>
        </p:spPr>
        <p:txBody>
          <a:bodyPr/>
          <a:lstStyle>
            <a:lvl1pPr marL="0" indent="0">
              <a:buNone/>
              <a:defRPr sz="6400"/>
            </a:lvl1pPr>
            <a:lvl2pPr marL="2090044" indent="0">
              <a:buNone/>
              <a:defRPr sz="5500"/>
            </a:lvl2pPr>
            <a:lvl3pPr marL="4180088" indent="0">
              <a:buNone/>
              <a:defRPr sz="4600"/>
            </a:lvl3pPr>
            <a:lvl4pPr marL="6270132" indent="0">
              <a:buNone/>
              <a:defRPr sz="4100"/>
            </a:lvl4pPr>
            <a:lvl5pPr marL="8360176" indent="0">
              <a:buNone/>
              <a:defRPr sz="4100"/>
            </a:lvl5pPr>
            <a:lvl6pPr marL="10450220" indent="0">
              <a:buNone/>
              <a:defRPr sz="4100"/>
            </a:lvl6pPr>
            <a:lvl7pPr marL="12540264" indent="0">
              <a:buNone/>
              <a:defRPr sz="4100"/>
            </a:lvl7pPr>
            <a:lvl8pPr marL="14630309" indent="0">
              <a:buNone/>
              <a:defRPr sz="4100"/>
            </a:lvl8pPr>
            <a:lvl9pPr marL="16720353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480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3120" y="1537973"/>
            <a:ext cx="37856160" cy="6400800"/>
          </a:xfrm>
          <a:prstGeom prst="rect">
            <a:avLst/>
          </a:prstGeom>
        </p:spPr>
        <p:txBody>
          <a:bodyPr vert="horz" lIns="418009" tIns="209004" rIns="418009" bIns="20900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120" y="8961124"/>
            <a:ext cx="37856160" cy="25345392"/>
          </a:xfrm>
          <a:prstGeom prst="rect">
            <a:avLst/>
          </a:prstGeom>
        </p:spPr>
        <p:txBody>
          <a:bodyPr vert="horz" lIns="418009" tIns="209004" rIns="418009" bIns="20900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3120" y="35595563"/>
            <a:ext cx="9814560" cy="2044700"/>
          </a:xfrm>
          <a:prstGeom prst="rect">
            <a:avLst/>
          </a:prstGeom>
        </p:spPr>
        <p:txBody>
          <a:bodyPr vert="horz" lIns="418009" tIns="209004" rIns="418009" bIns="209004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697E7-DAFF-8D45-A984-16BA9F638B7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71320" y="35595563"/>
            <a:ext cx="13319760" cy="2044700"/>
          </a:xfrm>
          <a:prstGeom prst="rect">
            <a:avLst/>
          </a:prstGeom>
        </p:spPr>
        <p:txBody>
          <a:bodyPr vert="horz" lIns="418009" tIns="209004" rIns="418009" bIns="209004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44720" y="35595563"/>
            <a:ext cx="9814560" cy="2044700"/>
          </a:xfrm>
          <a:prstGeom prst="rect">
            <a:avLst/>
          </a:prstGeom>
        </p:spPr>
        <p:txBody>
          <a:bodyPr vert="horz" lIns="418009" tIns="209004" rIns="418009" bIns="209004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43EF0-1F01-7E40-8B54-512F2CDD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90044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7533" indent="-1567533" algn="l" defTabSz="2090044" rtl="0" eaLnBrk="1" latinLnBrk="0" hangingPunct="1">
        <a:spcBef>
          <a:spcPct val="20000"/>
        </a:spcBef>
        <a:buFont typeface="Arial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6322" indent="-1306278" algn="l" defTabSz="2090044" rtl="0" eaLnBrk="1" latinLnBrk="0" hangingPunct="1">
        <a:spcBef>
          <a:spcPct val="20000"/>
        </a:spcBef>
        <a:buFont typeface="Arial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5110" indent="-1045022" algn="l" defTabSz="2090044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154" indent="-1045022" algn="l" defTabSz="2090044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98" indent="-1045022" algn="l" defTabSz="2090044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95242" indent="-1045022" algn="l" defTabSz="209004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85287" indent="-1045022" algn="l" defTabSz="209004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75331" indent="-1045022" algn="l" defTabSz="209004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65375" indent="-1045022" algn="l" defTabSz="209004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900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90044" algn="l" defTabSz="20900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088" algn="l" defTabSz="20900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132" algn="l" defTabSz="20900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60176" algn="l" defTabSz="20900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50220" algn="l" defTabSz="20900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40264" algn="l" defTabSz="20900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30309" algn="l" defTabSz="20900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20353" algn="l" defTabSz="20900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955214"/>
            <a:ext cx="23126700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0" dirty="0">
                <a:solidFill>
                  <a:srgbClr val="3E3F3A"/>
                </a:solidFill>
                <a:latin typeface="Star Trek Future " panose="02000000000000000000" pitchFamily="2" charset="0"/>
                <a:ea typeface="Star Trek Future " charset="0"/>
                <a:cs typeface="Arial" panose="020B0604020202020204" pitchFamily="34" charset="0"/>
              </a:rPr>
              <a:t>SPOCK</a:t>
            </a:r>
          </a:p>
          <a:p>
            <a:pPr algn="ctr"/>
            <a:r>
              <a:rPr lang="en-US" sz="96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Small Private Online Course Keeper</a:t>
            </a:r>
          </a:p>
          <a:p>
            <a:pPr algn="ctr"/>
            <a:r>
              <a:rPr lang="en-US" sz="5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Thomas Schuler (schulets@uwec.edu) | Ryan Hardt (hardtr@uwec.edu)</a:t>
            </a:r>
          </a:p>
          <a:p>
            <a:pPr algn="ctr"/>
            <a:r>
              <a:rPr lang="en-US" sz="5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Computer Science Department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43200" y="11492985"/>
            <a:ext cx="231267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MOOCs (Massive Open Online Courses) are designed to serve large groups of students, but SPOCs (Small Private Online Courses) are intended for smaller class sizes. As a result, SPOCs are better suited for user interaction in the form of comments associated with fine-grained lecture content.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698700" y="6091506"/>
            <a:ext cx="11620500" cy="95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solidFill>
                  <a:srgbClr val="325D88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Features</a:t>
            </a:r>
            <a:endParaRPr lang="en-US" sz="6000" dirty="0">
              <a:solidFill>
                <a:srgbClr val="325D88"/>
              </a:solidFill>
              <a:latin typeface="Arial" panose="020B0604020202020204" pitchFamily="34" charset="0"/>
              <a:ea typeface="Helvetica Neue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30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Fine-grained lecture comments</a:t>
            </a:r>
          </a:p>
          <a:p>
            <a:pPr marL="457200" indent="-457200">
              <a:spcBef>
                <a:spcPts val="30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Gamification achievements to encourage participation and early completion</a:t>
            </a:r>
          </a:p>
          <a:p>
            <a:pPr marL="457200" indent="-457200">
              <a:spcBef>
                <a:spcPts val="30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Anonymous comments</a:t>
            </a:r>
          </a:p>
          <a:p>
            <a:pPr marL="457200" indent="-457200">
              <a:spcBef>
                <a:spcPts val="30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Fine-grained, private lecture notes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698700" y="17606654"/>
            <a:ext cx="11620500" cy="1865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solidFill>
                  <a:srgbClr val="325D88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What’s Next?</a:t>
            </a:r>
            <a:endParaRPr lang="en-US" sz="6000" dirty="0">
              <a:solidFill>
                <a:srgbClr val="325D88"/>
              </a:solidFill>
              <a:latin typeface="Arial" panose="020B0604020202020204" pitchFamily="34" charset="0"/>
              <a:ea typeface="Helvetica Neue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30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Fix bugs</a:t>
            </a:r>
          </a:p>
          <a:p>
            <a:pPr marL="457200" indent="-457200">
              <a:spcBef>
                <a:spcPts val="30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Alpha and beta testing</a:t>
            </a:r>
          </a:p>
          <a:p>
            <a:pPr marL="457200" indent="-457200">
              <a:spcBef>
                <a:spcPts val="30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Empirical evaluation to answer the following research questions:</a:t>
            </a:r>
          </a:p>
          <a:p>
            <a:pPr marL="1143000" indent="-1143000">
              <a:spcBef>
                <a:spcPts val="3000"/>
              </a:spcBef>
              <a:buClr>
                <a:srgbClr val="3E3F3A"/>
              </a:buClr>
              <a:buFont typeface="+mj-lt"/>
              <a:buAutoNum type="arabicPeriod"/>
            </a:pPr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Does gamification increase the amount of student interaction in an online lecture tool?</a:t>
            </a:r>
          </a:p>
          <a:p>
            <a:pPr marL="1143000" indent="-1143000">
              <a:spcBef>
                <a:spcPts val="3000"/>
              </a:spcBef>
              <a:buClr>
                <a:srgbClr val="3E3F3A"/>
              </a:buClr>
              <a:buFont typeface="+mj-lt"/>
              <a:buAutoNum type="arabicPeriod"/>
            </a:pPr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Does an anonymous comment system increase participation in an online lecture tool?</a:t>
            </a:r>
          </a:p>
          <a:p>
            <a:pPr marL="1143000" indent="-1143000">
              <a:spcBef>
                <a:spcPts val="3000"/>
              </a:spcBef>
              <a:buClr>
                <a:srgbClr val="3E3F3A"/>
              </a:buClr>
              <a:buFont typeface="+mj-lt"/>
              <a:buAutoNum type="arabicPeriod"/>
            </a:pPr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Do students prefer the gamification-based interaction system?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82007" y="17393601"/>
            <a:ext cx="5573485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6000" b="1" dirty="0">
                <a:solidFill>
                  <a:srgbClr val="325D88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Achievements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Commenting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Replying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Providing comment feedback (Helpful/Flag)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Receiving “Helpful” feedback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Finishing a lecture “early”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Finishing a lecture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Receiving “x” instances of these achievements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86743" y="26226031"/>
            <a:ext cx="231266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6000" b="1" dirty="0">
                <a:solidFill>
                  <a:srgbClr val="325D88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Comments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Commenters are identified to other students using a random icon assigned to each commenter for a given lecture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Replies appear below the initial comment in the scrollable comments section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Comment presence is identified in the timeline at the timestamp with which they are associated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Comments and replies appear in the comments section at their associated time and disappear after a pre-determined amount of time has passed</a:t>
            </a:r>
          </a:p>
          <a:p>
            <a:pPr marL="457200" indent="-457200">
              <a:spcBef>
                <a:spcPts val="1200"/>
              </a:spcBef>
              <a:buClr>
                <a:srgbClr val="3E3F3A"/>
              </a:buClr>
              <a:buFont typeface="Arial" charset="0"/>
              <a:buChar char="•"/>
            </a:pPr>
            <a:r>
              <a:rPr lang="en-US" sz="32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Commenters and repliers can be notified via email when replies are added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43201" y="32311313"/>
            <a:ext cx="23126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6000" dirty="0">
                <a:solidFill>
                  <a:srgbClr val="3E3F3A"/>
                </a:solidFill>
                <a:latin typeface="Arial" panose="020B0604020202020204" pitchFamily="34" charset="0"/>
                <a:ea typeface="Helvetica Neue" charset="0"/>
                <a:cs typeface="Arial" panose="020B0604020202020204" pitchFamily="34" charset="0"/>
              </a:rPr>
              <a:t>Students value interaction with other students in SPOCs. Systems that provide a means for interaction suffer from a seeding issue where early lecture viewers lack interaction with others.  SPOCK’s gamification system aims to address this.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7597" y="1126457"/>
            <a:ext cx="9402705" cy="42627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AC6A07-C35B-4F7C-8DFE-6990CC8FEEC2}"/>
              </a:ext>
            </a:extLst>
          </p:cNvPr>
          <p:cNvSpPr txBox="1"/>
          <p:nvPr/>
        </p:nvSpPr>
        <p:spPr>
          <a:xfrm>
            <a:off x="28807597" y="36989517"/>
            <a:ext cx="127842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rgbClr val="3E3F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Printed by Learning and Technology Services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9A1EEA-6D40-4EDC-849D-F5F41BF9AF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32336" y="16971264"/>
            <a:ext cx="13156809" cy="87508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C26C0A-420C-4B99-B2F1-45F88F927A5E}"/>
              </a:ext>
            </a:extLst>
          </p:cNvPr>
          <p:cNvSpPr txBox="1"/>
          <p:nvPr/>
        </p:nvSpPr>
        <p:spPr>
          <a:xfrm>
            <a:off x="22064980" y="21666926"/>
            <a:ext cx="2438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This part confuses me!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196C2A-0A04-4B91-AF16-7E1E4885FC96}"/>
              </a:ext>
            </a:extLst>
          </p:cNvPr>
          <p:cNvSpPr txBox="1"/>
          <p:nvPr/>
        </p:nvSpPr>
        <p:spPr>
          <a:xfrm>
            <a:off x="22217380" y="22379034"/>
            <a:ext cx="2438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It helped me to google 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60CFD8-F42D-47F4-8347-E44CD3556D58}"/>
              </a:ext>
            </a:extLst>
          </p:cNvPr>
          <p:cNvSpPr txBox="1"/>
          <p:nvPr/>
        </p:nvSpPr>
        <p:spPr>
          <a:xfrm>
            <a:off x="22108522" y="23519927"/>
            <a:ext cx="2438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Anyone else just love Eclipse?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2189FB-DCEF-47CB-81D8-0F673B107B17}"/>
              </a:ext>
            </a:extLst>
          </p:cNvPr>
          <p:cNvSpPr txBox="1"/>
          <p:nvPr/>
        </p:nvSpPr>
        <p:spPr>
          <a:xfrm>
            <a:off x="22217380" y="24203963"/>
            <a:ext cx="2438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It’s a super helpful IDE!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D3B568-FF41-459D-A87E-89058DCC8F18}"/>
              </a:ext>
            </a:extLst>
          </p:cNvPr>
          <p:cNvSpPr txBox="1"/>
          <p:nvPr/>
        </p:nvSpPr>
        <p:spPr>
          <a:xfrm>
            <a:off x="22123035" y="25239498"/>
            <a:ext cx="292716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Remember to pause the video and practice these steps!</a:t>
            </a:r>
          </a:p>
        </p:txBody>
      </p:sp>
    </p:spTree>
    <p:extLst>
      <p:ext uri="{BB962C8B-B14F-4D97-AF65-F5344CB8AC3E}">
        <p14:creationId xmlns:p14="http://schemas.microsoft.com/office/powerpoint/2010/main" val="695120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2143</TotalTime>
  <Words>343</Words>
  <Application>Microsoft Office PowerPoint</Application>
  <PresentationFormat>Custom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Star Trek Future </vt:lpstr>
      <vt:lpstr>Arial</vt:lpstr>
      <vt:lpstr>Helvetica Neue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</dc:creator>
  <cp:lastModifiedBy>Schuler, Thomas Scott</cp:lastModifiedBy>
  <cp:revision>104</cp:revision>
  <cp:lastPrinted>2016-02-18T17:33:32Z</cp:lastPrinted>
  <dcterms:created xsi:type="dcterms:W3CDTF">2015-01-16T20:16:02Z</dcterms:created>
  <dcterms:modified xsi:type="dcterms:W3CDTF">2018-04-18T22:15:04Z</dcterms:modified>
</cp:coreProperties>
</file>